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2B276-A927-46B9-A9E9-6EF1BD4D84A9}" v="8" dt="2021-04-15T11:10:10.7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08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criu, Jordi" userId="750f6fe1-3e1a-45a6-af30-551ea49f1908" providerId="ADAL" clId="{8C52B276-A927-46B9-A9E9-6EF1BD4D84A9}"/>
    <pc:docChg chg="custSel modSld">
      <pc:chgData name="Escriu, Jordi" userId="750f6fe1-3e1a-45a6-af30-551ea49f1908" providerId="ADAL" clId="{8C52B276-A927-46B9-A9E9-6EF1BD4D84A9}" dt="2021-04-15T11:10:51.292" v="232" actId="1035"/>
      <pc:docMkLst>
        <pc:docMk/>
      </pc:docMkLst>
      <pc:sldChg chg="modSp mod">
        <pc:chgData name="Escriu, Jordi" userId="750f6fe1-3e1a-45a6-af30-551ea49f1908" providerId="ADAL" clId="{8C52B276-A927-46B9-A9E9-6EF1BD4D84A9}" dt="2021-04-15T11:07:10.523" v="17" actId="27636"/>
        <pc:sldMkLst>
          <pc:docMk/>
          <pc:sldMk cId="0" sldId="256"/>
        </pc:sldMkLst>
        <pc:spChg chg="mod">
          <ac:chgData name="Escriu, Jordi" userId="750f6fe1-3e1a-45a6-af30-551ea49f1908" providerId="ADAL" clId="{8C52B276-A927-46B9-A9E9-6EF1BD4D84A9}" dt="2021-04-15T11:07:10.523" v="17" actId="27636"/>
          <ac:spMkLst>
            <pc:docMk/>
            <pc:sldMk cId="0" sldId="256"/>
            <ac:spMk id="55" creationId="{00000000-0000-0000-0000-000000000000}"/>
          </ac:spMkLst>
        </pc:spChg>
      </pc:sldChg>
      <pc:sldChg chg="modSp mod">
        <pc:chgData name="Escriu, Jordi" userId="750f6fe1-3e1a-45a6-af30-551ea49f1908" providerId="ADAL" clId="{8C52B276-A927-46B9-A9E9-6EF1BD4D84A9}" dt="2021-04-15T11:06:49.414" v="12" actId="1035"/>
        <pc:sldMkLst>
          <pc:docMk/>
          <pc:sldMk cId="0" sldId="258"/>
        </pc:sldMkLst>
        <pc:spChg chg="mod">
          <ac:chgData name="Escriu, Jordi" userId="750f6fe1-3e1a-45a6-af30-551ea49f1908" providerId="ADAL" clId="{8C52B276-A927-46B9-A9E9-6EF1BD4D84A9}" dt="2021-04-15T11:06:49.414" v="12" actId="1035"/>
          <ac:spMkLst>
            <pc:docMk/>
            <pc:sldMk cId="0" sldId="258"/>
            <ac:spMk id="69" creationId="{00000000-0000-0000-0000-000000000000}"/>
          </ac:spMkLst>
        </pc:spChg>
      </pc:sldChg>
      <pc:sldChg chg="addSp delSp modSp mod">
        <pc:chgData name="Escriu, Jordi" userId="750f6fe1-3e1a-45a6-af30-551ea49f1908" providerId="ADAL" clId="{8C52B276-A927-46B9-A9E9-6EF1BD4D84A9}" dt="2021-04-15T11:07:52.809" v="93" actId="1035"/>
        <pc:sldMkLst>
          <pc:docMk/>
          <pc:sldMk cId="0" sldId="259"/>
        </pc:sldMkLst>
        <pc:spChg chg="add mod">
          <ac:chgData name="Escriu, Jordi" userId="750f6fe1-3e1a-45a6-af30-551ea49f1908" providerId="ADAL" clId="{8C52B276-A927-46B9-A9E9-6EF1BD4D84A9}" dt="2021-04-15T11:07:32.424" v="58" actId="12788"/>
          <ac:spMkLst>
            <pc:docMk/>
            <pc:sldMk cId="0" sldId="259"/>
            <ac:spMk id="9" creationId="{4EA73362-F0B3-412F-880A-3AC378ABB378}"/>
          </ac:spMkLst>
        </pc:spChg>
        <pc:spChg chg="add mod">
          <ac:chgData name="Escriu, Jordi" userId="750f6fe1-3e1a-45a6-af30-551ea49f1908" providerId="ADAL" clId="{8C52B276-A927-46B9-A9E9-6EF1BD4D84A9}" dt="2021-04-15T11:07:52.809" v="93" actId="1035"/>
          <ac:spMkLst>
            <pc:docMk/>
            <pc:sldMk cId="0" sldId="259"/>
            <ac:spMk id="10" creationId="{4786918F-867A-412D-A4BC-F060573C8130}"/>
          </ac:spMkLst>
        </pc:spChg>
        <pc:spChg chg="del">
          <ac:chgData name="Escriu, Jordi" userId="750f6fe1-3e1a-45a6-af30-551ea49f1908" providerId="ADAL" clId="{8C52B276-A927-46B9-A9E9-6EF1BD4D84A9}" dt="2021-04-15T11:07:02.119" v="14" actId="478"/>
          <ac:spMkLst>
            <pc:docMk/>
            <pc:sldMk cId="0" sldId="259"/>
            <ac:spMk id="76" creationId="{00000000-0000-0000-0000-000000000000}"/>
          </ac:spMkLst>
        </pc:spChg>
        <pc:spChg chg="del ord">
          <ac:chgData name="Escriu, Jordi" userId="750f6fe1-3e1a-45a6-af30-551ea49f1908" providerId="ADAL" clId="{8C52B276-A927-46B9-A9E9-6EF1BD4D84A9}" dt="2021-04-15T11:06:55.704" v="13" actId="478"/>
          <ac:spMkLst>
            <pc:docMk/>
            <pc:sldMk cId="0" sldId="259"/>
            <ac:spMk id="77" creationId="{00000000-0000-0000-0000-000000000000}"/>
          </ac:spMkLst>
        </pc:spChg>
      </pc:sldChg>
      <pc:sldChg chg="addSp delSp modSp mod">
        <pc:chgData name="Escriu, Jordi" userId="750f6fe1-3e1a-45a6-af30-551ea49f1908" providerId="ADAL" clId="{8C52B276-A927-46B9-A9E9-6EF1BD4D84A9}" dt="2021-04-15T11:08:40.330" v="152" actId="1036"/>
        <pc:sldMkLst>
          <pc:docMk/>
          <pc:sldMk cId="0" sldId="260"/>
        </pc:sldMkLst>
        <pc:spChg chg="add mod">
          <ac:chgData name="Escriu, Jordi" userId="750f6fe1-3e1a-45a6-af30-551ea49f1908" providerId="ADAL" clId="{8C52B276-A927-46B9-A9E9-6EF1BD4D84A9}" dt="2021-04-15T11:08:15.082" v="97"/>
          <ac:spMkLst>
            <pc:docMk/>
            <pc:sldMk cId="0" sldId="260"/>
            <ac:spMk id="10" creationId="{570D2A79-33A7-46EB-83F4-BC3BBDE904A2}"/>
          </ac:spMkLst>
        </pc:spChg>
        <pc:spChg chg="add mod">
          <ac:chgData name="Escriu, Jordi" userId="750f6fe1-3e1a-45a6-af30-551ea49f1908" providerId="ADAL" clId="{8C52B276-A927-46B9-A9E9-6EF1BD4D84A9}" dt="2021-04-15T11:08:15.082" v="97"/>
          <ac:spMkLst>
            <pc:docMk/>
            <pc:sldMk cId="0" sldId="260"/>
            <ac:spMk id="11" creationId="{588A6165-CB30-40D4-AA06-488E8E0DA4B4}"/>
          </ac:spMkLst>
        </pc:spChg>
        <pc:spChg chg="add mod">
          <ac:chgData name="Escriu, Jordi" userId="750f6fe1-3e1a-45a6-af30-551ea49f1908" providerId="ADAL" clId="{8C52B276-A927-46B9-A9E9-6EF1BD4D84A9}" dt="2021-04-15T11:08:40.330" v="152" actId="1036"/>
          <ac:spMkLst>
            <pc:docMk/>
            <pc:sldMk cId="0" sldId="260"/>
            <ac:spMk id="12" creationId="{CBC673B9-0EF1-4AC9-9293-D3F471E54A05}"/>
          </ac:spMkLst>
        </pc:spChg>
        <pc:spChg chg="del mod">
          <ac:chgData name="Escriu, Jordi" userId="750f6fe1-3e1a-45a6-af30-551ea49f1908" providerId="ADAL" clId="{8C52B276-A927-46B9-A9E9-6EF1BD4D84A9}" dt="2021-04-15T11:08:05.383" v="96" actId="478"/>
          <ac:spMkLst>
            <pc:docMk/>
            <pc:sldMk cId="0" sldId="260"/>
            <ac:spMk id="87" creationId="{00000000-0000-0000-0000-000000000000}"/>
          </ac:spMkLst>
        </pc:spChg>
        <pc:spChg chg="del">
          <ac:chgData name="Escriu, Jordi" userId="750f6fe1-3e1a-45a6-af30-551ea49f1908" providerId="ADAL" clId="{8C52B276-A927-46B9-A9E9-6EF1BD4D84A9}" dt="2021-04-15T11:08:00.652" v="94" actId="478"/>
          <ac:spMkLst>
            <pc:docMk/>
            <pc:sldMk cId="0" sldId="260"/>
            <ac:spMk id="88" creationId="{00000000-0000-0000-0000-000000000000}"/>
          </ac:spMkLst>
        </pc:spChg>
        <pc:spChg chg="del">
          <ac:chgData name="Escriu, Jordi" userId="750f6fe1-3e1a-45a6-af30-551ea49f1908" providerId="ADAL" clId="{8C52B276-A927-46B9-A9E9-6EF1BD4D84A9}" dt="2021-04-15T11:08:00.652" v="94" actId="478"/>
          <ac:spMkLst>
            <pc:docMk/>
            <pc:sldMk cId="0" sldId="260"/>
            <ac:spMk id="89" creationId="{00000000-0000-0000-0000-000000000000}"/>
          </ac:spMkLst>
        </pc:spChg>
      </pc:sldChg>
      <pc:sldChg chg="addSp delSp modSp mod">
        <pc:chgData name="Escriu, Jordi" userId="750f6fe1-3e1a-45a6-af30-551ea49f1908" providerId="ADAL" clId="{8C52B276-A927-46B9-A9E9-6EF1BD4D84A9}" dt="2021-04-15T11:10:51.292" v="232" actId="1035"/>
        <pc:sldMkLst>
          <pc:docMk/>
          <pc:sldMk cId="0" sldId="267"/>
        </pc:sldMkLst>
        <pc:spChg chg="add del mod">
          <ac:chgData name="Escriu, Jordi" userId="750f6fe1-3e1a-45a6-af30-551ea49f1908" providerId="ADAL" clId="{8C52B276-A927-46B9-A9E9-6EF1BD4D84A9}" dt="2021-04-15T11:09:46.097" v="159"/>
          <ac:spMkLst>
            <pc:docMk/>
            <pc:sldMk cId="0" sldId="267"/>
            <ac:spMk id="8" creationId="{D80221D5-63EC-425D-9CB1-567811446FFC}"/>
          </ac:spMkLst>
        </pc:spChg>
        <pc:spChg chg="add del mod">
          <ac:chgData name="Escriu, Jordi" userId="750f6fe1-3e1a-45a6-af30-551ea49f1908" providerId="ADAL" clId="{8C52B276-A927-46B9-A9E9-6EF1BD4D84A9}" dt="2021-04-15T11:09:46.097" v="159"/>
          <ac:spMkLst>
            <pc:docMk/>
            <pc:sldMk cId="0" sldId="267"/>
            <ac:spMk id="9" creationId="{259FB600-D180-44D3-A76F-B60007AC8693}"/>
          </ac:spMkLst>
        </pc:spChg>
        <pc:spChg chg="add mod">
          <ac:chgData name="Escriu, Jordi" userId="750f6fe1-3e1a-45a6-af30-551ea49f1908" providerId="ADAL" clId="{8C52B276-A927-46B9-A9E9-6EF1BD4D84A9}" dt="2021-04-15T11:10:01.738" v="160"/>
          <ac:spMkLst>
            <pc:docMk/>
            <pc:sldMk cId="0" sldId="267"/>
            <ac:spMk id="10" creationId="{CDC7CAFF-A64F-4DB0-B314-566A1E0E5CFA}"/>
          </ac:spMkLst>
        </pc:spChg>
        <pc:spChg chg="add mod">
          <ac:chgData name="Escriu, Jordi" userId="750f6fe1-3e1a-45a6-af30-551ea49f1908" providerId="ADAL" clId="{8C52B276-A927-46B9-A9E9-6EF1BD4D84A9}" dt="2021-04-15T11:10:01.738" v="160"/>
          <ac:spMkLst>
            <pc:docMk/>
            <pc:sldMk cId="0" sldId="267"/>
            <ac:spMk id="11" creationId="{5DF83A0E-6172-47F9-8EFD-561032B27EF5}"/>
          </ac:spMkLst>
        </pc:spChg>
        <pc:spChg chg="add mod">
          <ac:chgData name="Escriu, Jordi" userId="750f6fe1-3e1a-45a6-af30-551ea49f1908" providerId="ADAL" clId="{8C52B276-A927-46B9-A9E9-6EF1BD4D84A9}" dt="2021-04-15T11:10:01.738" v="160"/>
          <ac:spMkLst>
            <pc:docMk/>
            <pc:sldMk cId="0" sldId="267"/>
            <ac:spMk id="12" creationId="{8560C63F-A508-43B4-937A-0B443D9A7A26}"/>
          </ac:spMkLst>
        </pc:spChg>
        <pc:spChg chg="add del mod">
          <ac:chgData name="Escriu, Jordi" userId="750f6fe1-3e1a-45a6-af30-551ea49f1908" providerId="ADAL" clId="{8C52B276-A927-46B9-A9E9-6EF1BD4D84A9}" dt="2021-04-15T11:10:32.826" v="215" actId="478"/>
          <ac:spMkLst>
            <pc:docMk/>
            <pc:sldMk cId="0" sldId="267"/>
            <ac:spMk id="13" creationId="{D0CBF66F-CA60-483F-9B0F-6A739C6BB39C}"/>
          </ac:spMkLst>
        </pc:spChg>
        <pc:spChg chg="del mod">
          <ac:chgData name="Escriu, Jordi" userId="750f6fe1-3e1a-45a6-af30-551ea49f1908" providerId="ADAL" clId="{8C52B276-A927-46B9-A9E9-6EF1BD4D84A9}" dt="2021-04-15T11:09:21.430" v="156" actId="478"/>
          <ac:spMkLst>
            <pc:docMk/>
            <pc:sldMk cId="0" sldId="267"/>
            <ac:spMk id="135" creationId="{00000000-0000-0000-0000-000000000000}"/>
          </ac:spMkLst>
        </pc:spChg>
        <pc:spChg chg="del mod">
          <ac:chgData name="Escriu, Jordi" userId="750f6fe1-3e1a-45a6-af30-551ea49f1908" providerId="ADAL" clId="{8C52B276-A927-46B9-A9E9-6EF1BD4D84A9}" dt="2021-04-15T11:09:17.210" v="154" actId="478"/>
          <ac:spMkLst>
            <pc:docMk/>
            <pc:sldMk cId="0" sldId="267"/>
            <ac:spMk id="136" creationId="{00000000-0000-0000-0000-000000000000}"/>
          </ac:spMkLst>
        </pc:spChg>
        <pc:spChg chg="del">
          <ac:chgData name="Escriu, Jordi" userId="750f6fe1-3e1a-45a6-af30-551ea49f1908" providerId="ADAL" clId="{8C52B276-A927-46B9-A9E9-6EF1BD4D84A9}" dt="2021-04-15T11:09:25.702" v="157" actId="478"/>
          <ac:spMkLst>
            <pc:docMk/>
            <pc:sldMk cId="0" sldId="267"/>
            <ac:spMk id="137" creationId="{00000000-0000-0000-0000-000000000000}"/>
          </ac:spMkLst>
        </pc:spChg>
        <pc:spChg chg="mod">
          <ac:chgData name="Escriu, Jordi" userId="750f6fe1-3e1a-45a6-af30-551ea49f1908" providerId="ADAL" clId="{8C52B276-A927-46B9-A9E9-6EF1BD4D84A9}" dt="2021-04-15T11:10:51.292" v="232" actId="1035"/>
          <ac:spMkLst>
            <pc:docMk/>
            <pc:sldMk cId="0" sldId="267"/>
            <ac:spMk id="138" creationId="{00000000-0000-0000-0000-000000000000}"/>
          </ac:spMkLst>
        </pc:spChg>
      </pc:sldChg>
      <pc:sldChg chg="modSp mod">
        <pc:chgData name="Escriu, Jordi" userId="750f6fe1-3e1a-45a6-af30-551ea49f1908" providerId="ADAL" clId="{8C52B276-A927-46B9-A9E9-6EF1BD4D84A9}" dt="2021-04-15T11:07:10.520" v="16" actId="27636"/>
        <pc:sldMkLst>
          <pc:docMk/>
          <pc:sldMk cId="0" sldId="268"/>
        </pc:sldMkLst>
        <pc:spChg chg="mod">
          <ac:chgData name="Escriu, Jordi" userId="750f6fe1-3e1a-45a6-af30-551ea49f1908" providerId="ADAL" clId="{8C52B276-A927-46B9-A9E9-6EF1BD4D84A9}" dt="2021-04-15T11:07:10.520" v="16" actId="27636"/>
          <ac:spMkLst>
            <pc:docMk/>
            <pc:sldMk cId="0" sldId="268"/>
            <ac:spMk id="14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21f06a0c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21f06a0c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21f06a0ce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21f06a0ce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21f06a0ce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d21f06a0ce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0b917c8b1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0b917c8b1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21f06a0ce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d21f06a0ce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21f06a0c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21f06a0c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d0b917c8b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d0b917c8b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0b917c8b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0b917c8b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0b917c8b1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0b917c8b1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d21f06a0ce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d21f06a0ce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21f06a0ce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21f06a0ce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21f06a0ce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d21f06a0ce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21f06a0ce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d21f06a0ce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n.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dee.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eoserver.geo-solutions.it/educational/en/inspire/inspire_ext.html#extended-wcs-capabiliti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gp-coverage-encodi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good-practice/ogc-compliant-inspire-coverage-data-and-service-implement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coverage-good-practice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inspire-wcs.eu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dee.es" TargetMode="External"/><Relationship Id="rId3" Type="http://schemas.openxmlformats.org/officeDocument/2006/relationships/hyperlink" Target="https://github.com/INSPIRE-MIF/helpdesk/issues/22" TargetMode="External"/><Relationship Id="rId7" Type="http://schemas.openxmlformats.org/officeDocument/2006/relationships/hyperlink" Target="http://www.ign.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eoportal.saarland.de" TargetMode="External"/><Relationship Id="rId5" Type="http://schemas.openxmlformats.org/officeDocument/2006/relationships/hyperlink" Target="http://www.geologie.ac.at" TargetMode="External"/><Relationship Id="rId4" Type="http://schemas.openxmlformats.org/officeDocument/2006/relationships/hyperlink" Target="http://www.rijkswaterstaat.n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jkswaterstaat.n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ie.ac.a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/issues/2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eoportal.saarland.de/gdi-sl/inspirewcs?map=/home/lvgl/inspire_oi.map&amp;SERVICE=WCS&amp;VERSION=2.0.0&amp;REQUEST=GetCapabilities" TargetMode="External"/><Relationship Id="rId4" Type="http://schemas.openxmlformats.org/officeDocument/2006/relationships/hyperlink" Target="https://geoportal.saarland.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INSPIRE Coverage Good Practice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9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Status update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Where we are now?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Feedback IV - IGN Spain</a:t>
            </a:r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Many Coverages appear across a lot of INSPIRE themes in Annex II and III, and for many of them are not possible to provide the data pertaining to these models via WCS.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IGN-CNIG only publishes digital terrain models through a WCS, but not in an INSPIRE compliant way because of the problems that already exist.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We believe that this initiative is a great step towards facilitating the publication of coverage data and all the advantages it will bring.</a:t>
            </a:r>
            <a:endParaRPr sz="16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201F1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Paloma Abad - </a:t>
            </a:r>
            <a:r>
              <a:rPr lang="en-GB" sz="1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http://www.ign.es</a:t>
            </a:r>
            <a:r>
              <a:rPr lang="en-GB" sz="1600"/>
              <a:t> / </a:t>
            </a:r>
            <a:r>
              <a:rPr lang="en-GB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http://www.idee.es</a:t>
            </a:r>
            <a:r>
              <a:rPr lang="en-GB" sz="1600"/>
              <a:t> </a:t>
            </a:r>
            <a:endParaRPr sz="1600">
              <a:solidFill>
                <a:srgbClr val="201F1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Feedback V - GeoSolutions</a:t>
            </a:r>
            <a:endParaRPr/>
          </a:p>
        </p:txBody>
      </p:sp>
      <p:sp>
        <p:nvSpPr>
          <p:cNvPr id="128" name="Google Shape;128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Currently investigating extending GeoServer Functionality to support INSPIRE WCS requirements.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Details at: </a:t>
            </a:r>
            <a:br>
              <a:rPr lang="en-GB"/>
            </a:br>
            <a:r>
              <a:rPr lang="en-GB" u="sng">
                <a:solidFill>
                  <a:schemeClr val="hlink"/>
                </a:solidFill>
                <a:hlinkClick r:id="rId3"/>
              </a:rPr>
              <a:t>https://geoserver.geo-solutions.it/educational/en/inspire/inspire_ext.html#extended-wcs-capabilities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INSPIRE Good Practice Status - 4 of 5 Steps</a:t>
            </a:r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6165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1. Initiation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2. Submission as good practice candidate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3. Outreach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4. Submission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5. Legal scrutiny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Step 6. Feedback</a:t>
            </a:r>
            <a:endParaRPr/>
          </a:p>
        </p:txBody>
      </p:sp>
      <p:sp>
        <p:nvSpPr>
          <p:cNvPr id="138" name="Google Shape;138;p24"/>
          <p:cNvSpPr txBox="1"/>
          <p:nvPr/>
        </p:nvSpPr>
        <p:spPr>
          <a:xfrm>
            <a:off x="2810779" y="2182567"/>
            <a:ext cx="12441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FF9900"/>
                </a:solidFill>
              </a:rPr>
              <a:t>...?</a:t>
            </a:r>
            <a:endParaRPr sz="2800" dirty="0">
              <a:solidFill>
                <a:srgbClr val="FF9900"/>
              </a:solidFill>
            </a:endParaRPr>
          </a:p>
        </p:txBody>
      </p:sp>
      <p:sp>
        <p:nvSpPr>
          <p:cNvPr id="10" name="Google Shape;69;p15">
            <a:extLst>
              <a:ext uri="{FF2B5EF4-FFF2-40B4-BE49-F238E27FC236}">
                <a16:creationId xmlns:a16="http://schemas.microsoft.com/office/drawing/2014/main" id="{CDC7CAFF-A64F-4DB0-B314-566A1E0E5CFA}"/>
              </a:ext>
            </a:extLst>
          </p:cNvPr>
          <p:cNvSpPr txBox="1"/>
          <p:nvPr/>
        </p:nvSpPr>
        <p:spPr>
          <a:xfrm>
            <a:off x="81001" y="84094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  <p:sp>
        <p:nvSpPr>
          <p:cNvPr id="11" name="Google Shape;69;p15">
            <a:extLst>
              <a:ext uri="{FF2B5EF4-FFF2-40B4-BE49-F238E27FC236}">
                <a16:creationId xmlns:a16="http://schemas.microsoft.com/office/drawing/2014/main" id="{5DF83A0E-6172-47F9-8EFD-561032B27EF5}"/>
              </a:ext>
            </a:extLst>
          </p:cNvPr>
          <p:cNvSpPr txBox="1"/>
          <p:nvPr/>
        </p:nvSpPr>
        <p:spPr>
          <a:xfrm>
            <a:off x="81001" y="131338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  <p:sp>
        <p:nvSpPr>
          <p:cNvPr id="12" name="Google Shape;69;p15">
            <a:extLst>
              <a:ext uri="{FF2B5EF4-FFF2-40B4-BE49-F238E27FC236}">
                <a16:creationId xmlns:a16="http://schemas.microsoft.com/office/drawing/2014/main" id="{8560C63F-A508-43B4-937A-0B443D9A7A26}"/>
              </a:ext>
            </a:extLst>
          </p:cNvPr>
          <p:cNvSpPr txBox="1"/>
          <p:nvPr/>
        </p:nvSpPr>
        <p:spPr>
          <a:xfrm>
            <a:off x="77953" y="178582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 &amp; outlook</a:t>
            </a:r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360000" marR="0" lvl="0" indent="-19160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What the GP will bring if endorsed:</a:t>
            </a:r>
            <a:endParaRPr sz="1600"/>
          </a:p>
          <a:p>
            <a:pPr marL="630000" lvl="1" indent="-184150" algn="l" rtl="0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Efficient and interoperable provision of (raster) coverage data, reusable by the relevant INSPIRE thematic domains referred.</a:t>
            </a:r>
            <a:endParaRPr/>
          </a:p>
          <a:p>
            <a:pPr marL="630000" lvl="1" indent="-184150" algn="l" rtl="0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Compliance assurance of INSPIRE coverage models to OGC CIS 1.0 modelling paradigms without major modifications to data models.</a:t>
            </a:r>
            <a:endParaRPr/>
          </a:p>
          <a:p>
            <a:pPr marL="630000" lvl="1" indent="-184150" algn="l" rtl="0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Data can be provided using any WCS service publication engine conforming to OGC CIS 1.0.</a:t>
            </a:r>
            <a:endParaRPr/>
          </a:p>
          <a:p>
            <a:pPr marL="630000" lvl="1" indent="-184150" algn="l" rtl="0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Interoperability through agreement on a generalized solution towards encoding, avoiding diverse options defined by MS or thematic community, and enabling consistent provision via WCS/WCPS.</a:t>
            </a:r>
            <a:endParaRPr/>
          </a:p>
          <a:p>
            <a:pPr marL="630000" lvl="1" indent="-184150" algn="l" rtl="0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Will boost the availability of coverage data, underpinning the huge potential of WCS/WCPS in raster data analytics.</a:t>
            </a:r>
            <a:endParaRPr/>
          </a:p>
          <a:p>
            <a:pPr marL="360000" marR="0" lvl="0" indent="-191601" algn="l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What should be done if the GP is not endorsed:</a:t>
            </a:r>
            <a:endParaRPr sz="1600"/>
          </a:p>
          <a:p>
            <a:pPr marL="630000" marR="0" lvl="1" indent="-1841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Propose an alternative (clear &amp; interoperable) solution to provide data for INSPIRE raster themes.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600" b="1"/>
              <a:t>Dedicated GitHub repository</a:t>
            </a:r>
            <a:r>
              <a:rPr lang="en-GB" sz="1600"/>
              <a:t>: </a:t>
            </a:r>
            <a:r>
              <a:rPr lang="en-GB" sz="1600" u="sng">
                <a:solidFill>
                  <a:schemeClr val="hlink"/>
                </a:solidFill>
                <a:hlinkClick r:id="rId3"/>
              </a:rPr>
              <a:t>https://github.com/INSPIRE-MIF/gp-coverage-encoding</a:t>
            </a:r>
            <a:r>
              <a:rPr lang="en-GB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Good Practice - Overview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8143" y="258243"/>
            <a:ext cx="2147950" cy="205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70125"/>
            <a:ext cx="6273342" cy="3762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INSPIRE Good Practice Status - 1 of 5 Steps</a:t>
            </a: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6165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2380"/>
              <a:buFont typeface="Arial"/>
              <a:buNone/>
            </a:pPr>
            <a:r>
              <a:rPr lang="en-GB" sz="2100"/>
              <a:t>Step 1. Initiation</a:t>
            </a:r>
            <a:endParaRPr sz="2100"/>
          </a:p>
          <a:p>
            <a:pPr marL="269999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Identification of issues &amp; needs + Discussion</a:t>
            </a:r>
            <a:endParaRPr/>
          </a:p>
          <a:p>
            <a:pPr marL="540000" lvl="0" indent="-192405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2014 - 2020. INSPIRE Thematic Clusters / INSPIRE Community Forum</a:t>
            </a:r>
            <a:endParaRPr/>
          </a:p>
          <a:p>
            <a:pPr marL="809999" lvl="1" indent="-17081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Implementation of INSPIRE Coverages – Webinar, 6th November 2017.</a:t>
            </a:r>
            <a:endParaRPr/>
          </a:p>
          <a:p>
            <a:pPr marL="809999" marR="0" lvl="1" indent="-17081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Practicing INSPIRE coverages - Enhancing your data cube implementation assets! – Workshop, INSPIRE Conference 2018 Antwerp.</a:t>
            </a:r>
            <a:endParaRPr/>
          </a:p>
          <a:p>
            <a:pPr marL="809999" marR="0" lvl="1" indent="-17081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Feel the power of INSPIRE WCS/WCPS in your hands! – Workshop (Summary), INSPIRE Helsinki 2019.</a:t>
            </a:r>
            <a:endParaRPr/>
          </a:p>
          <a:p>
            <a:pPr marL="809999" marR="0" lvl="1" indent="-17081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INSPIRE Coverages demystified – Workshop (Description + Presentations + Video).</a:t>
            </a:r>
            <a:endParaRPr/>
          </a:p>
          <a:p>
            <a:pPr marL="809999" marR="0" lvl="1" indent="-17081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Online INSPIRE Conference 2020 (10th June 2020).</a:t>
            </a:r>
            <a:endParaRPr/>
          </a:p>
          <a:p>
            <a:pPr marL="457200" lvl="0" indent="-1872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/>
              <a:t>Discussion document</a:t>
            </a:r>
            <a:endParaRPr/>
          </a:p>
          <a:p>
            <a:pPr marL="719999" marR="0" lvl="0" indent="-187154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2nd July 2020. Presentation at the 62nd MIG-T Meeting</a:t>
            </a:r>
            <a:endParaRPr/>
          </a:p>
        </p:txBody>
      </p:sp>
      <p:sp>
        <p:nvSpPr>
          <p:cNvPr id="69" name="Google Shape;69;p15"/>
          <p:cNvSpPr txBox="1"/>
          <p:nvPr/>
        </p:nvSpPr>
        <p:spPr>
          <a:xfrm>
            <a:off x="82525" y="84094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INSPIRE Good Practice Status - 2 of 5 Steps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6165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1. Initiation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2. Submission as good practice candidate </a:t>
            </a:r>
            <a:endParaRPr/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/>
          </a:p>
          <a:p>
            <a:pPr marL="0" marR="4558816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/>
              <a:t>13th October 2020. 63rd MIG-T Meeting</a:t>
            </a:r>
            <a:endParaRPr sz="1600"/>
          </a:p>
          <a:p>
            <a:pPr marL="0" marR="4558816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980000"/>
                </a:solidFill>
              </a:rPr>
              <a:t>RESULT: Endorsed as candidate!</a:t>
            </a:r>
            <a:endParaRPr sz="1600" b="1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	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8" name="Google Shape;78;p16"/>
          <p:cNvSpPr txBox="1"/>
          <p:nvPr/>
        </p:nvSpPr>
        <p:spPr>
          <a:xfrm>
            <a:off x="616500" y="2038350"/>
            <a:ext cx="7327500" cy="70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hlink"/>
                </a:solidFill>
                <a:hlinkClick r:id="rId3"/>
              </a:rPr>
              <a:t>https://inspire.ec.europa.eu/good-practice/ogc-compliant-inspire-coverage-data-and-service-implementation</a:t>
            </a:r>
            <a:r>
              <a:rPr lang="en-GB" sz="1800"/>
              <a:t> </a:t>
            </a:r>
            <a:endParaRPr sz="1800"/>
          </a:p>
        </p:txBody>
      </p:sp>
      <p:sp>
        <p:nvSpPr>
          <p:cNvPr id="79" name="Google Shape;79;p16"/>
          <p:cNvSpPr txBox="1"/>
          <p:nvPr/>
        </p:nvSpPr>
        <p:spPr>
          <a:xfrm>
            <a:off x="656775" y="3379650"/>
            <a:ext cx="4301100" cy="16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u="sng">
                <a:solidFill>
                  <a:schemeClr val="dk2"/>
                </a:solidFill>
              </a:rPr>
              <a:t>Implementations</a:t>
            </a:r>
            <a:endParaRPr sz="1600" u="sng">
              <a:solidFill>
                <a:schemeClr val="dk2"/>
              </a:solidFill>
            </a:endParaRPr>
          </a:p>
          <a:p>
            <a:pPr marL="269999" lvl="0" indent="-191599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ICGC (es).</a:t>
            </a:r>
            <a:endParaRPr sz="1600">
              <a:solidFill>
                <a:schemeClr val="dk2"/>
              </a:solidFill>
            </a:endParaRPr>
          </a:p>
          <a:p>
            <a:pPr marL="269999" lvl="0" indent="-1915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SYKE (fi).</a:t>
            </a:r>
            <a:endParaRPr sz="1600">
              <a:solidFill>
                <a:schemeClr val="dk2"/>
              </a:solidFill>
            </a:endParaRPr>
          </a:p>
          <a:p>
            <a:pPr marL="269999" lvl="0" indent="-1915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Landesamt für Vermessung und Geoinformation Schleswig-Holstein (de).</a:t>
            </a:r>
            <a:endParaRPr sz="1600"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6093" y="2472700"/>
            <a:ext cx="4229433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9;p15">
            <a:extLst>
              <a:ext uri="{FF2B5EF4-FFF2-40B4-BE49-F238E27FC236}">
                <a16:creationId xmlns:a16="http://schemas.microsoft.com/office/drawing/2014/main" id="{4EA73362-F0B3-412F-880A-3AC378ABB378}"/>
              </a:ext>
            </a:extLst>
          </p:cNvPr>
          <p:cNvSpPr txBox="1"/>
          <p:nvPr/>
        </p:nvSpPr>
        <p:spPr>
          <a:xfrm>
            <a:off x="81001" y="84094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  <p:sp>
        <p:nvSpPr>
          <p:cNvPr id="10" name="Google Shape;69;p15">
            <a:extLst>
              <a:ext uri="{FF2B5EF4-FFF2-40B4-BE49-F238E27FC236}">
                <a16:creationId xmlns:a16="http://schemas.microsoft.com/office/drawing/2014/main" id="{4786918F-867A-412D-A4BC-F060573C8130}"/>
              </a:ext>
            </a:extLst>
          </p:cNvPr>
          <p:cNvSpPr txBox="1"/>
          <p:nvPr/>
        </p:nvSpPr>
        <p:spPr>
          <a:xfrm>
            <a:off x="81001" y="131338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INSPIRE Good Practice Status - 3 of 5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6165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1. Initiation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2. Submission as good practice candidate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Step 3. Outreach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hlink"/>
                </a:solidFill>
                <a:hlinkClick r:id="rId3"/>
              </a:rPr>
              <a:t>https://inspire.ec.europa.eu/coverage-good-practice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hlink"/>
                </a:solidFill>
                <a:hlinkClick r:id="rId4"/>
              </a:rPr>
              <a:t>https://inspire-wcs.eu/</a:t>
            </a:r>
            <a:r>
              <a:rPr lang="en-GB" sz="1600"/>
              <a:t> 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→ Collected Feedback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39000" y="981475"/>
            <a:ext cx="3023976" cy="194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64875" y="3014775"/>
            <a:ext cx="3572225" cy="2128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198" y="4008483"/>
            <a:ext cx="5488674" cy="4890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69;p15">
            <a:extLst>
              <a:ext uri="{FF2B5EF4-FFF2-40B4-BE49-F238E27FC236}">
                <a16:creationId xmlns:a16="http://schemas.microsoft.com/office/drawing/2014/main" id="{570D2A79-33A7-46EB-83F4-BC3BBDE904A2}"/>
              </a:ext>
            </a:extLst>
          </p:cNvPr>
          <p:cNvSpPr txBox="1"/>
          <p:nvPr/>
        </p:nvSpPr>
        <p:spPr>
          <a:xfrm>
            <a:off x="81001" y="84094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  <p:sp>
        <p:nvSpPr>
          <p:cNvPr id="11" name="Google Shape;69;p15">
            <a:extLst>
              <a:ext uri="{FF2B5EF4-FFF2-40B4-BE49-F238E27FC236}">
                <a16:creationId xmlns:a16="http://schemas.microsoft.com/office/drawing/2014/main" id="{588A6165-CB30-40D4-AA06-488E8E0DA4B4}"/>
              </a:ext>
            </a:extLst>
          </p:cNvPr>
          <p:cNvSpPr txBox="1"/>
          <p:nvPr/>
        </p:nvSpPr>
        <p:spPr>
          <a:xfrm>
            <a:off x="81001" y="131338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  <p:sp>
        <p:nvSpPr>
          <p:cNvPr id="12" name="Google Shape;69;p15">
            <a:extLst>
              <a:ext uri="{FF2B5EF4-FFF2-40B4-BE49-F238E27FC236}">
                <a16:creationId xmlns:a16="http://schemas.microsoft.com/office/drawing/2014/main" id="{CBC673B9-0EF1-4AC9-9293-D3F471E54A05}"/>
              </a:ext>
            </a:extLst>
          </p:cNvPr>
          <p:cNvSpPr txBox="1"/>
          <p:nvPr/>
        </p:nvSpPr>
        <p:spPr>
          <a:xfrm>
            <a:off x="77953" y="1785821"/>
            <a:ext cx="768000" cy="962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GB" sz="2800" b="1" dirty="0">
                <a:solidFill>
                  <a:srgbClr val="6AA84F"/>
                </a:solidFill>
              </a:rPr>
              <a:t>✔</a:t>
            </a:r>
            <a:endParaRPr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Post-Outreach</a:t>
            </a: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Feedback</a:t>
            </a:r>
            <a:r>
              <a:rPr lang="en-GB"/>
              <a:t> (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https://github.com/INSPIRE-MIF/helpdesk/issues/22</a:t>
            </a:r>
            <a:r>
              <a:rPr lang="en-GB"/>
              <a:t>)</a:t>
            </a:r>
            <a:endParaRPr/>
          </a:p>
          <a:p>
            <a:pPr marL="360000" lvl="0" indent="-204301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Herzo van der Wal - Rijkswaterstaat (nl), </a:t>
            </a:r>
            <a:r>
              <a:rPr lang="en-GB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www.rijkswaterstaat.nl</a:t>
            </a:r>
            <a:r>
              <a:rPr lang="en-GB"/>
              <a:t> </a:t>
            </a:r>
            <a:endParaRPr/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Christine Hörfarter - Geologische Bundesanstalt / Geological Survey of Austria (at),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www.geologie.ac.at</a:t>
            </a:r>
            <a:r>
              <a:rPr lang="en-GB"/>
              <a:t> </a:t>
            </a:r>
            <a:endParaRPr/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Janos Schaefer - Saarland GDI (de),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https://geoportal.saarland.de</a:t>
            </a:r>
            <a:r>
              <a:rPr lang="en-GB"/>
              <a:t> </a:t>
            </a:r>
            <a:endParaRPr/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Paloma Abad - IGN Spain (es),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http://www.ign.es</a:t>
            </a:r>
            <a:r>
              <a:rPr lang="en-GB"/>
              <a:t> / </a:t>
            </a:r>
            <a:r>
              <a:rPr lang="en-GB" u="sng">
                <a:solidFill>
                  <a:schemeClr val="hlink"/>
                </a:solidFill>
                <a:hlinkClick r:id="rId8"/>
              </a:rPr>
              <a:t>http://www.idee.es</a:t>
            </a:r>
            <a:r>
              <a:rPr lang="en-GB"/>
              <a:t> </a:t>
            </a:r>
            <a:endParaRPr/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Geosolutions.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Feedback I - Rijkswaterstaat (nl</a:t>
            </a:r>
            <a:r>
              <a:rPr lang="en-GB" sz="2750"/>
              <a:t>)</a:t>
            </a:r>
            <a:endParaRPr sz="2750"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Strong interest in provision of Bathymetry data.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Seeking potential in linking with Sensor Measurements.</a:t>
            </a:r>
            <a:endParaRPr sz="16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Issues:</a:t>
            </a:r>
            <a:endParaRPr/>
          </a:p>
          <a:p>
            <a:pPr marL="360000" marR="0" lvl="0" indent="-191601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Viewing tools.</a:t>
            </a:r>
            <a:endParaRPr sz="1600"/>
          </a:p>
          <a:p>
            <a:pPr marL="360000" marR="0" lvl="0" indent="-191601" algn="l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Provision Options.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Herzo van der Wal - </a:t>
            </a:r>
            <a:r>
              <a:rPr lang="en-GB" sz="1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www.rijkswaterstaat.nl</a:t>
            </a:r>
            <a:r>
              <a:rPr lang="en-GB" sz="1600"/>
              <a:t> </a:t>
            </a:r>
            <a:endParaRPr sz="16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/>
              <a:t>Feedback II - Geologische Bundesanstalt (GBA) </a:t>
            </a:r>
            <a:endParaRPr sz="2000"/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Interest in providing Geothermal data.</a:t>
            </a:r>
            <a:endParaRPr sz="1600"/>
          </a:p>
          <a:p>
            <a:pPr marL="0" lvl="0" indent="0" algn="l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SzPts val="523"/>
              <a:buNone/>
            </a:pPr>
            <a:r>
              <a:rPr lang="en-GB" sz="1600"/>
              <a:t>Issues: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Data available in GBA Vector data with information on temperature (geothermal gradient).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INSPIRE model only supports information on temperature for gridded data (coverage).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INSPIRE vector model only supports information on geothermal potential value.</a:t>
            </a:r>
            <a:endParaRPr sz="1600"/>
          </a:p>
          <a:p>
            <a:pPr marL="630000" marR="0" lvl="1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MWe for electrical generation capacity.</a:t>
            </a:r>
            <a:endParaRPr sz="1600"/>
          </a:p>
          <a:p>
            <a:pPr marL="630000" marR="0" lvl="1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MWt for heat generation capacity.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Must the data be transformed to raster, or the INSPIRE models reworked to align with the existing data?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600"/>
              <a:t>Christine Hörfarter - </a:t>
            </a:r>
            <a:r>
              <a:rPr lang="en-GB" sz="1550" u="sng">
                <a:solidFill>
                  <a:schemeClr val="accent5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www.geologie.ac.at</a:t>
            </a:r>
            <a:endParaRPr sz="1455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Feedback III - Saarland GDI</a:t>
            </a:r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60000" marR="0" lvl="0" indent="-19160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Requirements for OI.</a:t>
            </a:r>
            <a:endParaRPr sz="16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Issues: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On getting WCS validated.</a:t>
            </a:r>
            <a:endParaRPr sz="1600"/>
          </a:p>
          <a:p>
            <a:pPr marL="360000" marR="0" lvl="0" indent="-191601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Full data requirements served by WCS.</a:t>
            </a:r>
            <a:endParaRPr sz="16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Initiated current WCS Issue on Helpdesk GitHub (</a:t>
            </a:r>
            <a:r>
              <a:rPr lang="en-GB" sz="1600" u="sng">
                <a:solidFill>
                  <a:schemeClr val="hlink"/>
                </a:solidFill>
                <a:hlinkClick r:id="rId3"/>
              </a:rPr>
              <a:t>#22</a:t>
            </a:r>
            <a:r>
              <a:rPr lang="en-GB" sz="1600"/>
              <a:t>)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/>
              <a:t>Janos Schaefer - </a:t>
            </a:r>
            <a:r>
              <a:rPr lang="en-GB" sz="1600" u="sng">
                <a:solidFill>
                  <a:schemeClr val="hlink"/>
                </a:solidFill>
                <a:hlinkClick r:id="rId4"/>
              </a:rPr>
              <a:t>https://geoportal.saarland.de/</a:t>
            </a:r>
            <a:r>
              <a:rPr lang="en-GB" sz="1600"/>
              <a:t> 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600"/>
              <a:t>E.g. </a:t>
            </a:r>
            <a:r>
              <a:rPr lang="en-GB" sz="1600" u="sng">
                <a:solidFill>
                  <a:schemeClr val="hlink"/>
                </a:solidFill>
                <a:hlinkClick r:id="rId5"/>
              </a:rPr>
              <a:t>https://geoportal.saarland.de/gdi-sl/inspirewcs?map=/home/lvgl/inspire_oi.map&amp;SERVICE=WCS&amp;VERSION=2.0.0&amp;REQUEST=GetCapabilities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Microsoft Office PowerPoint</Application>
  <PresentationFormat>On-screen Show (16:9)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Simple Light</vt:lpstr>
      <vt:lpstr>INSPIRE Coverage Good Practice</vt:lpstr>
      <vt:lpstr>Good Practice - Overview</vt:lpstr>
      <vt:lpstr>INSPIRE Good Practice Status - 1 of 5 Steps</vt:lpstr>
      <vt:lpstr>INSPIRE Good Practice Status - 2 of 5 Steps </vt:lpstr>
      <vt:lpstr>INSPIRE Good Practice Status - 3 of 5 Steps </vt:lpstr>
      <vt:lpstr>Post-Outreach</vt:lpstr>
      <vt:lpstr>Feedback I - Rijkswaterstaat (nl)</vt:lpstr>
      <vt:lpstr>Feedback II - Geologische Bundesanstalt (GBA) </vt:lpstr>
      <vt:lpstr>Feedback III - Saarland GDI</vt:lpstr>
      <vt:lpstr>Feedback IV - IGN Spain</vt:lpstr>
      <vt:lpstr>Feedback V - GeoSolutions</vt:lpstr>
      <vt:lpstr>INSPIRE Good Practice Status - 4 of 5 Steps</vt:lpstr>
      <vt:lpstr>Conclusion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Coverage Good Practice</dc:title>
  <cp:lastModifiedBy>Escriu, Jordi</cp:lastModifiedBy>
  <cp:revision>1</cp:revision>
  <dcterms:modified xsi:type="dcterms:W3CDTF">2021-04-15T11:10:54Z</dcterms:modified>
</cp:coreProperties>
</file>