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" name="Google Shape;2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13319a4d31_0_9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g213319a4d31_0_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13319a4d31_0_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213319a4d31_0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1400e646b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" name="Google Shape;114;g21400e646b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1400e646bd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g21400e646bd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213319a4d3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" name="Google Shape;34;g213319a4d3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1400e646bd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" name="Google Shape;41;g21400e646bd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13319a4d31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" name="Google Shape;49;g213319a4d31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3319a4d31_0_1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" name="Google Shape;57;g213319a4d31_0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1400e646bd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" name="Google Shape;65;g21400e646bd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13319a4d31_0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4" name="Google Shape;74;g213319a4d31_0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14e7f5a8ac_18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" name="Google Shape;82;g214e7f5a8ac_18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13319a4d31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g213319a4d31_0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n nadpis" type="titleOnly">
  <p:cSld name="TITLE_ONL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title"/>
          </p:nvPr>
        </p:nvSpPr>
        <p:spPr>
          <a:xfrm>
            <a:off x="4394200" y="342901"/>
            <a:ext cx="7429500" cy="60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3F6A"/>
              </a:buClr>
              <a:buSzPts val="1400"/>
              <a:buFont typeface="Calibri"/>
              <a:buNone/>
              <a:defRPr b="0" i="0" sz="4400" u="none" cap="none" strike="noStrike">
                <a:solidFill>
                  <a:srgbClr val="143F6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0" type="dt"/>
          </p:nvPr>
        </p:nvSpPr>
        <p:spPr>
          <a:xfrm>
            <a:off x="65087" y="6453187"/>
            <a:ext cx="1439862" cy="358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1" type="ftr"/>
          </p:nvPr>
        </p:nvSpPr>
        <p:spPr>
          <a:xfrm>
            <a:off x="1776412" y="6453187"/>
            <a:ext cx="8639175" cy="358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65087" y="198437"/>
            <a:ext cx="719137" cy="360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mailto:inspire@enviro.gov.sk" TargetMode="External"/><Relationship Id="rId6" Type="http://schemas.openxmlformats.org/officeDocument/2006/relationships/hyperlink" Target="https://wikis.ec.europa.eu/display/InspireMIG/MIG+WORKSHOP+ON+THE+IMPACT+OF+THE+HVD+ACT+ON+THE++IMPLEMENTATION+OF+THE+INSPIRE+DIRECTIVE" TargetMode="External"/><Relationship Id="rId7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nspire.ec.europa.eu/INSPIRE-in-your-Country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394200" y="342900"/>
            <a:ext cx="7429500" cy="60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3F6A"/>
              </a:buClr>
              <a:buSzPts val="1400"/>
              <a:buFont typeface="Calibri"/>
              <a:buNone/>
            </a:pPr>
            <a:r>
              <a:rPr lang="en-US" sz="3600"/>
              <a:t>INSPIRE vs. OpenData&amp;HVD</a:t>
            </a:r>
            <a:endParaRPr sz="360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3F6A"/>
              </a:buClr>
              <a:buSzPts val="1400"/>
              <a:buFont typeface="Calibri"/>
              <a:buNone/>
            </a:pPr>
            <a:r>
              <a:rPr lang="en-US" sz="3600"/>
              <a:t>SK perspective</a:t>
            </a:r>
            <a:endParaRPr sz="3600"/>
          </a:p>
        </p:txBody>
      </p:sp>
      <p:cxnSp>
        <p:nvCxnSpPr>
          <p:cNvPr id="25" name="Google Shape;25;p4"/>
          <p:cNvCxnSpPr/>
          <p:nvPr/>
        </p:nvCxnSpPr>
        <p:spPr>
          <a:xfrm>
            <a:off x="4010025" y="0"/>
            <a:ext cx="0" cy="2879725"/>
          </a:xfrm>
          <a:prstGeom prst="straightConnector1">
            <a:avLst/>
          </a:prstGeom>
          <a:noFill/>
          <a:ln cap="flat" cmpd="sng" w="28575">
            <a:solidFill>
              <a:srgbClr val="DDDDDD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26" name="Google Shape;26;p4"/>
          <p:cNvCxnSpPr/>
          <p:nvPr/>
        </p:nvCxnSpPr>
        <p:spPr>
          <a:xfrm>
            <a:off x="4010025" y="2879725"/>
            <a:ext cx="0" cy="1152525"/>
          </a:xfrm>
          <a:prstGeom prst="straightConnector1">
            <a:avLst/>
          </a:prstGeom>
          <a:noFill/>
          <a:ln cap="flat" cmpd="sng" w="28575">
            <a:solidFill>
              <a:srgbClr val="1F3FA5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27" name="Google Shape;27;p4"/>
          <p:cNvCxnSpPr/>
          <p:nvPr/>
        </p:nvCxnSpPr>
        <p:spPr>
          <a:xfrm>
            <a:off x="4010025" y="3978275"/>
            <a:ext cx="0" cy="2879725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index.png" id="28" name="Google Shape;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3837" y="6450012"/>
            <a:ext cx="1127125" cy="392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700" y="2955925"/>
            <a:ext cx="3381375" cy="100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/>
          <p:nvPr/>
        </p:nvSpPr>
        <p:spPr>
          <a:xfrm>
            <a:off x="4435425" y="5084400"/>
            <a:ext cx="7429500" cy="7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43F6A"/>
              </a:buClr>
              <a:buSzPts val="1500"/>
              <a:buFont typeface="Arial"/>
              <a:buNone/>
            </a:pPr>
            <a:r>
              <a:rPr lang="en-US" sz="1500" u="sng">
                <a:solidFill>
                  <a:schemeClr val="hlink"/>
                </a:solidFill>
                <a:hlinkClick r:id="rId5"/>
              </a:rPr>
              <a:t>inspire@enviro.gov.sk</a:t>
            </a:r>
            <a:r>
              <a:rPr lang="en-US" sz="1500">
                <a:solidFill>
                  <a:srgbClr val="143F6A"/>
                </a:solidFill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Google Shape;31;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11024" y="538929"/>
            <a:ext cx="6294402" cy="198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Data II</a:t>
            </a:r>
            <a:endParaRPr/>
          </a:p>
        </p:txBody>
      </p:sp>
      <p:sp>
        <p:nvSpPr>
          <p:cNvPr id="101" name="Google Shape;101;p13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3"/>
          <p:cNvSpPr txBox="1"/>
          <p:nvPr>
            <p:ph idx="1" type="body"/>
          </p:nvPr>
        </p:nvSpPr>
        <p:spPr>
          <a:xfrm>
            <a:off x="1554200" y="1392425"/>
            <a:ext cx="9468900" cy="15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SK situation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Initial mapping has been started, on dataset metadata level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More challenging will be the level of geometry and attributes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03" name="Google Shape;10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7475" y="2490550"/>
            <a:ext cx="7273198" cy="4269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Services/APIs</a:t>
            </a:r>
            <a:endParaRPr/>
          </a:p>
        </p:txBody>
      </p:sp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Spatial data / network services, mainly: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View (WMS, WMTS, 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Download (WFS, WCS, ATOM)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Upcoming OGC APIs (Tiles, Features, Coverages..)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QoS requirements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Validation support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types of queries shall be supported by APIs?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are minimal requirements for API implementations and documentation?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impact on INSPIRE MD simplification and linkages to Network services?</a:t>
            </a:r>
            <a:r>
              <a:rPr lang="en-US" sz="2200"/>
              <a:t> 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10" name="Google Shape;110;p14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 txBox="1"/>
          <p:nvPr>
            <p:ph idx="1" type="body"/>
          </p:nvPr>
        </p:nvSpPr>
        <p:spPr>
          <a:xfrm>
            <a:off x="6175500" y="1368425"/>
            <a:ext cx="5871600" cy="4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APIs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Bulk download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Unclear QoS requirements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Unclear requirements for validation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EC actions, aiming support consumptions of APIs on desktop, web client applications?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requirements for APIs quality (e.g. type, performance…)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requirements for management of the APIs and structure of the data provided? 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Sharing/Licensing</a:t>
            </a:r>
            <a:endParaRPr/>
          </a:p>
        </p:txBody>
      </p:sp>
      <p:sp>
        <p:nvSpPr>
          <p:cNvPr id="117" name="Google Shape;117;p15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Free and restricted sharing allowed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CC-0, CC-BY supported licenses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Only MD and View services are under free licence requirements		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If provider will restrict access to download because INSPIRE allows it, provides OD&amp;HVD has higher legal “power” to enforce provision of the data?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EC planning/willing to provide legal support with data provision enforcement? 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5"/>
          <p:cNvSpPr txBox="1"/>
          <p:nvPr>
            <p:ph idx="1" type="body"/>
          </p:nvPr>
        </p:nvSpPr>
        <p:spPr>
          <a:xfrm>
            <a:off x="6175500" y="1368425"/>
            <a:ext cx="5871600" cy="4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Only free sharing allowed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CC-0, CC-BY supported licenses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Except public sector bodies exempted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criteria and process to establish and maintain list of public sector bodies exempted in accordance with Article 14(5) of Directive (EU) 2019/1024?</a:t>
            </a:r>
            <a:endParaRPr sz="2200"/>
          </a:p>
          <a:p>
            <a:pPr indent="0" lvl="0" marL="9144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Monitoring/Reporting</a:t>
            </a:r>
            <a:endParaRPr/>
          </a:p>
        </p:txBody>
      </p:sp>
      <p:sp>
        <p:nvSpPr>
          <p:cNvPr id="125" name="Google Shape;125;p16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Annual period</a:t>
            </a:r>
            <a:endParaRPr sz="2200"/>
          </a:p>
          <a:p>
            <a:pPr indent="-368300" lvl="0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15.12. Harvest - Data</a:t>
            </a:r>
            <a:endParaRPr sz="2200"/>
          </a:p>
          <a:p>
            <a:pPr indent="-368300" lvl="0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01.03. Country Fiche - Report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Automatic </a:t>
            </a:r>
            <a:r>
              <a:rPr lang="en-US" sz="2200"/>
              <a:t>process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Indicators for technical components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Text info about Costs/Benefits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Why metadata  / data validation / processing is also executed after 15.12 period (e.g. SK last validations an indicator calculations in January 2023)</a:t>
            </a:r>
            <a:r>
              <a:rPr lang="en-US" sz="2200"/>
              <a:t>?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Why there is limited uptake of Costs/Benefits information from MS?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Will HVD impact change of INSPIRE monitoring?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6175500" y="1368425"/>
            <a:ext cx="5871600" cy="4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2 years period (From 2025)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Report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MS will provide report upon request of the Commission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There will be no data under the OD&amp;HVD monitoring/reporting? Just report?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meant with “data protection impact assessment” 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Any plans to monitor and evaluate the benefits, use and impact of HVD?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Context</a:t>
            </a:r>
            <a:endParaRPr/>
          </a:p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838200" y="1368425"/>
            <a:ext cx="43992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/>
              <a:t>Legislation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/>
              <a:t>Governance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Metadata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Data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Services/API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Sharing/Licencing</a:t>
            </a:r>
            <a:endParaRPr sz="2200"/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Monitoring/reporting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38" name="Google Shape;38;p5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Legislation</a:t>
            </a:r>
            <a:endParaRPr/>
          </a:p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Directive INSPIRE (2007/2)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Metadata regulation (1205/2008)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Interoperability regulations (1089/2010, 102/2011, 1253/2014)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Network services regulation (976/2009), Download and transformation amendment (1088/2010)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Spatial data services regulation (1311,1312/2014)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Data sharing regulation (268/2010)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Monitoring and reporting decision (2019/1372), regulation (2019/1010) </a:t>
            </a:r>
            <a:endParaRPr sz="2200"/>
          </a:p>
          <a:p>
            <a:pPr indent="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45" name="Google Shape;45;p6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6175500" y="1368425"/>
            <a:ext cx="58716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Directive Open Data (2019/1024)</a:t>
            </a:r>
            <a:endParaRPr sz="2200"/>
          </a:p>
          <a:p>
            <a:pPr indent="-3683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Regulation HVD (2023/138)</a:t>
            </a:r>
            <a:endParaRPr sz="2200"/>
          </a:p>
          <a:p>
            <a:pPr indent="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9144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Legislation II</a:t>
            </a:r>
            <a:endParaRPr/>
          </a:p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SK transposition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1 SDI Law (3/2010 with changes)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1 Decree  (352/2017 with changes)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Ques</a:t>
            </a:r>
            <a:r>
              <a:rPr i="1" lang="en-US" sz="2200"/>
              <a:t>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Will HVD require changes in INSPIRE legislation?</a:t>
            </a:r>
            <a:endParaRPr sz="2200"/>
          </a:p>
          <a:p>
            <a:pPr indent="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53" name="Google Shape;53;p7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6175500" y="1368425"/>
            <a:ext cx="58716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SK transposition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1 Law on freedom of information (211/2000 with changes)</a:t>
            </a:r>
            <a:endParaRPr sz="2200"/>
          </a:p>
          <a:p>
            <a:pPr indent="-36830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1 Decree (78/2020)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are the exact dates of force/deadlines?</a:t>
            </a:r>
            <a:endParaRPr sz="2200"/>
          </a:p>
          <a:p>
            <a:pPr indent="-3683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Directive entry force: 16.07.2019?</a:t>
            </a:r>
            <a:endParaRPr sz="2200"/>
          </a:p>
          <a:p>
            <a:pPr indent="-3683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Regulation entry force: 09.06.2023?</a:t>
            </a:r>
            <a:endParaRPr sz="2200"/>
          </a:p>
          <a:p>
            <a:pPr indent="-3683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First reporting: 09.02.2025?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Are there foreseen another legislation acts, or technical guidelines under OD&amp;HVD? 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Governance</a:t>
            </a:r>
            <a:endParaRPr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838200" y="1368425"/>
            <a:ext cx="5337300" cy="31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INSPIRE Committe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INSPIRE MIG &amp; MIT-T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SK responsible authority: Ministry of environment of the Slovak republic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Where and how the governance synergy between INSPIRE and OD&amp;HVD will/shall take place on EU and national level</a:t>
            </a:r>
            <a:r>
              <a:rPr lang="en-US" sz="2200"/>
              <a:t>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 txBox="1"/>
          <p:nvPr>
            <p:ph idx="1" type="body"/>
          </p:nvPr>
        </p:nvSpPr>
        <p:spPr>
          <a:xfrm>
            <a:off x="6175500" y="1368425"/>
            <a:ext cx="5871600" cy="31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Committee on open data and the re-use of public sector information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SK responsible authority: Ministry of Investments, Regional Development and Informatization of the Slovak Republic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it possible to get an overview of governance and contacts on OD&amp;HVD structures across the MS as already available under </a:t>
            </a:r>
            <a:r>
              <a:rPr lang="en-US" sz="2200" u="sng">
                <a:solidFill>
                  <a:schemeClr val="hlink"/>
                </a:solidFill>
                <a:hlinkClick r:id="rId3"/>
              </a:rPr>
              <a:t>INSPIRE in your country</a:t>
            </a:r>
            <a:r>
              <a:rPr lang="en-US" sz="2200"/>
              <a:t>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Governance</a:t>
            </a:r>
            <a:endParaRPr/>
          </a:p>
        </p:txBody>
      </p:sp>
      <p:sp>
        <p:nvSpPr>
          <p:cNvPr id="68" name="Google Shape;68;p9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1722650" y="1380375"/>
            <a:ext cx="9468900" cy="15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SK situation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Initial coordination of responsible authorities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Plans to invite other relevant stakeholders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Plans to establish integration between SDI and OpenData metadata registers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Support for HVD harvesting via developed new OpenData portal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70" name="Google Shape;7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250" y="3230225"/>
            <a:ext cx="5516626" cy="35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9851" y="3192375"/>
            <a:ext cx="2942964" cy="366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Metadata</a:t>
            </a:r>
            <a:endParaRPr/>
          </a:p>
        </p:txBody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ISO MD profile + national extensions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National profile extensions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Harvesting national catalogues to EC Geoportal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Will HVD impact INSPIRE metadata?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will be the MD elements and criteria to assign INSPIRE MD under HVD?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it foreseen to establish common coordination, where and how “INSPIRE &amp; HVD MD integration” shall take place?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it foreseen to consider HVD requirements in INSPIRE validator?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it foreseen also integrate under HVD also MD for series and MD for services?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78" name="Google Shape;78;p10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6175500" y="1368425"/>
            <a:ext cx="58716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DCAT profile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Requirements for mapping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Unclear metadata aggregation at Union level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Is it foreseen to provide common INSPIRE &amp; HVD metadata mapping?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and where will HVD metadata be aggregated on Union level?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are the HVD requirements for metadata update?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Are there some expectations to validate HVD metadata?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Only metadata for datasets are expected from HVD, or also for applications?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to cope with concept of Distributions, supported by OD&amp;HVD metadata?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Metadata</a:t>
            </a:r>
            <a:endParaRPr/>
          </a:p>
        </p:txBody>
      </p:sp>
      <p:sp>
        <p:nvSpPr>
          <p:cNvPr id="85" name="Google Shape;85;p11"/>
          <p:cNvSpPr txBox="1"/>
          <p:nvPr>
            <p:ph idx="1" type="body"/>
          </p:nvPr>
        </p:nvSpPr>
        <p:spPr>
          <a:xfrm>
            <a:off x="838200" y="1368425"/>
            <a:ext cx="84282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Initial mapping from ISO/INSPIRE SK national MD profile to  DCAT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endParaRPr/>
          </a:p>
        </p:txBody>
      </p:sp>
      <p:sp>
        <p:nvSpPr>
          <p:cNvPr id="86" name="Google Shape;86;p11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9325" y="2003700"/>
            <a:ext cx="7919276" cy="4621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Data</a:t>
            </a:r>
            <a:endParaRPr/>
          </a:p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838200" y="1368425"/>
            <a:ext cx="53373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INSPIRE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Narrower scope (34 themes)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Higher model complexity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UML &amp; narrative data model description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Unified model structure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Direct and indirect spatial representation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Availability data validation rules and tools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Only latest available versions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Encodings: GML, GeoJSON, GeoPackage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Does yet unharmonised (AsIs) data falls under the HVD?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Which encoding for Orthoimagery and Elevation data (TIFF, GPKG)?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Are INSPIRE GPKG vector datasets acceptable also under OD&amp;HVD?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94" name="Google Shape;94;p12"/>
          <p:cNvSpPr txBox="1"/>
          <p:nvPr/>
        </p:nvSpPr>
        <p:spPr>
          <a:xfrm>
            <a:off x="65087" y="198437"/>
            <a:ext cx="719100" cy="3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>
            <a:off x="6175500" y="1368425"/>
            <a:ext cx="5871600" cy="49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OD&amp;HVD</a:t>
            </a:r>
            <a:endParaRPr sz="22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	</a:t>
            </a:r>
            <a:r>
              <a:rPr i="1" lang="en-US" sz="2200"/>
              <a:t>Observations/Comparisons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Wider scope (6 categories, ~ 68 datasets)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Lighter data structure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Tabular/narrative data model notation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Heterogenous model structure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It’s unclear, if some HVD datasets comes with spatial representation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Unclear situation about data validation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Heterogenous update frequency and timeliness  </a:t>
            </a:r>
            <a:endParaRPr sz="2200"/>
          </a:p>
          <a:p>
            <a:pPr indent="45720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200"/>
              <a:t>Questions</a:t>
            </a:r>
            <a:endParaRPr i="1" sz="2200"/>
          </a:p>
          <a:p>
            <a:pPr indent="-368300" lvl="0" marL="4572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Encodings: Unclear, what exactly means </a:t>
            </a:r>
            <a:r>
              <a:rPr lang="en-US" sz="2200"/>
              <a:t>Union or internationally recognised open, </a:t>
            </a:r>
            <a:r>
              <a:rPr lang="en-US" sz="2200"/>
              <a:t>machine-readable format 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For environmental domain, is </a:t>
            </a:r>
            <a:r>
              <a:rPr lang="en-US" sz="2200"/>
              <a:t>INSPIRE priority datasets mapping</a:t>
            </a:r>
            <a:r>
              <a:rPr lang="en-US" sz="2200"/>
              <a:t> going to be applied?</a:t>
            </a:r>
            <a:endParaRPr sz="2200"/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about Copernicus data?</a:t>
            </a:r>
            <a:endParaRPr sz="22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900"/>
          </a:p>
          <a:p>
            <a:pPr indent="0" lvl="0" marL="4572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1_prezentacia-MZP">
  <a:themeElements>
    <a:clrScheme name="Teplá modrá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