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03" r:id="rId2"/>
    <p:sldId id="361" r:id="rId3"/>
    <p:sldId id="371" r:id="rId4"/>
    <p:sldId id="368" r:id="rId5"/>
    <p:sldId id="364" r:id="rId6"/>
    <p:sldId id="366" r:id="rId7"/>
    <p:sldId id="372" r:id="rId8"/>
    <p:sldId id="369" r:id="rId9"/>
    <p:sldId id="28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o Vinci" initials="FV" lastIdx="3" clrIdx="0">
    <p:extLst>
      <p:ext uri="{19B8F6BF-5375-455C-9EA6-DF929625EA0E}">
        <p15:presenceInfo xmlns:p15="http://schemas.microsoft.com/office/powerpoint/2012/main" userId="Fabio Vinc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000"/>
    <a:srgbClr val="195989"/>
    <a:srgbClr val="1D679F"/>
    <a:srgbClr val="1F6DA6"/>
    <a:srgbClr val="1B5B87"/>
    <a:srgbClr val="227DC1"/>
    <a:srgbClr val="2178B9"/>
    <a:srgbClr val="2177B7"/>
    <a:srgbClr val="2175B3"/>
    <a:srgbClr val="E0A4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1304" autoAdjust="0"/>
  </p:normalViewPr>
  <p:slideViewPr>
    <p:cSldViewPr snapToGrid="0">
      <p:cViewPr varScale="1">
        <p:scale>
          <a:sx n="63" d="100"/>
          <a:sy n="63" d="100"/>
        </p:scale>
        <p:origin x="936" y="72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-446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19/06/2020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it-IT" sz="800" b="0" i="0" u="none" strike="noStrike" cap="none" baseline="0" noProof="0" dirty="0" smtClean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522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09765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 smtClean="0"/>
              <a:t>Delete/update</a:t>
            </a:r>
            <a:r>
              <a:rPr lang="en-IE" baseline="0" dirty="0" smtClean="0"/>
              <a:t> as appropriate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Speaker</a:t>
            </a:r>
            <a:br>
              <a:rPr lang="en-GB" noProof="0" dirty="0" smtClean="0"/>
            </a:br>
            <a:r>
              <a:rPr lang="en-GB" noProof="0" dirty="0" smtClean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smtClean="0"/>
              <a:t>Click to edit Master subtitle style</a:t>
            </a:r>
            <a:endParaRPr lang="en-GB" noProof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 smtClean="0"/>
              <a:t>Click to edit Master subtitle style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 smtClean="0"/>
              <a:t>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github.com/opengeospatial/ogcapi-features/tree/master/extensions/crs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ogcapi.ogc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wot-architecture/" TargetMode="External"/><Relationship Id="rId2" Type="http://schemas.openxmlformats.org/officeDocument/2006/relationships/hyperlink" Target="https://www.w3.org/TR/wot-thing-descriptio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www.w3.org/community/iotschema/" TargetMode="External"/><Relationship Id="rId5" Type="http://schemas.openxmlformats.org/officeDocument/2006/relationships/hyperlink" Target="https://github.com/w3c/wot-scripting-api" TargetMode="External"/><Relationship Id="rId4" Type="http://schemas.openxmlformats.org/officeDocument/2006/relationships/hyperlink" Target="https://github.com/w3c/wot-security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w3.org/TR/vocab-dcat-2/" TargetMode="External"/><Relationship Id="rId2" Type="http://schemas.openxmlformats.org/officeDocument/2006/relationships/hyperlink" Target="https://www.w3.org/2017/dxwg/wiki/Main_Page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1349" y="2510733"/>
            <a:ext cx="10702640" cy="1314508"/>
          </a:xfrm>
        </p:spPr>
        <p:txBody>
          <a:bodyPr wrap="square"/>
          <a:lstStyle/>
          <a:p>
            <a:pPr>
              <a:lnSpc>
                <a:spcPct val="100000"/>
              </a:lnSpc>
            </a:pPr>
            <a:r>
              <a:rPr lang="en-US" sz="4800" b="1" dirty="0" smtClean="0"/>
              <a:t>News from standardization bodies</a:t>
            </a:r>
            <a:endParaRPr lang="nl-NL" sz="4800" b="1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94413" y="5391726"/>
            <a:ext cx="5679576" cy="877455"/>
          </a:xfrm>
        </p:spPr>
        <p:txBody>
          <a:bodyPr/>
          <a:lstStyle/>
          <a:p>
            <a:endParaRPr lang="nl-NL" dirty="0"/>
          </a:p>
          <a:p>
            <a:r>
              <a:rPr lang="nl-NL" dirty="0" smtClean="0"/>
              <a:t>11</a:t>
            </a:r>
            <a:r>
              <a:rPr lang="nl-NL" baseline="30000" dirty="0" smtClean="0"/>
              <a:t>th</a:t>
            </a:r>
            <a:r>
              <a:rPr lang="nl-NL" dirty="0" smtClean="0"/>
              <a:t> MIG meeting –18 June 2020</a:t>
            </a:r>
            <a:endParaRPr lang="nl-N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137" y="6449551"/>
            <a:ext cx="1023496" cy="358097"/>
          </a:xfrm>
          <a:prstGeom prst="rect">
            <a:avLst/>
          </a:prstGeom>
        </p:spPr>
      </p:pic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1131170" y="5582277"/>
            <a:ext cx="10290265" cy="897754"/>
          </a:xfrm>
        </p:spPr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095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2938" y="1854353"/>
            <a:ext cx="11476662" cy="3601567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en-US" sz="3200" b="1" dirty="0" smtClean="0"/>
              <a:t>Information provided by</a:t>
            </a:r>
          </a:p>
          <a:p>
            <a:pPr lvl="1">
              <a:spcAft>
                <a:spcPts val="0"/>
              </a:spcAft>
            </a:pPr>
            <a:r>
              <a:rPr lang="en-US" sz="2800" dirty="0" smtClean="0"/>
              <a:t>OGC</a:t>
            </a:r>
          </a:p>
          <a:p>
            <a:pPr lvl="1">
              <a:spcAft>
                <a:spcPts val="0"/>
              </a:spcAft>
            </a:pPr>
            <a:r>
              <a:rPr lang="en-US" sz="2800" dirty="0" smtClean="0"/>
              <a:t>ISO TC/211</a:t>
            </a:r>
          </a:p>
          <a:p>
            <a:pPr lvl="1">
              <a:spcAft>
                <a:spcPts val="0"/>
              </a:spcAft>
            </a:pPr>
            <a:r>
              <a:rPr lang="en-US" sz="2800" dirty="0" smtClean="0"/>
              <a:t>W3C</a:t>
            </a:r>
          </a:p>
          <a:p>
            <a:pPr lvl="1">
              <a:spcAft>
                <a:spcPts val="0"/>
              </a:spcAft>
            </a:pPr>
            <a:endParaRPr lang="it-IT" sz="1100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54744"/>
            <a:ext cx="10263893" cy="782357"/>
          </a:xfrm>
        </p:spPr>
        <p:txBody>
          <a:bodyPr/>
          <a:lstStyle/>
          <a:p>
            <a:r>
              <a:rPr lang="en-GB" sz="3200" b="1" dirty="0" smtClean="0"/>
              <a:t>News from standardisation bodies</a:t>
            </a:r>
            <a:endParaRPr lang="en-GB" sz="32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01840" y="1169399"/>
            <a:ext cx="4766584" cy="55070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87941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7F612A1-30A5-1648-8994-5F247C018433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" y="0"/>
            <a:ext cx="11201400" cy="6736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96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13360" y="1475103"/>
            <a:ext cx="10670735" cy="4170363"/>
          </a:xfrm>
        </p:spPr>
        <p:txBody>
          <a:bodyPr/>
          <a:lstStyle/>
          <a:p>
            <a:pPr>
              <a:spcAft>
                <a:spcPts val="900"/>
              </a:spcAft>
            </a:pPr>
            <a:r>
              <a:rPr lang="en-US" dirty="0" smtClean="0"/>
              <a:t>OGC API – Features </a:t>
            </a:r>
          </a:p>
          <a:p>
            <a:pPr lvl="1">
              <a:spcAft>
                <a:spcPts val="900"/>
              </a:spcAft>
            </a:pPr>
            <a:r>
              <a:rPr lang="en-US" dirty="0" smtClean="0"/>
              <a:t>Part 2: CRS</a:t>
            </a:r>
          </a:p>
          <a:p>
            <a:pPr lvl="2">
              <a:spcAft>
                <a:spcPts val="900"/>
              </a:spcAft>
            </a:pPr>
            <a:r>
              <a:rPr lang="en-US" dirty="0" smtClean="0">
                <a:hlinkClick r:id="rId2"/>
              </a:rPr>
              <a:t>Draft available on GitHub</a:t>
            </a:r>
            <a:endParaRPr lang="en-US" dirty="0" smtClean="0"/>
          </a:p>
          <a:p>
            <a:pPr lvl="2">
              <a:spcAft>
                <a:spcPts val="900"/>
              </a:spcAft>
            </a:pPr>
            <a:r>
              <a:rPr lang="en-US" dirty="0" smtClean="0"/>
              <a:t>Foreseen inclusion in the MIWP Action 2020.1</a:t>
            </a:r>
          </a:p>
          <a:p>
            <a:pPr lvl="1">
              <a:spcAft>
                <a:spcPts val="900"/>
              </a:spcAft>
            </a:pPr>
            <a:r>
              <a:rPr lang="en-US" dirty="0" smtClean="0"/>
              <a:t>ETS available for OGC API-Features – Part 1: Core</a:t>
            </a:r>
          </a:p>
          <a:p>
            <a:pPr>
              <a:spcAft>
                <a:spcPts val="900"/>
              </a:spcAft>
            </a:pPr>
            <a:r>
              <a:rPr lang="en-US" dirty="0" smtClean="0"/>
              <a:t>OGC </a:t>
            </a:r>
            <a:r>
              <a:rPr lang="en-US" dirty="0" err="1" smtClean="0"/>
              <a:t>SensorThings</a:t>
            </a:r>
            <a:r>
              <a:rPr lang="en-US" dirty="0" smtClean="0"/>
              <a:t> </a:t>
            </a:r>
            <a:r>
              <a:rPr lang="en-US" dirty="0"/>
              <a:t>API, Part 1 </a:t>
            </a:r>
            <a:r>
              <a:rPr lang="en-US" dirty="0" smtClean="0"/>
              <a:t>– Sensing (1.1) </a:t>
            </a:r>
          </a:p>
          <a:p>
            <a:pPr lvl="1">
              <a:spcAft>
                <a:spcPts val="900"/>
              </a:spcAft>
            </a:pPr>
            <a:r>
              <a:rPr lang="en-US" dirty="0" smtClean="0"/>
              <a:t>JSON properties extension</a:t>
            </a:r>
          </a:p>
          <a:p>
            <a:pPr lvl="1">
              <a:spcAft>
                <a:spcPts val="900"/>
              </a:spcAft>
            </a:pPr>
            <a:r>
              <a:rPr lang="en-US" dirty="0" smtClean="0"/>
              <a:t>Comment due </a:t>
            </a:r>
            <a:r>
              <a:rPr lang="en-US" dirty="0"/>
              <a:t>by the 6th of July, </a:t>
            </a:r>
            <a:r>
              <a:rPr lang="en-US" dirty="0" smtClean="0"/>
              <a:t>2020</a:t>
            </a:r>
            <a:endParaRPr lang="en-US" dirty="0"/>
          </a:p>
          <a:p>
            <a:pPr marL="396875" lvl="1">
              <a:spcAft>
                <a:spcPts val="900"/>
              </a:spcAft>
            </a:pPr>
            <a:r>
              <a:rPr lang="en-US" sz="2400" dirty="0" smtClean="0"/>
              <a:t>OGC API Records</a:t>
            </a:r>
          </a:p>
          <a:p>
            <a:pPr marL="854075" lvl="2">
              <a:spcAft>
                <a:spcPts val="900"/>
              </a:spcAft>
            </a:pPr>
            <a:r>
              <a:rPr lang="en-US" sz="2200" dirty="0" smtClean="0"/>
              <a:t>SWG established in January 2020</a:t>
            </a:r>
          </a:p>
          <a:p>
            <a:pPr marL="854075" lvl="2">
              <a:spcAft>
                <a:spcPts val="900"/>
              </a:spcAft>
            </a:pPr>
            <a:r>
              <a:rPr lang="en-US" sz="2000" dirty="0" smtClean="0"/>
              <a:t>Drafting of OGC </a:t>
            </a:r>
            <a:r>
              <a:rPr lang="en-US" sz="2000" dirty="0"/>
              <a:t>API - Records - Part 1: </a:t>
            </a:r>
            <a:r>
              <a:rPr lang="en-US" sz="2000" dirty="0" smtClean="0"/>
              <a:t>Core ongoing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OGC Selected recent developments relevant to INSPIRE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876" y="1063372"/>
            <a:ext cx="4864327" cy="24969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/>
          <p:cNvSpPr/>
          <p:nvPr/>
        </p:nvSpPr>
        <p:spPr>
          <a:xfrm>
            <a:off x="9213721" y="3863771"/>
            <a:ext cx="245451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ogcapi.ogc.org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180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90245" y="1764664"/>
            <a:ext cx="11224846" cy="4170363"/>
          </a:xfrm>
        </p:spPr>
        <p:txBody>
          <a:bodyPr/>
          <a:lstStyle/>
          <a:p>
            <a:r>
              <a:rPr lang="en-US" sz="2800" dirty="0" smtClean="0"/>
              <a:t>Bi-monthly meetings JRC-OGC</a:t>
            </a:r>
          </a:p>
          <a:p>
            <a:pPr lvl="1"/>
            <a:r>
              <a:rPr lang="en-US" sz="2400" dirty="0"/>
              <a:t>Explore synergies and ensure good uptake of OGC standards + feedback on the technical </a:t>
            </a:r>
            <a:r>
              <a:rPr lang="en-US" sz="2400" dirty="0" smtClean="0"/>
              <a:t>level</a:t>
            </a:r>
          </a:p>
          <a:p>
            <a:pPr lvl="1"/>
            <a:r>
              <a:rPr lang="en-US" sz="2400" dirty="0" smtClean="0"/>
              <a:t>Next meeting scheduled for 24th June</a:t>
            </a:r>
          </a:p>
          <a:p>
            <a:pPr lvl="2"/>
            <a:r>
              <a:rPr lang="en-US" sz="2200" dirty="0" smtClean="0"/>
              <a:t>Please approach us if you have comments/suggestions/feedback</a:t>
            </a:r>
          </a:p>
          <a:p>
            <a:pPr marL="457200" lvl="1" indent="0">
              <a:buNone/>
            </a:pPr>
            <a:endParaRPr lang="en-US" sz="24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OGC – JRC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213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W3C’s Web of Things Interest Group and Working Group have both been recently </a:t>
            </a:r>
            <a:r>
              <a:rPr lang="en-IE" dirty="0" err="1" smtClean="0"/>
              <a:t>rechartered</a:t>
            </a:r>
            <a:endParaRPr lang="en-IE" dirty="0"/>
          </a:p>
          <a:p>
            <a:r>
              <a:rPr lang="en-IE" dirty="0" smtClean="0"/>
              <a:t>Developed standards </a:t>
            </a:r>
            <a:r>
              <a:rPr lang="en-IE" dirty="0"/>
              <a:t>for digital twins that decouple client applications from the physical location, and the communications technologies for connecting to sensors and actuators</a:t>
            </a:r>
            <a:r>
              <a:rPr lang="en-IE" dirty="0" smtClean="0"/>
              <a:t>.</a:t>
            </a:r>
          </a:p>
          <a:p>
            <a:r>
              <a:rPr lang="en-IE" dirty="0"/>
              <a:t>Recommendations have been prepared for </a:t>
            </a:r>
            <a:r>
              <a:rPr lang="en-IE" u="sng" dirty="0">
                <a:hlinkClick r:id="rId2"/>
              </a:rPr>
              <a:t>Thing Descriptions</a:t>
            </a:r>
            <a:r>
              <a:rPr lang="en-IE" dirty="0"/>
              <a:t> and </a:t>
            </a:r>
            <a:r>
              <a:rPr lang="en-IE" u="sng" dirty="0">
                <a:hlinkClick r:id="rId3"/>
              </a:rPr>
              <a:t>Architecture</a:t>
            </a:r>
            <a:r>
              <a:rPr lang="en-IE" dirty="0"/>
              <a:t>. Related work has focused on </a:t>
            </a:r>
            <a:r>
              <a:rPr lang="en-IE" u="sng" dirty="0">
                <a:hlinkClick r:id="rId4"/>
              </a:rPr>
              <a:t>security</a:t>
            </a:r>
            <a:r>
              <a:rPr lang="en-IE" dirty="0"/>
              <a:t> and a proposed </a:t>
            </a:r>
            <a:r>
              <a:rPr lang="en-IE" u="sng" dirty="0">
                <a:hlinkClick r:id="rId5"/>
              </a:rPr>
              <a:t>scripting API</a:t>
            </a:r>
            <a:r>
              <a:rPr lang="en-IE" dirty="0" smtClean="0"/>
              <a:t>.</a:t>
            </a:r>
          </a:p>
          <a:p>
            <a:r>
              <a:rPr lang="en-IE" dirty="0"/>
              <a:t>On a related note, W3C is hosting work on </a:t>
            </a:r>
            <a:r>
              <a:rPr lang="en-IE" u="sng" dirty="0">
                <a:hlinkClick r:id="rId6"/>
              </a:rPr>
              <a:t>extensions to schema.org to support IoT devices</a:t>
            </a:r>
            <a:endParaRPr lang="en-IE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W3C – Web of Things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9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The </a:t>
            </a:r>
            <a:r>
              <a:rPr lang="en-IE" u="sng" dirty="0">
                <a:hlinkClick r:id="rId2"/>
              </a:rPr>
              <a:t>Dataset Exchange Working Group</a:t>
            </a:r>
            <a:r>
              <a:rPr lang="en-IE" dirty="0"/>
              <a:t> has released a second version of the data catalogue vocabulary (</a:t>
            </a:r>
            <a:r>
              <a:rPr lang="en-IE" u="sng" dirty="0">
                <a:hlinkClick r:id="rId3"/>
              </a:rPr>
              <a:t>DCAT2</a:t>
            </a:r>
            <a:r>
              <a:rPr lang="en-IE" dirty="0"/>
              <a:t>). </a:t>
            </a:r>
            <a:endParaRPr lang="en-IE" dirty="0" smtClean="0"/>
          </a:p>
          <a:p>
            <a:pPr lvl="1"/>
            <a:r>
              <a:rPr lang="en-US" dirty="0"/>
              <a:t>W3C Recommendation 04 February 2020</a:t>
            </a:r>
            <a:endParaRPr lang="en-US" dirty="0" smtClean="0"/>
          </a:p>
          <a:p>
            <a:pPr lvl="1"/>
            <a:r>
              <a:rPr lang="en-US" dirty="0" smtClean="0"/>
              <a:t>What is new</a:t>
            </a:r>
          </a:p>
          <a:p>
            <a:pPr lvl="2"/>
            <a:r>
              <a:rPr lang="en-US" dirty="0" smtClean="0"/>
              <a:t>Extensibility (e.g. domain specific)</a:t>
            </a:r>
          </a:p>
          <a:p>
            <a:pPr lvl="2"/>
            <a:r>
              <a:rPr lang="en-US" dirty="0" smtClean="0"/>
              <a:t>Properties </a:t>
            </a:r>
            <a:r>
              <a:rPr lang="en-US" dirty="0"/>
              <a:t>and guidance to address identifiers, dataset quality information, and data citation issues.</a:t>
            </a:r>
            <a:endParaRPr lang="en-IE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W3C Dataset exchange working group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56103" y="6279368"/>
            <a:ext cx="4019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https://www.w3.org/TR/vocab-dcat-2</a:t>
            </a:r>
            <a:r>
              <a:rPr lang="en-US" dirty="0" smtClean="0">
                <a:hlinkClick r:id="rId3"/>
              </a:rPr>
              <a:t>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688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04800" y="1703704"/>
            <a:ext cx="11597640" cy="4170363"/>
          </a:xfrm>
        </p:spPr>
        <p:txBody>
          <a:bodyPr/>
          <a:lstStyle/>
          <a:p>
            <a:r>
              <a:rPr lang="en-US" dirty="0" smtClean="0"/>
              <a:t>Yearly </a:t>
            </a:r>
            <a:r>
              <a:rPr lang="en-US" dirty="0"/>
              <a:t>report prepared jointly by ISO/TC 211, OGC and IHO for the United Nations Committee of Experts on Global Geospatial Information </a:t>
            </a:r>
            <a:r>
              <a:rPr lang="en-US" dirty="0" smtClean="0"/>
              <a:t>Management</a:t>
            </a:r>
          </a:p>
          <a:p>
            <a:r>
              <a:rPr lang="en-US" dirty="0"/>
              <a:t>Contribution to </a:t>
            </a:r>
            <a:r>
              <a:rPr lang="en-US" dirty="0" smtClean="0"/>
              <a:t>UNGGIM-Europe IGIF </a:t>
            </a:r>
            <a:r>
              <a:rPr lang="en-US" dirty="0"/>
              <a:t>Pathway on </a:t>
            </a:r>
            <a:r>
              <a:rPr lang="en-US" dirty="0" smtClean="0"/>
              <a:t>standards</a:t>
            </a:r>
          </a:p>
          <a:p>
            <a:r>
              <a:rPr lang="en-GB" dirty="0"/>
              <a:t>New version of the ISO/TC 211 Strategic Business Plan published (Dec. 2019)</a:t>
            </a:r>
          </a:p>
          <a:p>
            <a:r>
              <a:rPr lang="en-US" dirty="0"/>
              <a:t>Ontology is increasingly getting a wider focus, and a new standardization work is initiated on TC 211 ontologies and the application to these in different communities/domains. </a:t>
            </a:r>
          </a:p>
          <a:p>
            <a:r>
              <a:rPr lang="en-US" dirty="0"/>
              <a:t>Initiatives on Land Administration and on Land Cover/Land Use are both in preparatory stages, however very well developed already</a:t>
            </a:r>
            <a:r>
              <a:rPr lang="en-US" dirty="0" smtClean="0"/>
              <a:t>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ISO TC/211 Geographic information/Geomatics</a:t>
            </a:r>
          </a:p>
        </p:txBody>
      </p:sp>
    </p:spTree>
    <p:extLst>
      <p:ext uri="{BB962C8B-B14F-4D97-AF65-F5344CB8AC3E}">
        <p14:creationId xmlns:p14="http://schemas.microsoft.com/office/powerpoint/2010/main" val="1057282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 dirty="0" smtClean="0">
                <a:solidFill>
                  <a:schemeClr val="accent2"/>
                </a:solidFill>
              </a:rPr>
              <a:t>EU Science Hub: </a:t>
            </a:r>
            <a:r>
              <a:rPr lang="en-GB" dirty="0" err="1" smtClean="0"/>
              <a:t>ec.europa.eu</a:t>
            </a:r>
            <a:r>
              <a:rPr lang="en-GB" dirty="0" smtClean="0"/>
              <a:t>/</a:t>
            </a:r>
            <a:r>
              <a:rPr lang="en-GB" dirty="0" err="1" smtClean="0"/>
              <a:t>jrc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@</a:t>
            </a:r>
            <a:r>
              <a:rPr lang="en-GB" dirty="0" err="1" smtClean="0"/>
              <a:t>EU_ScienceHub</a:t>
            </a:r>
            <a:endParaRPr lang="en-GB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 Hub – Joint Research Centre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smtClean="0"/>
              <a:t>EU Science, Research and Innovation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dirty="0" err="1" smtClean="0"/>
              <a:t>Eu</a:t>
            </a:r>
            <a:r>
              <a:rPr lang="en-GB" dirty="0" smtClean="0"/>
              <a:t> Science Hub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smtClean="0"/>
              <a:t>Keep in touch</a:t>
            </a:r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506" y="1710237"/>
            <a:ext cx="827881" cy="907677"/>
          </a:xfrm>
          <a:prstGeom prst="rect">
            <a:avLst/>
          </a:prstGeom>
        </p:spPr>
      </p:pic>
      <p:pic>
        <p:nvPicPr>
          <p:cNvPr id="26" name="Picture 25" descr="Twitter_Social_Icon_Rounded_Square_Color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17" y="2675006"/>
            <a:ext cx="624058" cy="624058"/>
          </a:xfrm>
          <a:prstGeom prst="rect">
            <a:avLst/>
          </a:prstGeom>
        </p:spPr>
      </p:pic>
      <p:pic>
        <p:nvPicPr>
          <p:cNvPr id="28" name="Picture 27" descr="LI-In-Bug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514" y="4238027"/>
            <a:ext cx="746211" cy="634574"/>
          </a:xfrm>
          <a:prstGeom prst="rect">
            <a:avLst/>
          </a:prstGeom>
        </p:spPr>
      </p:pic>
      <p:pic>
        <p:nvPicPr>
          <p:cNvPr id="29" name="Picture 28" descr="yt_icon_rgb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667" y="5035058"/>
            <a:ext cx="739172" cy="521650"/>
          </a:xfrm>
          <a:prstGeom prst="rect">
            <a:avLst/>
          </a:prstGeom>
        </p:spPr>
      </p:pic>
      <p:pic>
        <p:nvPicPr>
          <p:cNvPr id="31" name="Picture 30" descr="f_logo_RGB-Blue_72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894" y="3375703"/>
            <a:ext cx="7155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6688</TotalTime>
  <Words>412</Words>
  <Application>Microsoft Office PowerPoint</Application>
  <PresentationFormat>Widescreen</PresentationFormat>
  <Paragraphs>55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News from standardization bodies</vt:lpstr>
      <vt:lpstr>News from standardisation bodies</vt:lpstr>
      <vt:lpstr>PowerPoint Presentation</vt:lpstr>
      <vt:lpstr>OGC Selected recent developments relevant to INSPIRE</vt:lpstr>
      <vt:lpstr>OGC – JRC collaboration</vt:lpstr>
      <vt:lpstr>W3C – Web of Things</vt:lpstr>
      <vt:lpstr>W3C Dataset exchange working group</vt:lpstr>
      <vt:lpstr>ISO TC/211 Geographic information/Geomatics</vt:lpstr>
      <vt:lpstr>Keep in touch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KOTSEV Alexander (JRC-ISPRA)</cp:lastModifiedBy>
  <cp:revision>366</cp:revision>
  <dcterms:created xsi:type="dcterms:W3CDTF">2019-08-09T12:06:42Z</dcterms:created>
  <dcterms:modified xsi:type="dcterms:W3CDTF">2020-06-19T08:33:52Z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</Properties>
</file>