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3" r:id="rId2"/>
    <p:sldId id="361" r:id="rId3"/>
    <p:sldId id="307" r:id="rId4"/>
    <p:sldId id="362" r:id="rId5"/>
    <p:sldId id="363" r:id="rId6"/>
    <p:sldId id="2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304" autoAdjust="0"/>
  </p:normalViewPr>
  <p:slideViewPr>
    <p:cSldViewPr snapToGrid="0">
      <p:cViewPr varScale="1">
        <p:scale>
          <a:sx n="63" d="100"/>
          <a:sy n="63" d="100"/>
        </p:scale>
        <p:origin x="936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97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54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INSPIRE-MIF/gp-ogc-api-featur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alexander.kotsev@ec.europa.eu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nl-NL" sz="4800" b="1" dirty="0" smtClean="0"/>
              <a:t>MIWP Action 2020.1</a:t>
            </a:r>
            <a:br>
              <a:rPr lang="nl-NL" sz="4800" b="1" dirty="0" smtClean="0"/>
            </a:br>
            <a:r>
              <a:rPr lang="en-US" sz="4800" b="1" dirty="0" smtClean="0"/>
              <a:t>INSPIRE </a:t>
            </a:r>
            <a:r>
              <a:rPr lang="en-US" sz="4800" b="1" dirty="0"/>
              <a:t>Download Services based on the OGC API – Features standard</a:t>
            </a:r>
            <a:endParaRPr lang="nl-NL" sz="4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4413" y="5391726"/>
            <a:ext cx="5679576" cy="877455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11</a:t>
            </a:r>
            <a:r>
              <a:rPr lang="nl-NL" baseline="30000" dirty="0" smtClean="0"/>
              <a:t>th</a:t>
            </a:r>
            <a:r>
              <a:rPr lang="nl-NL" dirty="0" smtClean="0"/>
              <a:t> MIG meeting –18 June 2020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137" y="6449551"/>
            <a:ext cx="1023496" cy="358097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31170" y="5582277"/>
            <a:ext cx="10290265" cy="897754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2938" y="1854353"/>
            <a:ext cx="11476662" cy="360156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b="1" dirty="0" smtClean="0"/>
              <a:t>New MIWP Action (2020.1) endorsed through written procedure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Short </a:t>
            </a:r>
            <a:r>
              <a:rPr lang="en-US" dirty="0"/>
              <a:t>term action (proposed Date of Completion: </a:t>
            </a:r>
            <a:r>
              <a:rPr lang="en-US" dirty="0" smtClean="0"/>
              <a:t>end of </a:t>
            </a:r>
            <a:r>
              <a:rPr lang="en-US" dirty="0"/>
              <a:t>2020</a:t>
            </a:r>
            <a:r>
              <a:rPr lang="en-US" dirty="0" smtClean="0"/>
              <a:t>)</a:t>
            </a:r>
            <a:endParaRPr lang="en-US" dirty="0"/>
          </a:p>
          <a:p>
            <a:pPr lvl="1">
              <a:spcAft>
                <a:spcPts val="0"/>
              </a:spcAft>
            </a:pPr>
            <a:endParaRPr lang="it-IT" sz="1000" b="1" dirty="0" smtClean="0"/>
          </a:p>
          <a:p>
            <a:pPr>
              <a:spcAft>
                <a:spcPts val="0"/>
              </a:spcAft>
            </a:pPr>
            <a:r>
              <a:rPr lang="it-IT" b="1" dirty="0" smtClean="0"/>
              <a:t>Objective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Prepare </a:t>
            </a:r>
            <a:r>
              <a:rPr lang="en-US" sz="1800" dirty="0"/>
              <a:t>and submit for approval by the MIG an INSPIRE good practice dedicated to the use of the OGC API </a:t>
            </a:r>
            <a:r>
              <a:rPr lang="en-US" sz="1800" dirty="0"/>
              <a:t>-</a:t>
            </a:r>
            <a:r>
              <a:rPr lang="en-US" sz="1800" dirty="0" smtClean="0"/>
              <a:t> </a:t>
            </a:r>
            <a:r>
              <a:rPr lang="en-US" sz="1800" dirty="0" smtClean="0"/>
              <a:t>Features </a:t>
            </a:r>
            <a:r>
              <a:rPr lang="en-US" sz="1800" dirty="0"/>
              <a:t>as an INSPIRE Download </a:t>
            </a:r>
            <a:r>
              <a:rPr lang="en-US" sz="1800" dirty="0" smtClean="0"/>
              <a:t>service</a:t>
            </a:r>
          </a:p>
          <a:p>
            <a:pPr lvl="1">
              <a:spcAft>
                <a:spcPts val="0"/>
              </a:spcAft>
            </a:pPr>
            <a:endParaRPr lang="en-US" sz="1000" dirty="0"/>
          </a:p>
          <a:p>
            <a:pPr>
              <a:spcAft>
                <a:spcPts val="0"/>
              </a:spcAft>
            </a:pPr>
            <a:r>
              <a:rPr lang="it-IT" b="1" dirty="0" smtClean="0"/>
              <a:t>Out of scope</a:t>
            </a:r>
            <a:endParaRPr lang="it-IT" b="1" dirty="0"/>
          </a:p>
          <a:p>
            <a:pPr lvl="1">
              <a:spcAft>
                <a:spcPts val="0"/>
              </a:spcAft>
            </a:pPr>
            <a:r>
              <a:rPr lang="it-IT" sz="1800" dirty="0" smtClean="0"/>
              <a:t>ETS </a:t>
            </a:r>
            <a:r>
              <a:rPr lang="it-IT" sz="1800" dirty="0" smtClean="0"/>
              <a:t>covered separately (foreseen within the evolution of the INSPIRE Reference Validator</a:t>
            </a:r>
          </a:p>
          <a:p>
            <a:pPr marL="0" indent="0">
              <a:spcAft>
                <a:spcPts val="0"/>
              </a:spcAft>
              <a:buNone/>
            </a:pPr>
            <a:endParaRPr lang="it-IT" sz="10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3200" b="1" dirty="0" smtClean="0"/>
              <a:t>Status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8794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" y="1420326"/>
            <a:ext cx="9723120" cy="415633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/>
              <a:t>Specification </a:t>
            </a:r>
            <a:r>
              <a:rPr lang="en-US" sz="2000" dirty="0" smtClean="0"/>
              <a:t>is drafted entirely on </a:t>
            </a:r>
            <a:r>
              <a:rPr lang="en-US" sz="2000" dirty="0" smtClean="0"/>
              <a:t>GitHub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Requirements classes</a:t>
            </a:r>
          </a:p>
          <a:p>
            <a:pPr lvl="2">
              <a:spcAft>
                <a:spcPts val="600"/>
              </a:spcAft>
            </a:pPr>
            <a:r>
              <a:rPr lang="en-US" sz="1600" dirty="0" smtClean="0"/>
              <a:t>INSPIRE-pre-defined-data-set-download-OAPIF</a:t>
            </a:r>
            <a:endParaRPr lang="en-US" sz="1600" dirty="0"/>
          </a:p>
          <a:p>
            <a:pPr lvl="2">
              <a:spcAft>
                <a:spcPts val="600"/>
              </a:spcAft>
            </a:pPr>
            <a:r>
              <a:rPr lang="en-US" sz="1600" dirty="0" smtClean="0"/>
              <a:t>INSPIRE-</a:t>
            </a:r>
            <a:r>
              <a:rPr lang="en-US" sz="1600" dirty="0" err="1" smtClean="0"/>
              <a:t>multilinguality</a:t>
            </a:r>
            <a:endParaRPr lang="en-US" sz="1600" dirty="0"/>
          </a:p>
          <a:p>
            <a:pPr lvl="2">
              <a:spcAft>
                <a:spcPts val="600"/>
              </a:spcAft>
            </a:pPr>
            <a:r>
              <a:rPr lang="en-US" sz="1600" dirty="0" smtClean="0"/>
              <a:t>INSPIRE-OAPIF-</a:t>
            </a:r>
            <a:r>
              <a:rPr lang="en-US" sz="1600" dirty="0" err="1" smtClean="0"/>
              <a:t>GeoJSON</a:t>
            </a:r>
            <a:endParaRPr lang="en-US" sz="1600" dirty="0"/>
          </a:p>
          <a:p>
            <a:pPr lvl="2">
              <a:spcAft>
                <a:spcPts val="600"/>
              </a:spcAft>
            </a:pPr>
            <a:r>
              <a:rPr lang="en-US" sz="1600" dirty="0" smtClean="0"/>
              <a:t>INSPIRE-bulk-download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ATS</a:t>
            </a:r>
            <a:endParaRPr lang="en-US" sz="1800" dirty="0"/>
          </a:p>
          <a:p>
            <a:pPr>
              <a:spcAft>
                <a:spcPts val="600"/>
              </a:spcAft>
            </a:pPr>
            <a:r>
              <a:rPr lang="en-US" sz="2000" dirty="0" smtClean="0"/>
              <a:t>First round of comments is completed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Solution providers and open source projects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Representatives of </a:t>
            </a:r>
            <a:r>
              <a:rPr lang="en-US" sz="1600" dirty="0" smtClean="0"/>
              <a:t>the OGC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Early </a:t>
            </a:r>
            <a:r>
              <a:rPr lang="en-US" sz="1600" dirty="0" smtClean="0"/>
              <a:t>adopters</a:t>
            </a:r>
            <a:endParaRPr lang="it-IT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Special thanks </a:t>
            </a:r>
            <a:r>
              <a:rPr lang="en-US" sz="2000" dirty="0"/>
              <a:t>to </a:t>
            </a:r>
            <a:endParaRPr lang="en-US" sz="2000" dirty="0" smtClean="0"/>
          </a:p>
          <a:p>
            <a:pPr lvl="1">
              <a:spcAft>
                <a:spcPts val="600"/>
              </a:spcAft>
            </a:pPr>
            <a:r>
              <a:rPr lang="en-US" sz="1600" dirty="0"/>
              <a:t>Heidi </a:t>
            </a:r>
            <a:r>
              <a:rPr lang="en-US" sz="1600" dirty="0" err="1"/>
              <a:t>Vanparys</a:t>
            </a:r>
            <a:r>
              <a:rPr lang="en-US" sz="1600" dirty="0"/>
              <a:t> (Danish Agency for Data Supply and </a:t>
            </a:r>
            <a:r>
              <a:rPr lang="en-US" sz="1600" dirty="0" smtClean="0"/>
              <a:t>Efficiency) &amp; </a:t>
            </a:r>
            <a:r>
              <a:rPr lang="en-US" sz="1600" dirty="0" err="1" smtClean="0"/>
              <a:t>Jari</a:t>
            </a:r>
            <a:r>
              <a:rPr lang="en-US" sz="1600" dirty="0" smtClean="0"/>
              <a:t> </a:t>
            </a:r>
            <a:r>
              <a:rPr lang="en-US" sz="1600" dirty="0" err="1"/>
              <a:t>Reini</a:t>
            </a:r>
            <a:r>
              <a:rPr lang="en-US" sz="1600" dirty="0"/>
              <a:t> (NLS Finland) for the outstanding work on the </a:t>
            </a:r>
            <a:r>
              <a:rPr lang="en-US" sz="1600" dirty="0" smtClean="0"/>
              <a:t>specification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2820" y="0"/>
            <a:ext cx="11087390" cy="782357"/>
          </a:xfrm>
        </p:spPr>
        <p:txBody>
          <a:bodyPr/>
          <a:lstStyle/>
          <a:p>
            <a:r>
              <a:rPr lang="en-GB" sz="3200" b="1" dirty="0" smtClean="0"/>
              <a:t>A community approach to specification development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302" y="1992631"/>
            <a:ext cx="3776809" cy="35749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248018" y="1411203"/>
            <a:ext cx="4943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4"/>
              </a:rPr>
              <a:t>https://github.com/INSPIRE-MIF/gp-ogc-api-features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23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7190" y="1305559"/>
            <a:ext cx="11814810" cy="4170363"/>
          </a:xfrm>
        </p:spPr>
        <p:txBody>
          <a:bodyPr/>
          <a:lstStyle/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Review </a:t>
            </a:r>
            <a:r>
              <a:rPr lang="en-GB" b="1" dirty="0" smtClean="0"/>
              <a:t>the </a:t>
            </a:r>
            <a:r>
              <a:rPr lang="en-GB" b="1" dirty="0"/>
              <a:t>existing guideline</a:t>
            </a:r>
          </a:p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Test the proposed approach </a:t>
            </a:r>
            <a:r>
              <a:rPr lang="en-GB" dirty="0"/>
              <a:t>through deployment of OGC API – Features instances with volunteer MS data providers. </a:t>
            </a:r>
            <a:endParaRPr lang="en-GB" dirty="0" smtClean="0"/>
          </a:p>
          <a:p>
            <a:pPr lvl="1" hangingPunct="0">
              <a:spcAft>
                <a:spcPts val="1200"/>
              </a:spcAft>
            </a:pPr>
            <a:r>
              <a:rPr lang="en-GB" dirty="0" smtClean="0"/>
              <a:t>Different </a:t>
            </a:r>
            <a:r>
              <a:rPr lang="en-GB" dirty="0"/>
              <a:t>open source and proprietary implementations of the OGC API – Features should ideally be covered.</a:t>
            </a:r>
            <a:endParaRPr lang="en-US" dirty="0"/>
          </a:p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Summarise the lessons learnt </a:t>
            </a:r>
            <a:r>
              <a:rPr lang="en-GB" dirty="0"/>
              <a:t>on GitHub, and propose revisions of the draft guideline.</a:t>
            </a:r>
            <a:endParaRPr lang="en-US" dirty="0"/>
          </a:p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Organise a webinar/meeting </a:t>
            </a:r>
            <a:r>
              <a:rPr lang="en-GB" dirty="0"/>
              <a:t>for discussing the lessons learnt and potential issues or improvement proposal.</a:t>
            </a:r>
            <a:endParaRPr lang="en-US" dirty="0"/>
          </a:p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Draft and submit for endorsement an </a:t>
            </a:r>
            <a:r>
              <a:rPr lang="en-GB" b="1" dirty="0"/>
              <a:t>INSPIRE good practice </a:t>
            </a:r>
            <a:r>
              <a:rPr lang="en-GB" dirty="0"/>
              <a:t>fiche.</a:t>
            </a:r>
            <a:endParaRPr lang="en-US" dirty="0"/>
          </a:p>
          <a:p>
            <a:pPr lvl="0" hangingPunct="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Identify and document issues </a:t>
            </a:r>
            <a:r>
              <a:rPr lang="en-GB" dirty="0"/>
              <a:t>for (</a:t>
            </a:r>
            <a:r>
              <a:rPr lang="en-GB" dirty="0" err="1"/>
              <a:t>i</a:t>
            </a:r>
            <a:r>
              <a:rPr lang="en-GB" dirty="0"/>
              <a:t>) a possible update of the INSPIRE NS Regulation, and (ii) the technological evolution of INSPIRE in general.</a:t>
            </a:r>
            <a:endParaRPr lang="en-US" dirty="0"/>
          </a:p>
          <a:p>
            <a:pPr>
              <a:spcAft>
                <a:spcPts val="1200"/>
              </a:spcAft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42147" y="194220"/>
            <a:ext cx="10263893" cy="782357"/>
          </a:xfrm>
        </p:spPr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3754" y="2145664"/>
            <a:ext cx="10234246" cy="4170363"/>
          </a:xfrm>
        </p:spPr>
        <p:txBody>
          <a:bodyPr/>
          <a:lstStyle/>
          <a:p>
            <a:pPr marL="350838" lvl="1">
              <a:spcBef>
                <a:spcPts val="0"/>
              </a:spcBef>
              <a:spcAft>
                <a:spcPts val="800"/>
              </a:spcAft>
            </a:pPr>
            <a:r>
              <a:rPr lang="it-IT" sz="2800" dirty="0" smtClean="0"/>
              <a:t>Formal </a:t>
            </a:r>
            <a:r>
              <a:rPr lang="it-IT" sz="2800" dirty="0"/>
              <a:t>nominations received from ES, </a:t>
            </a:r>
            <a:r>
              <a:rPr lang="it-IT" sz="2800" dirty="0" smtClean="0"/>
              <a:t>AT, BE, SE </a:t>
            </a:r>
            <a:r>
              <a:rPr lang="it-IT" sz="2800" dirty="0"/>
              <a:t>(thanks</a:t>
            </a:r>
            <a:r>
              <a:rPr lang="it-IT" sz="2800" dirty="0">
                <a:sym typeface="Wingdings" panose="05000000000000000000" pitchFamily="2" charset="2"/>
              </a:rPr>
              <a:t>)</a:t>
            </a:r>
          </a:p>
          <a:p>
            <a:pPr marL="350838" lvl="1">
              <a:spcBef>
                <a:spcPts val="0"/>
              </a:spcBef>
              <a:spcAft>
                <a:spcPts val="800"/>
              </a:spcAft>
            </a:pPr>
            <a:r>
              <a:rPr lang="it-IT" sz="2800" dirty="0" smtClean="0">
                <a:sym typeface="Wingdings" panose="05000000000000000000" pitchFamily="2" charset="2"/>
              </a:rPr>
              <a:t>Draft guideline authors: DK, FI, JRC</a:t>
            </a:r>
          </a:p>
          <a:p>
            <a:pPr marL="350838" lvl="1">
              <a:spcBef>
                <a:spcPts val="0"/>
              </a:spcBef>
              <a:spcAft>
                <a:spcPts val="800"/>
              </a:spcAft>
            </a:pPr>
            <a:r>
              <a:rPr lang="it-IT" sz="2800" dirty="0" smtClean="0">
                <a:sym typeface="Wingdings" panose="05000000000000000000" pitchFamily="2" charset="2"/>
              </a:rPr>
              <a:t>Other contributors: OGC, software vendors and open source projects</a:t>
            </a:r>
            <a:endParaRPr lang="it-IT" sz="2800" dirty="0" smtClean="0">
              <a:sym typeface="Wingdings" panose="05000000000000000000" pitchFamily="2" charset="2"/>
            </a:endParaRPr>
          </a:p>
          <a:p>
            <a:pPr marL="350838" lvl="1">
              <a:spcBef>
                <a:spcPts val="0"/>
              </a:spcBef>
              <a:spcAft>
                <a:spcPts val="800"/>
              </a:spcAft>
            </a:pPr>
            <a:endParaRPr lang="it-IT" sz="2800" dirty="0" smtClean="0">
              <a:sym typeface="Wingdings" panose="05000000000000000000" pitchFamily="2" charset="2"/>
            </a:endParaRPr>
          </a:p>
          <a:p>
            <a:pPr marL="350838" lvl="1">
              <a:spcBef>
                <a:spcPts val="0"/>
              </a:spcBef>
              <a:spcAft>
                <a:spcPts val="800"/>
              </a:spcAft>
            </a:pPr>
            <a:r>
              <a:rPr lang="it-IT" sz="2800" dirty="0" smtClean="0">
                <a:sym typeface="Wingdings" panose="05000000000000000000" pitchFamily="2" charset="2"/>
              </a:rPr>
              <a:t>Please </a:t>
            </a:r>
            <a:r>
              <a:rPr lang="it-IT" sz="2800" dirty="0">
                <a:sym typeface="Wingdings" panose="05000000000000000000" pitchFamily="2" charset="2"/>
              </a:rPr>
              <a:t>provide expert names and contact details to </a:t>
            </a:r>
            <a:r>
              <a:rPr lang="it-IT" sz="2800" dirty="0" smtClean="0">
                <a:sym typeface="Wingdings" panose="05000000000000000000" pitchFamily="2" charset="2"/>
              </a:rPr>
              <a:t>Alexander Kotsev</a:t>
            </a:r>
            <a:endParaRPr lang="it-IT" sz="2800" dirty="0" smtClean="0">
              <a:sym typeface="Wingdings" panose="05000000000000000000" pitchFamily="2" charset="2"/>
            </a:endParaRPr>
          </a:p>
          <a:p>
            <a:pPr marL="808038" lvl="2">
              <a:spcBef>
                <a:spcPts val="0"/>
              </a:spcBef>
              <a:spcAft>
                <a:spcPts val="800"/>
              </a:spcAft>
            </a:pPr>
            <a:r>
              <a:rPr lang="it-IT" sz="2400" dirty="0" smtClean="0">
                <a:sym typeface="Wingdings" panose="05000000000000000000" pitchFamily="2" charset="2"/>
                <a:hlinkClick r:id="rId2"/>
              </a:rPr>
              <a:t>alexander.kotsev@ec.europa.eu</a:t>
            </a:r>
            <a:r>
              <a:rPr lang="it-IT" sz="2400" dirty="0" smtClean="0">
                <a:sym typeface="Wingdings" panose="05000000000000000000" pitchFamily="2" charset="2"/>
              </a:rPr>
              <a:t> </a:t>
            </a:r>
            <a:endParaRPr lang="it-IT" sz="2400" dirty="0"/>
          </a:p>
          <a:p>
            <a:pPr lvl="1">
              <a:spcBef>
                <a:spcPts val="0"/>
              </a:spcBef>
              <a:spcAft>
                <a:spcPts val="800"/>
              </a:spcAft>
            </a:pPr>
            <a:endParaRPr lang="it-IT" sz="2400" dirty="0"/>
          </a:p>
          <a:p>
            <a:pPr>
              <a:spcAft>
                <a:spcPts val="800"/>
              </a:spcAft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Nominations are 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6617</TotalTime>
  <Words>350</Words>
  <Application>Microsoft Office PowerPoint</Application>
  <PresentationFormat>Widescreen</PresentationFormat>
  <Paragraphs>54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MIWP Action 2020.1 INSPIRE Download Services based on the OGC API – Features standard</vt:lpstr>
      <vt:lpstr>Status</vt:lpstr>
      <vt:lpstr>A community approach to specification development</vt:lpstr>
      <vt:lpstr>Tasks</vt:lpstr>
      <vt:lpstr>Nominations are welcome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KOTSEV Alexander (JRC-ISPRA)</cp:lastModifiedBy>
  <cp:revision>337</cp:revision>
  <dcterms:created xsi:type="dcterms:W3CDTF">2019-08-09T12:06:42Z</dcterms:created>
  <dcterms:modified xsi:type="dcterms:W3CDTF">2020-06-18T11:03:50Z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