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38" r:id="rId2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Jensen" userId="9f3e22e2-43fa-4196-b9b8-0f5d72bb2527" providerId="ADAL" clId="{729495F5-4EC8-45B7-A4E4-586C911BAE96}"/>
    <pc:docChg chg="modSld">
      <pc:chgData name="Stefan Jensen" userId="9f3e22e2-43fa-4196-b9b8-0f5d72bb2527" providerId="ADAL" clId="{729495F5-4EC8-45B7-A4E4-586C911BAE96}" dt="2021-06-17T10:00:07.556" v="0" actId="1076"/>
      <pc:docMkLst>
        <pc:docMk/>
      </pc:docMkLst>
      <pc:sldChg chg="modSp mod">
        <pc:chgData name="Stefan Jensen" userId="9f3e22e2-43fa-4196-b9b8-0f5d72bb2527" providerId="ADAL" clId="{729495F5-4EC8-45B7-A4E4-586C911BAE96}" dt="2021-06-17T10:00:07.556" v="0" actId="1076"/>
        <pc:sldMkLst>
          <pc:docMk/>
          <pc:sldMk cId="2829319463" sldId="438"/>
        </pc:sldMkLst>
        <pc:graphicFrameChg chg="mod">
          <ac:chgData name="Stefan Jensen" userId="9f3e22e2-43fa-4196-b9b8-0f5d72bb2527" providerId="ADAL" clId="{729495F5-4EC8-45B7-A4E4-586C911BAE96}" dt="2021-06-17T10:00:07.556" v="0" actId="1076"/>
          <ac:graphicFrameMkLst>
            <pc:docMk/>
            <pc:sldMk cId="2829319463" sldId="438"/>
            <ac:graphicFrameMk id="4" creationId="{E0C185F0-79ED-4C60-B09D-C1625C36805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899895" y="0"/>
            <a:ext cx="10353893" cy="53129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title goes here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900113" y="1249363"/>
            <a:ext cx="10353675" cy="4583112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900113" y="6165850"/>
            <a:ext cx="3571875" cy="24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50" indent="0">
              <a:buNone/>
              <a:defRPr/>
            </a:lvl2pPr>
            <a:lvl3pPr marL="1125499" indent="0">
              <a:buNone/>
              <a:defRPr/>
            </a:lvl3pPr>
            <a:lvl4pPr marL="1688249" indent="0">
              <a:buNone/>
              <a:defRPr/>
            </a:lvl4pPr>
            <a:lvl5pPr marL="2251000" indent="0">
              <a:buNone/>
              <a:defRPr/>
            </a:lvl5pPr>
          </a:lstStyle>
          <a:p>
            <a:pPr lvl="0"/>
            <a:r>
              <a:rPr lang="en-US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179382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13A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rId3" action="ppaction://hlinksldjump"/>
          </p:cNvPr>
          <p:cNvSpPr/>
          <p:nvPr userDrawn="1"/>
        </p:nvSpPr>
        <p:spPr>
          <a:xfrm>
            <a:off x="2344619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/>
          </a:p>
        </p:txBody>
      </p:sp>
      <p:cxnSp>
        <p:nvCxnSpPr>
          <p:cNvPr id="15" name="Straight Connector 7"/>
          <p:cNvCxnSpPr/>
          <p:nvPr userDrawn="1"/>
        </p:nvCxnSpPr>
        <p:spPr>
          <a:xfrm>
            <a:off x="0" y="756000"/>
            <a:ext cx="12192000" cy="24938"/>
          </a:xfrm>
          <a:prstGeom prst="line">
            <a:avLst/>
          </a:prstGeom>
          <a:ln w="1143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_H_Whit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0"/>
            <a:ext cx="2160000" cy="40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14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1125500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61" indent="-422061" algn="l" defTabSz="1125500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68" indent="-351718" algn="l" defTabSz="1125500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75" indent="-281376" algn="l" defTabSz="1125500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625" indent="-281376" algn="l" defTabSz="1125500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76" indent="-281376" algn="l" defTabSz="1125500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125" indent="-281376" algn="l" defTabSz="1125500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875" indent="-281376" algn="l" defTabSz="1125500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625" indent="-281376" algn="l" defTabSz="1125500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374" indent="-281376" algn="l" defTabSz="1125500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51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500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49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1000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749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99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249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998" algn="l" defTabSz="1125500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 lIns="91440" tIns="45720" rIns="91440" bIns="45720" anchor="t"/>
          <a:lstStyle/>
          <a:p>
            <a:r>
              <a:rPr lang="en-GB" dirty="0">
                <a:latin typeface="Calibri"/>
                <a:cs typeface="Calibri"/>
              </a:rPr>
              <a:t>Planned dataflows on </a:t>
            </a:r>
            <a:r>
              <a:rPr lang="en-GB" dirty="0" err="1">
                <a:latin typeface="Calibri"/>
                <a:cs typeface="Calibri"/>
              </a:rPr>
              <a:t>Reportnet</a:t>
            </a:r>
            <a:r>
              <a:rPr lang="en-GB" dirty="0">
                <a:latin typeface="Calibri"/>
                <a:cs typeface="Calibri"/>
              </a:rPr>
              <a:t> 3   </a:t>
            </a:r>
            <a:r>
              <a:rPr lang="en-GB" sz="2400" dirty="0">
                <a:latin typeface="Calibri"/>
                <a:cs typeface="Calibri"/>
              </a:rPr>
              <a:t>status June 2021</a:t>
            </a:r>
            <a:endParaRPr lang="en-GB" sz="24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C185F0-79ED-4C60-B09D-C1625C368050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496837537"/>
              </p:ext>
            </p:extLst>
          </p:nvPr>
        </p:nvGraphicFramePr>
        <p:xfrm>
          <a:off x="497076" y="1012825"/>
          <a:ext cx="11197848" cy="5163669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5233890">
                  <a:extLst>
                    <a:ext uri="{9D8B030D-6E8A-4147-A177-3AD203B41FA5}">
                      <a16:colId xmlns:a16="http://schemas.microsoft.com/office/drawing/2014/main" val="1897189234"/>
                    </a:ext>
                  </a:extLst>
                </a:gridCol>
                <a:gridCol w="1100393">
                  <a:extLst>
                    <a:ext uri="{9D8B030D-6E8A-4147-A177-3AD203B41FA5}">
                      <a16:colId xmlns:a16="http://schemas.microsoft.com/office/drawing/2014/main" val="3679365642"/>
                    </a:ext>
                  </a:extLst>
                </a:gridCol>
                <a:gridCol w="1142391">
                  <a:extLst>
                    <a:ext uri="{9D8B030D-6E8A-4147-A177-3AD203B41FA5}">
                      <a16:colId xmlns:a16="http://schemas.microsoft.com/office/drawing/2014/main" val="1114544732"/>
                    </a:ext>
                  </a:extLst>
                </a:gridCol>
                <a:gridCol w="957593">
                  <a:extLst>
                    <a:ext uri="{9D8B030D-6E8A-4147-A177-3AD203B41FA5}">
                      <a16:colId xmlns:a16="http://schemas.microsoft.com/office/drawing/2014/main" val="4157870985"/>
                    </a:ext>
                  </a:extLst>
                </a:gridCol>
                <a:gridCol w="1663188">
                  <a:extLst>
                    <a:ext uri="{9D8B030D-6E8A-4147-A177-3AD203B41FA5}">
                      <a16:colId xmlns:a16="http://schemas.microsoft.com/office/drawing/2014/main" val="1484386004"/>
                    </a:ext>
                  </a:extLst>
                </a:gridCol>
                <a:gridCol w="1100393">
                  <a:extLst>
                    <a:ext uri="{9D8B030D-6E8A-4147-A177-3AD203B41FA5}">
                      <a16:colId xmlns:a16="http://schemas.microsoft.com/office/drawing/2014/main" val="2740902017"/>
                    </a:ext>
                  </a:extLst>
                </a:gridCol>
              </a:tblGrid>
              <a:tr h="407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>
                          <a:effectLst/>
                          <a:latin typeface="+mn-lt"/>
                        </a:rPr>
                        <a:t>Instrument</a:t>
                      </a:r>
                      <a:endParaRPr lang="en-GB" sz="110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Obligation count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Geospatial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Reporting deadline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implementation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Status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401429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Regulation on the Governance of the Energy Union and Climate Action (1)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15/03/2021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B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Reporting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53783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Regulation on the Governance of the Energy Union and Climate Action (2)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31/07/2021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Reporting</a:t>
                      </a:r>
                      <a:endParaRPr lang="en-GB" sz="1100" b="1" dirty="0">
                        <a:solidFill>
                          <a:srgbClr val="FFC000"/>
                        </a:solidFill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8518348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FISE (data catalogue)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31/12/2021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 - voluntary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Reporting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761999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Bathing Water Directive – Monitoring and Classification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31/12/2021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R2 and R3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9847078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Environmental Noise Directive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31/12/2021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3297664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CDDA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31/12/2021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R2 and R3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84706709"/>
                  </a:ext>
                </a:extLst>
              </a:tr>
              <a:tr h="2980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WISE SoE – WISE-1 emissions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Feasibility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441675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Air Quality – Obligation H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Feasibility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1735085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Marine Strategy Framework Directive – </a:t>
                      </a:r>
                      <a:r>
                        <a:rPr lang="en-GB" sz="1100" dirty="0" err="1">
                          <a:effectLst/>
                          <a:latin typeface="+mn-lt"/>
                        </a:rPr>
                        <a:t>PoMs</a:t>
                      </a:r>
                      <a:r>
                        <a:rPr lang="en-GB" sz="1100" dirty="0">
                          <a:effectLst/>
                          <a:latin typeface="+mn-lt"/>
                        </a:rPr>
                        <a:t> and exceptions Arts 13&amp;14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2022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48116262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Urban Waste Water Treatment Directive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2022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6373518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FISE (Citizen Science tree planting)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4871529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Bathing Water Directive – Identification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2022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R2 and R3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rgbClr val="92D050"/>
                          </a:solidFill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In progress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8955047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Emissions Trading Directive (Article 21)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3025551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Information on Natura 2000 sites (Birds and Habitats)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2022</a:t>
                      </a: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 Pilot? (Transition)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86229555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Real world emissions (Car manufacturer reporting)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+mn-lt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1273531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Heavy Duty Vehicles (Manufacturer and National reporting)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1892675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Cars and Vans (Manufacturer and National reporting)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effectLst/>
                        <a:latin typeface="+mn-lt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55527859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Drinking Water Directive</a:t>
                      </a:r>
                    </a:p>
                  </a:txBody>
                  <a:tcPr marL="34691" marR="3469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</a:rPr>
                        <a:t>Geospatial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2023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R3 only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25500" rtl="0" eaLnBrk="1" fontAlgn="auto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effectLst/>
                          <a:latin typeface="+mn-lt"/>
                          <a:ea typeface="ヒラギノ角ゴ Pro W3"/>
                          <a:cs typeface="Times New Roman" panose="02020603050405020304" pitchFamily="18" charset="0"/>
                        </a:rPr>
                        <a:t>Not started</a:t>
                      </a:r>
                    </a:p>
                  </a:txBody>
                  <a:tcPr marL="34691" marR="3469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44723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9319463"/>
      </p:ext>
    </p:extLst>
  </p:cSld>
  <p:clrMapOvr>
    <a:masterClrMapping/>
  </p:clrMapOvr>
</p:sld>
</file>

<file path=ppt/theme/theme1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AF678CB4-4D54-4E06-B12B-5F2095F6B61A}" vid="{738764A7-271D-4C43-AEC3-57F95E0CEB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288</Words>
  <Application>Microsoft Office PowerPoint</Application>
  <PresentationFormat>Widescreen</PresentationFormat>
  <Paragraphs>104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16_Sections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Jensen</dc:creator>
  <cp:lastModifiedBy>Stefan Jensen</cp:lastModifiedBy>
  <cp:revision>1</cp:revision>
  <dcterms:created xsi:type="dcterms:W3CDTF">2021-06-17T09:57:59Z</dcterms:created>
  <dcterms:modified xsi:type="dcterms:W3CDTF">2021-06-17T10:00:10Z</dcterms:modified>
</cp:coreProperties>
</file>