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316" r:id="rId3"/>
    <p:sldId id="321" r:id="rId4"/>
    <p:sldId id="317" r:id="rId5"/>
    <p:sldId id="319" r:id="rId6"/>
    <p:sldId id="326" r:id="rId7"/>
    <p:sldId id="320" r:id="rId8"/>
    <p:sldId id="327" r:id="rId9"/>
    <p:sldId id="322" r:id="rId10"/>
    <p:sldId id="328" r:id="rId11"/>
    <p:sldId id="323" r:id="rId12"/>
    <p:sldId id="324" r:id="rId13"/>
    <p:sldId id="329" r:id="rId14"/>
    <p:sldId id="331" r:id="rId15"/>
    <p:sldId id="333" r:id="rId16"/>
    <p:sldId id="332" r:id="rId17"/>
    <p:sldId id="274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92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7" roundtripDataSignature="AMtx7mgGpktP0UyasAMa3yLUL74g72Nz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034EA2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332" autoAdjust="0"/>
  </p:normalViewPr>
  <p:slideViewPr>
    <p:cSldViewPr snapToGrid="0">
      <p:cViewPr varScale="1">
        <p:scale>
          <a:sx n="66" d="100"/>
          <a:sy n="66" d="100"/>
        </p:scale>
        <p:origin x="576" y="32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7926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2358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80246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25933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39547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43496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94903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9" name="Google Shape;319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0" name="Google Shape;320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2680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0285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7414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8578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1380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423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7870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8225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3"/>
          <p:cNvSpPr/>
          <p:nvPr/>
        </p:nvSpPr>
        <p:spPr>
          <a:xfrm>
            <a:off x="0" y="1073101"/>
            <a:ext cx="12192000" cy="57849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3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5" name="Google Shape;15;p23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Google Shape;16;p23"/>
          <p:cNvSpPr txBox="1"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3"/>
          <p:cNvSpPr txBox="1">
            <a:spLocks noGrp="1"/>
          </p:cNvSpPr>
          <p:nvPr>
            <p:ph type="body" idx="2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" name="Google Shape;18;p23" descr="Foot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47221" y="6390001"/>
            <a:ext cx="697559" cy="46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3" descr="EC-JRC-logo_vertical_EN_pos_transparent-background.png"/>
          <p:cNvPicPr preferRelativeResize="0"/>
          <p:nvPr/>
        </p:nvPicPr>
        <p:blipFill rotWithShape="1">
          <a:blip r:embed="rId3">
            <a:alphaModFix/>
          </a:blip>
          <a:srcRect l="3733" t="5039" r="4158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photo">
  <p:cSld name="Title_photo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2"/>
          <p:cNvSpPr>
            <a:spLocks noGrp="1"/>
          </p:cNvSpPr>
          <p:nvPr>
            <p:ph type="pic" idx="2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67" name="Google Shape;67;p32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Quote Slid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>
            <a:spLocks noGrp="1"/>
          </p:cNvSpPr>
          <p:nvPr>
            <p:ph type="pic" idx="2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33"/>
          <p:cNvSpPr/>
          <p:nvPr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27615" y="743802"/>
            <a:ext cx="544923" cy="544923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33"/>
          <p:cNvSpPr txBox="1">
            <a:spLocks noGrp="1"/>
          </p:cNvSpPr>
          <p:nvPr>
            <p:ph type="body"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and Content (half page)">
  <p:cSld name="Picture and Content (half page)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4"/>
          <p:cNvSpPr txBox="1">
            <a:spLocks noGrp="1"/>
          </p:cNvSpPr>
          <p:nvPr>
            <p:ph type="body"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34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" name="Google Shape;76;p34"/>
          <p:cNvSpPr txBox="1"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7" name="Google Shape;77;p34"/>
          <p:cNvSpPr>
            <a:spLocks noGrp="1"/>
          </p:cNvSpPr>
          <p:nvPr>
            <p:ph type="pic" idx="2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orizontal Picture and Content">
  <p:cSld name="Horizontal Pictur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5"/>
          <p:cNvSpPr>
            <a:spLocks noGrp="1"/>
          </p:cNvSpPr>
          <p:nvPr>
            <p:ph type="pic" idx="2"/>
          </p:nvPr>
        </p:nvSpPr>
        <p:spPr>
          <a:xfrm>
            <a:off x="-63280" y="-62165"/>
            <a:ext cx="12318561" cy="3468939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35"/>
          <p:cNvSpPr txBox="1"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" name="Google Shape;81;p35"/>
          <p:cNvSpPr txBox="1">
            <a:spLocks noGrp="1"/>
          </p:cNvSpPr>
          <p:nvPr>
            <p:ph type="body" idx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images">
  <p:cSld name="3 image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6"/>
          <p:cNvSpPr>
            <a:spLocks noGrp="1"/>
          </p:cNvSpPr>
          <p:nvPr>
            <p:ph type="pic" idx="2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36"/>
          <p:cNvSpPr>
            <a:spLocks noGrp="1"/>
          </p:cNvSpPr>
          <p:nvPr>
            <p:ph type="pic" idx="3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36"/>
          <p:cNvSpPr>
            <a:spLocks noGrp="1"/>
          </p:cNvSpPr>
          <p:nvPr>
            <p:ph type="pic" idx="4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36"/>
          <p:cNvSpPr txBox="1">
            <a:spLocks noGrp="1"/>
          </p:cNvSpPr>
          <p:nvPr>
            <p:ph type="body" idx="1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36"/>
          <p:cNvSpPr txBox="1">
            <a:spLocks noGrp="1"/>
          </p:cNvSpPr>
          <p:nvPr>
            <p:ph type="body" idx="5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36"/>
          <p:cNvSpPr txBox="1">
            <a:spLocks noGrp="1"/>
          </p:cNvSpPr>
          <p:nvPr>
            <p:ph type="body" idx="6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36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90" name="Google Shape;90;p36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images">
  <p:cSld name="4 image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7"/>
          <p:cNvSpPr>
            <a:spLocks noGrp="1"/>
          </p:cNvSpPr>
          <p:nvPr>
            <p:ph type="pic" idx="2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37"/>
          <p:cNvSpPr>
            <a:spLocks noGrp="1"/>
          </p:cNvSpPr>
          <p:nvPr>
            <p:ph type="pic" idx="3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37"/>
          <p:cNvSpPr>
            <a:spLocks noGrp="1"/>
          </p:cNvSpPr>
          <p:nvPr>
            <p:ph type="pic" idx="4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37"/>
          <p:cNvSpPr txBox="1">
            <a:spLocks noGrp="1"/>
          </p:cNvSpPr>
          <p:nvPr>
            <p:ph type="body" idx="1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37"/>
          <p:cNvSpPr txBox="1">
            <a:spLocks noGrp="1"/>
          </p:cNvSpPr>
          <p:nvPr>
            <p:ph type="body" idx="5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37"/>
          <p:cNvSpPr>
            <a:spLocks noGrp="1"/>
          </p:cNvSpPr>
          <p:nvPr>
            <p:ph type="pic" idx="6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37"/>
          <p:cNvSpPr txBox="1">
            <a:spLocks noGrp="1"/>
          </p:cNvSpPr>
          <p:nvPr>
            <p:ph type="body" idx="7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37"/>
          <p:cNvSpPr txBox="1">
            <a:spLocks noGrp="1"/>
          </p:cNvSpPr>
          <p:nvPr>
            <p:ph type="body" idx="8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37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01" name="Google Shape;101;p37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>
  <p:cSld name="Last slide (option 2)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9"/>
          <p:cNvSpPr/>
          <p:nvPr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" name="Google Shape;105;p39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6" name="Google Shape;106;p39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7" name="Google Shape;107;p39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4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2" name="Google Shape;22;p24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" name="Google Shape;23;p24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1)">
  <p:cSld name="Last slide (option 1)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5"/>
          <p:cNvSpPr/>
          <p:nvPr/>
        </p:nvSpPr>
        <p:spPr>
          <a:xfrm>
            <a:off x="0" y="1"/>
            <a:ext cx="12192000" cy="3430587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5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27" name="Google Shape;27;p25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F8CC2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25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1)" type="title">
  <p:cSld name="TITL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6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6"/>
          <p:cNvSpPr txBox="1"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D129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FFD1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Google Shape;32;p26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3" name="Google Shape;33;p26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FFD1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4" name="Google Shape;34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2)">
  <p:cSld name="Chapter cover (option 2)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7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9" name="Google Shape;39;p27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0" name="Google Shape;40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8"/>
          <p:cNvSpPr txBox="1">
            <a:spLocks noGrp="1"/>
          </p:cNvSpPr>
          <p:nvPr>
            <p:ph type="body" idx="1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3" name="Google Shape;43;p28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28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">
  <p:cSld name="Content - 2 colum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9"/>
          <p:cNvSpPr txBox="1">
            <a:spLocks noGrp="1"/>
          </p:cNvSpPr>
          <p:nvPr>
            <p:ph type="body" idx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8" name="Google Shape;48;p2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9" name="Google Shape;49;p2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0" name="Google Shape;50;p29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3 columns">
  <p:cSld name="Content - 3 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0"/>
          <p:cNvSpPr txBox="1">
            <a:spLocks noGrp="1"/>
          </p:cNvSpPr>
          <p:nvPr>
            <p:ph type="body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30"/>
          <p:cNvSpPr txBox="1">
            <a:spLocks noGrp="1"/>
          </p:cNvSpPr>
          <p:nvPr>
            <p:ph type="body" idx="2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30"/>
          <p:cNvSpPr txBox="1">
            <a:spLocks noGrp="1"/>
          </p:cNvSpPr>
          <p:nvPr>
            <p:ph type="body" idx="3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5" name="Google Shape;55;p30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30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1"/>
          <p:cNvSpPr txBox="1"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body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body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31"/>
          <p:cNvSpPr txBox="1">
            <a:spLocks noGrp="1"/>
          </p:cNvSpPr>
          <p:nvPr>
            <p:ph type="body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2" name="Google Shape;62;p31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3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2" descr="EC-JRC-logo_horizontal_EN_pos_transparent-background.png"/>
          <p:cNvPicPr preferRelativeResize="0"/>
          <p:nvPr/>
        </p:nvPicPr>
        <p:blipFill rotWithShape="1">
          <a:blip r:embed="rId19">
            <a:alphaModFix/>
          </a:blip>
          <a:srcRect l="6902" t="10944" r="6668" b="9112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2"/>
          <p:cNvSpPr txBox="1">
            <a:spLocks noGrp="1"/>
          </p:cNvSpPr>
          <p:nvPr>
            <p:ph type="sldNum" idx="12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schemas/a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spire.ec.europa.eu/schemas/2021.1/am/" TargetMode="External"/><Relationship Id="rId4" Type="http://schemas.openxmlformats.org/officeDocument/2006/relationships/hyperlink" Target="https://inspire.ec.europa.eu/schemas/2021.2/am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technical-guidelines/tree/main/docx-asciidoc-conversion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schema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spire.ec.europa.eu/XML-Schemas/Data-Specifications/289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schemas/a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schema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>
            <a:spLocks noGrp="1"/>
          </p:cNvSpPr>
          <p:nvPr>
            <p:ph type="ctrTitle"/>
          </p:nvPr>
        </p:nvSpPr>
        <p:spPr>
          <a:xfrm>
            <a:off x="1071349" y="2097080"/>
            <a:ext cx="10702640" cy="273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100000"/>
              </a:lnSpc>
              <a:buSzPts val="5600"/>
            </a:pPr>
            <a:r>
              <a:rPr lang="en-US" sz="5000" b="1" dirty="0"/>
              <a:t>INSPIRE </a:t>
            </a:r>
            <a:r>
              <a:rPr lang="en-US" sz="5000" b="1" dirty="0" smtClean="0"/>
              <a:t>Schemas -</a:t>
            </a:r>
            <a:br>
              <a:rPr lang="en-US" sz="5000" b="1" dirty="0" smtClean="0"/>
            </a:br>
            <a:r>
              <a:rPr lang="en-US" sz="5000" b="1" dirty="0" smtClean="0"/>
              <a:t>Versioning </a:t>
            </a:r>
            <a:r>
              <a:rPr lang="en-US" sz="5000" b="1" dirty="0"/>
              <a:t>and schema </a:t>
            </a:r>
            <a:r>
              <a:rPr lang="en-US" sz="5000" b="1" dirty="0" smtClean="0"/>
              <a:t>repository</a:t>
            </a:r>
            <a:endParaRPr sz="5000" b="1" dirty="0"/>
          </a:p>
        </p:txBody>
      </p:sp>
      <p:pic>
        <p:nvPicPr>
          <p:cNvPr id="116" name="Google Shape;11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42377" y="6480031"/>
            <a:ext cx="1023496" cy="35809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14;p1"/>
          <p:cNvSpPr txBox="1">
            <a:spLocks noGrp="1"/>
          </p:cNvSpPr>
          <p:nvPr>
            <p:ph type="subTitle" idx="1"/>
          </p:nvPr>
        </p:nvSpPr>
        <p:spPr>
          <a:xfrm>
            <a:off x="1136073" y="4866649"/>
            <a:ext cx="9744363" cy="8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2300"/>
            </a:pPr>
            <a:r>
              <a:rPr lang="en-US" sz="2400" b="1" dirty="0" smtClean="0"/>
              <a:t>Jordi Escriu, Fabio Vinci, Marco Minghini, Alexander </a:t>
            </a:r>
            <a:r>
              <a:rPr lang="en-US" sz="2400" b="1" dirty="0"/>
              <a:t>K</a:t>
            </a:r>
            <a:r>
              <a:rPr lang="en-US" sz="2400" b="1" dirty="0" smtClean="0"/>
              <a:t>otsev</a:t>
            </a:r>
            <a:endParaRPr sz="2400" b="1" dirty="0"/>
          </a:p>
        </p:txBody>
      </p:sp>
      <p:sp>
        <p:nvSpPr>
          <p:cNvPr id="9" name="Google Shape;115;p1"/>
          <p:cNvSpPr txBox="1">
            <a:spLocks noGrp="1"/>
          </p:cNvSpPr>
          <p:nvPr>
            <p:ph type="body" idx="2"/>
          </p:nvPr>
        </p:nvSpPr>
        <p:spPr>
          <a:xfrm>
            <a:off x="2241050" y="5513065"/>
            <a:ext cx="9532800" cy="8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800"/>
              </a:spcBef>
            </a:pPr>
            <a:r>
              <a:rPr lang="en-US" dirty="0" smtClean="0">
                <a:solidFill>
                  <a:schemeClr val="bg1"/>
                </a:solidFill>
              </a:rPr>
              <a:t>Governance of INSPIRE artefacts</a:t>
            </a:r>
          </a:p>
          <a:p>
            <a:pPr marL="0" lvl="0" indent="0">
              <a:spcBef>
                <a:spcPts val="800"/>
              </a:spcBef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67 MIG-T Meeting – </a:t>
            </a:r>
            <a:r>
              <a:rPr lang="en-US" dirty="0" smtClean="0">
                <a:solidFill>
                  <a:schemeClr val="bg1"/>
                </a:solidFill>
              </a:rPr>
              <a:t>October 7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>
                <a:solidFill>
                  <a:schemeClr val="bg1"/>
                </a:solidFill>
              </a:rPr>
              <a:t>2021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440000"/>
            <a:ext cx="11224847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buClr>
                <a:srgbClr val="F8CC29"/>
              </a:buClr>
              <a:buNone/>
            </a:pPr>
            <a:r>
              <a:rPr lang="en-GB" sz="2200" b="1" dirty="0">
                <a:solidFill>
                  <a:srgbClr val="C00000"/>
                </a:solidFill>
              </a:rPr>
              <a:t>am</a:t>
            </a:r>
            <a:r>
              <a:rPr lang="en-GB" sz="2200" dirty="0">
                <a:solidFill>
                  <a:srgbClr val="000000"/>
                </a:solidFill>
              </a:rPr>
              <a:t> (</a:t>
            </a:r>
            <a:r>
              <a:rPr lang="en-GB" sz="2200" dirty="0">
                <a:solidFill>
                  <a:srgbClr val="000000"/>
                </a:solidFill>
                <a:hlinkClick r:id="rId3"/>
              </a:rPr>
              <a:t>https://inspire.ec.europa.eu/schemas/am/</a:t>
            </a:r>
            <a:r>
              <a:rPr lang="en-GB" sz="2200" dirty="0">
                <a:solidFill>
                  <a:srgbClr val="000000"/>
                </a:solidFill>
              </a:rPr>
              <a:t>) </a:t>
            </a:r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 </a:t>
            </a:r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Last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schema release: 2022.1</a:t>
            </a:r>
          </a:p>
          <a:p>
            <a:pPr marL="357188" indent="0">
              <a:buClr>
                <a:srgbClr val="F8CC29"/>
              </a:buClr>
              <a:buNone/>
            </a:pPr>
            <a:r>
              <a:rPr lang="en-GB" sz="2000" dirty="0">
                <a:solidFill>
                  <a:srgbClr val="0000FF"/>
                </a:solidFill>
              </a:rPr>
              <a:t>latest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Shortcut pointing to the latest version of the schema endorsed by MIG</a:t>
            </a:r>
          </a:p>
          <a:p>
            <a:pPr marL="357188" lvl="0" indent="0">
              <a:buNone/>
            </a:pPr>
            <a:r>
              <a:rPr lang="en-GB" sz="2000" b="1" dirty="0">
                <a:solidFill>
                  <a:srgbClr val="C00000"/>
                </a:solidFill>
              </a:rPr>
              <a:t>3.0</a:t>
            </a:r>
            <a:r>
              <a:rPr lang="en-GB" sz="2000" dirty="0">
                <a:solidFill>
                  <a:srgbClr val="C00000"/>
                </a:solidFill>
              </a:rPr>
              <a:t> </a:t>
            </a:r>
          </a:p>
          <a:p>
            <a:pPr marL="714375" indent="0">
              <a:buNone/>
            </a:pPr>
            <a:r>
              <a:rPr lang="en-GB" sz="2000" dirty="0">
                <a:solidFill>
                  <a:srgbClr val="0000FF"/>
                </a:solidFill>
              </a:rPr>
              <a:t>AreaManagementRestrictionRegulationZone.xsd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version 3.0.2</a:t>
            </a:r>
          </a:p>
          <a:p>
            <a:pPr marL="357188" lvl="0" indent="0">
              <a:buClr>
                <a:srgbClr val="F8CC29"/>
              </a:buClr>
              <a:buNone/>
            </a:pPr>
            <a:r>
              <a:rPr lang="en-GB" sz="2000" b="1" dirty="0" smtClean="0">
                <a:solidFill>
                  <a:srgbClr val="C00000"/>
                </a:solidFill>
              </a:rPr>
              <a:t>4.0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endParaRPr lang="en-GB" sz="2000" dirty="0">
              <a:solidFill>
                <a:srgbClr val="C00000"/>
              </a:solidFill>
            </a:endParaRPr>
          </a:p>
          <a:p>
            <a:pPr marL="714375" lvl="0" indent="0">
              <a:buClr>
                <a:srgbClr val="F8CC29"/>
              </a:buClr>
              <a:buNone/>
            </a:pPr>
            <a:r>
              <a:rPr lang="en-GB" sz="2000" dirty="0">
                <a:solidFill>
                  <a:srgbClr val="0000FF"/>
                </a:solidFill>
              </a:rPr>
              <a:t>AreaManagementRestrictionRegulationZone.xsd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4D4D4D">
                    <a:lumMod val="60000"/>
                    <a:lumOff val="40000"/>
                  </a:srgb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version 4.0.2 (Last endorsed schema)</a:t>
            </a:r>
            <a:endParaRPr lang="en-GB" sz="1800" dirty="0" smtClean="0">
              <a:solidFill>
                <a:srgbClr val="4D4D4D">
                  <a:lumMod val="60000"/>
                  <a:lumOff val="40000"/>
                </a:srgbClr>
              </a:solidFill>
            </a:endParaRPr>
          </a:p>
          <a:p>
            <a:pPr marL="0" indent="0">
              <a:spcBef>
                <a:spcPts val="600"/>
              </a:spcBef>
              <a:buClr>
                <a:srgbClr val="F8CC29"/>
              </a:buClr>
              <a:buNone/>
            </a:pPr>
            <a:r>
              <a:rPr lang="en-GB" sz="2200" b="1" dirty="0" smtClean="0">
                <a:solidFill>
                  <a:srgbClr val="C00000"/>
                </a:solidFill>
              </a:rPr>
              <a:t>2021.2/am </a:t>
            </a:r>
            <a:r>
              <a:rPr lang="en-GB" sz="2200" dirty="0">
                <a:solidFill>
                  <a:srgbClr val="000000"/>
                </a:solidFill>
              </a:rPr>
              <a:t>(</a:t>
            </a:r>
            <a:r>
              <a:rPr lang="en-GB" sz="2200" dirty="0">
                <a:solidFill>
                  <a:srgbClr val="000000"/>
                </a:solidFill>
                <a:hlinkClick r:id="rId4"/>
              </a:rPr>
              <a:t>https://</a:t>
            </a:r>
            <a:r>
              <a:rPr lang="en-GB" sz="2200" dirty="0" smtClean="0">
                <a:solidFill>
                  <a:srgbClr val="000000"/>
                </a:solidFill>
                <a:hlinkClick r:id="rId4"/>
              </a:rPr>
              <a:t>inspire.ec.europa.eu/schemas/2021.2/am/</a:t>
            </a:r>
            <a:r>
              <a:rPr lang="en-GB" sz="2200" dirty="0" smtClean="0">
                <a:solidFill>
                  <a:srgbClr val="000000"/>
                </a:solidFill>
              </a:rPr>
              <a:t>)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 </a:t>
            </a:r>
            <a:r>
              <a:rPr lang="en-GB" sz="1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Release</a:t>
            </a:r>
            <a:r>
              <a:rPr lang="en-GB" sz="1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: 2021.2</a:t>
            </a:r>
            <a:endParaRPr lang="en-GB" sz="1800" dirty="0">
              <a:solidFill>
                <a:srgbClr val="000000"/>
              </a:solidFill>
            </a:endParaRPr>
          </a:p>
          <a:p>
            <a:pPr marL="357188" lvl="0" indent="0">
              <a:buNone/>
            </a:pPr>
            <a:r>
              <a:rPr lang="en-GB" sz="2000" b="1" dirty="0">
                <a:solidFill>
                  <a:srgbClr val="C00000"/>
                </a:solidFill>
              </a:rPr>
              <a:t>3.0</a:t>
            </a:r>
            <a:r>
              <a:rPr lang="en-GB" sz="2000" dirty="0">
                <a:solidFill>
                  <a:srgbClr val="C00000"/>
                </a:solidFill>
              </a:rPr>
              <a:t> </a:t>
            </a:r>
          </a:p>
          <a:p>
            <a:pPr marL="714375" indent="0">
              <a:buNone/>
            </a:pPr>
            <a:r>
              <a:rPr lang="en-GB" sz="2000" dirty="0">
                <a:solidFill>
                  <a:srgbClr val="0000FF"/>
                </a:solidFill>
              </a:rPr>
              <a:t>AreaManagementRestrictionRegulationZone.xsd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version 3.0.2</a:t>
            </a:r>
          </a:p>
          <a:p>
            <a:pPr marL="357188" lvl="0" indent="0">
              <a:buClr>
                <a:srgbClr val="F8CC29"/>
              </a:buClr>
              <a:buNone/>
            </a:pPr>
            <a:r>
              <a:rPr lang="en-GB" sz="2000" b="1" dirty="0" smtClean="0">
                <a:solidFill>
                  <a:srgbClr val="C00000"/>
                </a:solidFill>
              </a:rPr>
              <a:t>4.0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endParaRPr lang="en-GB" sz="2000" dirty="0">
              <a:solidFill>
                <a:srgbClr val="C00000"/>
              </a:solidFill>
            </a:endParaRPr>
          </a:p>
          <a:p>
            <a:pPr marL="714375" lvl="0" indent="0">
              <a:buClr>
                <a:srgbClr val="F8CC29"/>
              </a:buClr>
              <a:buNone/>
            </a:pPr>
            <a:r>
              <a:rPr lang="en-GB" sz="2000" dirty="0">
                <a:solidFill>
                  <a:srgbClr val="0000FF"/>
                </a:solidFill>
              </a:rPr>
              <a:t>AreaManagementRestrictionRegulationZone.xsd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4D4D4D">
                    <a:lumMod val="60000"/>
                    <a:lumOff val="40000"/>
                  </a:srgb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version </a:t>
            </a:r>
            <a:r>
              <a:rPr lang="en-GB" sz="1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4.0.1</a:t>
            </a:r>
          </a:p>
          <a:p>
            <a:pPr marL="0" indent="0">
              <a:spcBef>
                <a:spcPts val="600"/>
              </a:spcBef>
              <a:buClr>
                <a:srgbClr val="F8CC29"/>
              </a:buClr>
              <a:buNone/>
            </a:pPr>
            <a:r>
              <a:rPr lang="en-GB" sz="2200" b="1" dirty="0" smtClean="0">
                <a:solidFill>
                  <a:srgbClr val="C00000"/>
                </a:solidFill>
              </a:rPr>
              <a:t>2021.1/am </a:t>
            </a:r>
            <a:r>
              <a:rPr lang="en-GB" sz="2200" dirty="0">
                <a:solidFill>
                  <a:srgbClr val="000000"/>
                </a:solidFill>
              </a:rPr>
              <a:t>(</a:t>
            </a:r>
            <a:r>
              <a:rPr lang="en-GB" sz="2200" dirty="0">
                <a:solidFill>
                  <a:srgbClr val="000000"/>
                </a:solidFill>
                <a:hlinkClick r:id="rId5"/>
              </a:rPr>
              <a:t>https://</a:t>
            </a:r>
            <a:r>
              <a:rPr lang="en-GB" sz="2200" dirty="0" smtClean="0">
                <a:solidFill>
                  <a:srgbClr val="000000"/>
                </a:solidFill>
                <a:hlinkClick r:id="rId5"/>
              </a:rPr>
              <a:t>inspire.ec.europa.eu/schemas/2021.1/am/</a:t>
            </a:r>
            <a:r>
              <a:rPr lang="en-GB" sz="2200" dirty="0" smtClean="0">
                <a:solidFill>
                  <a:srgbClr val="000000"/>
                </a:solidFill>
              </a:rPr>
              <a:t>)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 </a:t>
            </a:r>
            <a:r>
              <a:rPr lang="en-GB" sz="1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Release</a:t>
            </a:r>
            <a:r>
              <a:rPr lang="en-GB" sz="1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: </a:t>
            </a:r>
            <a:r>
              <a:rPr lang="en-GB" sz="1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2021.1</a:t>
            </a:r>
            <a:endParaRPr lang="en-GB" sz="1800" dirty="0" smtClean="0">
              <a:solidFill>
                <a:srgbClr val="000000"/>
              </a:solidFill>
            </a:endParaRPr>
          </a:p>
          <a:p>
            <a:pPr marL="357188" lvl="0" indent="0">
              <a:buNone/>
            </a:pPr>
            <a:r>
              <a:rPr lang="en-GB" sz="2000" b="1" dirty="0">
                <a:solidFill>
                  <a:srgbClr val="C00000"/>
                </a:solidFill>
              </a:rPr>
              <a:t>3.0</a:t>
            </a:r>
            <a:r>
              <a:rPr lang="en-GB" sz="2000" dirty="0">
                <a:solidFill>
                  <a:srgbClr val="C00000"/>
                </a:solidFill>
              </a:rPr>
              <a:t> </a:t>
            </a:r>
          </a:p>
          <a:p>
            <a:pPr marL="714375" indent="0">
              <a:buNone/>
            </a:pPr>
            <a:r>
              <a:rPr lang="en-GB" sz="2000" dirty="0">
                <a:solidFill>
                  <a:srgbClr val="0000FF"/>
                </a:solidFill>
              </a:rPr>
              <a:t>AreaManagementRestrictionRegulationZone.xsd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version 3.0.2</a:t>
            </a:r>
            <a:endParaRPr lang="en-GB" sz="1800" dirty="0">
              <a:solidFill>
                <a:srgbClr val="4D4D4D">
                  <a:lumMod val="60000"/>
                  <a:lumOff val="40000"/>
                </a:srgbClr>
              </a:solidFill>
            </a:endParaRPr>
          </a:p>
          <a:p>
            <a:pPr marL="357188" lvl="0" indent="0">
              <a:buClr>
                <a:srgbClr val="F8CC29"/>
              </a:buClr>
              <a:buNone/>
            </a:pPr>
            <a:r>
              <a:rPr lang="en-GB" sz="2000" b="1" dirty="0" smtClean="0">
                <a:solidFill>
                  <a:srgbClr val="C00000"/>
                </a:solidFill>
              </a:rPr>
              <a:t>4.0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</a:p>
          <a:p>
            <a:pPr marL="714375" lvl="0" indent="0">
              <a:buClr>
                <a:srgbClr val="F8CC29"/>
              </a:buClr>
              <a:buNone/>
            </a:pPr>
            <a:r>
              <a:rPr lang="en-GB" sz="2000" dirty="0" smtClean="0">
                <a:solidFill>
                  <a:srgbClr val="0000FF"/>
                </a:solidFill>
              </a:rPr>
              <a:t>AreaManagementRestrictionRegulationZone.xsd</a:t>
            </a:r>
            <a:r>
              <a:rPr lang="en-GB" sz="20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4D4D4D">
                    <a:lumMod val="60000"/>
                    <a:lumOff val="40000"/>
                  </a:srgb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rgbClr val="4D4D4D">
                    <a:lumMod val="60000"/>
                    <a:lumOff val="40000"/>
                  </a:srgbClr>
                </a:solidFill>
              </a:rPr>
              <a:t> version </a:t>
            </a:r>
            <a:r>
              <a:rPr lang="en-GB" sz="1800" dirty="0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4.0.0</a:t>
            </a:r>
          </a:p>
          <a:p>
            <a:pPr marL="0" lvl="0" indent="0">
              <a:spcAft>
                <a:spcPts val="300"/>
              </a:spcAft>
              <a:buClr>
                <a:srgbClr val="F8CC29"/>
              </a:buClr>
              <a:buNone/>
            </a:pP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Restructuring the schema repository</a:t>
            </a:r>
          </a:p>
          <a:p>
            <a:pPr lvl="0">
              <a:buClr>
                <a:srgbClr val="034EA2"/>
              </a:buClr>
              <a:buSzPts val="4000"/>
              <a:defRPr/>
            </a:pP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2. </a:t>
            </a: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Evolved </a:t>
            </a: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proposal - Structure</a:t>
            </a:r>
            <a:endParaRPr lang="en-US"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7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556321"/>
            <a:ext cx="9953396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9538" lvl="1" indent="0">
              <a:spcBef>
                <a:spcPts val="0"/>
              </a:spcBef>
              <a:spcAft>
                <a:spcPts val="300"/>
              </a:spcAft>
              <a:buSzPts val="2400"/>
              <a:buNone/>
            </a:pPr>
            <a:r>
              <a:rPr lang="en-US" sz="2400" b="1" dirty="0">
                <a:solidFill>
                  <a:schemeClr val="tx1"/>
                </a:solidFill>
              </a:rPr>
              <a:t>Release 2021.2</a:t>
            </a:r>
          </a:p>
          <a:p>
            <a:pPr marL="109538" lvl="1" indent="0">
              <a:spcBef>
                <a:spcPts val="0"/>
              </a:spcBef>
              <a:spcAft>
                <a:spcPts val="300"/>
              </a:spcAft>
              <a:buSzPts val="2400"/>
              <a:buNone/>
            </a:pPr>
            <a:r>
              <a:rPr lang="en-US" sz="2200" dirty="0">
                <a:solidFill>
                  <a:schemeClr val="tx1"/>
                </a:solidFill>
              </a:rPr>
              <a:t>4.0.1 </a:t>
            </a:r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200" dirty="0">
                <a:solidFill>
                  <a:schemeClr val="tx1"/>
                </a:solidFill>
              </a:rPr>
              <a:t> breaking changes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>
                <a:solidFill>
                  <a:schemeClr val="tx1"/>
                </a:solidFill>
              </a:rPr>
              <a:t>https://inspire.ec.europa.eu/schemas/</a:t>
            </a:r>
            <a:r>
              <a:rPr lang="en-US" b="1" dirty="0">
                <a:solidFill>
                  <a:srgbClr val="00B050"/>
                </a:solidFill>
              </a:rPr>
              <a:t>am/4.0/</a:t>
            </a:r>
            <a:r>
              <a:rPr lang="en-US" dirty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4.0.1)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>
                <a:solidFill>
                  <a:schemeClr val="tx1"/>
                </a:solidFill>
              </a:rPr>
              <a:t>https://inspire.ec.europa.eu/schemas/</a:t>
            </a:r>
            <a:r>
              <a:rPr lang="en-US" b="1" dirty="0">
                <a:solidFill>
                  <a:srgbClr val="FF0000"/>
                </a:solidFill>
              </a:rPr>
              <a:t>2021.1/am/4.0/</a:t>
            </a:r>
            <a:r>
              <a:rPr lang="en-US" dirty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4.0.0)</a:t>
            </a:r>
          </a:p>
          <a:p>
            <a:pPr marL="109538" lvl="1" indent="0">
              <a:spcBef>
                <a:spcPts val="1200"/>
              </a:spcBef>
              <a:spcAft>
                <a:spcPts val="300"/>
              </a:spcAft>
              <a:buSzPts val="2400"/>
              <a:buNone/>
            </a:pPr>
            <a:r>
              <a:rPr lang="en-US" sz="2400" b="1" dirty="0">
                <a:solidFill>
                  <a:schemeClr val="tx1"/>
                </a:solidFill>
              </a:rPr>
              <a:t>Release 2022.1</a:t>
            </a:r>
          </a:p>
          <a:p>
            <a:pPr marL="109538" lvl="1" indent="0">
              <a:spcBef>
                <a:spcPts val="0"/>
              </a:spcBef>
              <a:spcAft>
                <a:spcPts val="300"/>
              </a:spcAft>
              <a:buSzPts val="2400"/>
              <a:buNone/>
            </a:pPr>
            <a:r>
              <a:rPr lang="en-US" sz="2200" dirty="0">
                <a:solidFill>
                  <a:schemeClr val="tx1"/>
                </a:solidFill>
              </a:rPr>
              <a:t>4.0.2 </a:t>
            </a:r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200" dirty="0">
                <a:solidFill>
                  <a:schemeClr val="tx1"/>
                </a:solidFill>
              </a:rPr>
              <a:t> breaking changes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>
                <a:solidFill>
                  <a:schemeClr val="tx1"/>
                </a:solidFill>
              </a:rPr>
              <a:t>https://inspire.ec.europa.eu/schemas/</a:t>
            </a:r>
            <a:r>
              <a:rPr lang="en-US" b="1" dirty="0">
                <a:solidFill>
                  <a:srgbClr val="00B050"/>
                </a:solidFill>
              </a:rPr>
              <a:t>am/4.0/</a:t>
            </a:r>
            <a:r>
              <a:rPr lang="en-US" dirty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4.0.2)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>
                <a:solidFill>
                  <a:schemeClr val="tx1"/>
                </a:solidFill>
              </a:rPr>
              <a:t>https://inspire.ec.europa.eu/schemas/</a:t>
            </a:r>
            <a:r>
              <a:rPr lang="en-US" b="1" dirty="0">
                <a:solidFill>
                  <a:srgbClr val="FF0000"/>
                </a:solidFill>
              </a:rPr>
              <a:t>2021.2/am/4.0/</a:t>
            </a:r>
            <a:r>
              <a:rPr lang="en-US" dirty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4.0.1)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>
                <a:solidFill>
                  <a:schemeClr val="tx1"/>
                </a:solidFill>
              </a:rPr>
              <a:t>https://inspire.ec.europa.eu/schemas/</a:t>
            </a:r>
            <a:r>
              <a:rPr lang="en-US" b="1" dirty="0">
                <a:solidFill>
                  <a:srgbClr val="FF0000"/>
                </a:solidFill>
              </a:rPr>
              <a:t>2021.1/am/4.0/</a:t>
            </a:r>
            <a:r>
              <a:rPr lang="en-US" dirty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4.0.0)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SzPts val="2400"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Restructuring the schema repository</a:t>
            </a:r>
          </a:p>
          <a:p>
            <a:pPr lvl="0">
              <a:buClr>
                <a:srgbClr val="034EA2"/>
              </a:buClr>
              <a:buSzPts val="4000"/>
              <a:defRPr/>
            </a:pP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2. </a:t>
            </a: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Evolved </a:t>
            </a: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proposal - Example</a:t>
            </a:r>
            <a:endParaRPr lang="en-US"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16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556321"/>
            <a:ext cx="10238065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300"/>
              </a:spcAft>
              <a:buSzPts val="2400"/>
              <a:buNone/>
            </a:pPr>
            <a:r>
              <a:rPr lang="en-GB" b="1" dirty="0" smtClean="0">
                <a:solidFill>
                  <a:srgbClr val="034EA2"/>
                </a:solidFill>
              </a:rPr>
              <a:t>Advantages</a:t>
            </a:r>
          </a:p>
          <a:p>
            <a:pPr marL="342900" lvl="0" indent="-342900" algn="l" rtl="0">
              <a:spcBef>
                <a:spcPts val="300"/>
              </a:spcBef>
              <a:spcAft>
                <a:spcPts val="300"/>
              </a:spcAft>
              <a:buSzPts val="2400"/>
              <a:buChar char="•"/>
            </a:pPr>
            <a:r>
              <a:rPr lang="en-GB" sz="2200" dirty="0" smtClean="0">
                <a:solidFill>
                  <a:srgbClr val="000000"/>
                </a:solidFill>
              </a:rPr>
              <a:t>Same advantages than the ‘Initial’ proposal + …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</a:pPr>
            <a:r>
              <a:rPr lang="en-US" sz="2200" dirty="0">
                <a:solidFill>
                  <a:srgbClr val="000000"/>
                </a:solidFill>
              </a:rPr>
              <a:t>It </a:t>
            </a:r>
            <a:r>
              <a:rPr lang="en-US" sz="2200" dirty="0" smtClean="0">
                <a:solidFill>
                  <a:srgbClr val="000000"/>
                </a:solidFill>
              </a:rPr>
              <a:t>allows </a:t>
            </a:r>
            <a:r>
              <a:rPr lang="en-US" sz="2200" dirty="0">
                <a:solidFill>
                  <a:srgbClr val="000000"/>
                </a:solidFill>
              </a:rPr>
              <a:t>storing </a:t>
            </a:r>
            <a:r>
              <a:rPr lang="en-US" sz="2200" dirty="0" smtClean="0">
                <a:solidFill>
                  <a:srgbClr val="000000"/>
                </a:solidFill>
              </a:rPr>
              <a:t>all </a:t>
            </a:r>
            <a:r>
              <a:rPr lang="en-US" sz="2200" dirty="0">
                <a:solidFill>
                  <a:srgbClr val="000000"/>
                </a:solidFill>
              </a:rPr>
              <a:t>bug-fix versions of </a:t>
            </a:r>
            <a:r>
              <a:rPr lang="en-US" sz="2200" dirty="0" smtClean="0">
                <a:solidFill>
                  <a:srgbClr val="000000"/>
                </a:solidFill>
              </a:rPr>
              <a:t>schemas, one </a:t>
            </a:r>
            <a:r>
              <a:rPr lang="en-US" sz="2200" dirty="0">
                <a:solidFill>
                  <a:srgbClr val="000000"/>
                </a:solidFill>
              </a:rPr>
              <a:t>in each historic schema </a:t>
            </a:r>
            <a:r>
              <a:rPr lang="en-US" sz="2200" dirty="0" smtClean="0">
                <a:solidFill>
                  <a:srgbClr val="000000"/>
                </a:solidFill>
              </a:rPr>
              <a:t>release folder - Namespace </a:t>
            </a:r>
            <a:r>
              <a:rPr lang="en-US" sz="2200" dirty="0">
                <a:solidFill>
                  <a:srgbClr val="000000"/>
                </a:solidFill>
              </a:rPr>
              <a:t>for </a:t>
            </a:r>
            <a:r>
              <a:rPr lang="en-US" sz="2200" dirty="0" smtClean="0">
                <a:solidFill>
                  <a:srgbClr val="000000"/>
                </a:solidFill>
              </a:rPr>
              <a:t>deprecated schemas remain the same.</a:t>
            </a:r>
            <a:endParaRPr lang="en-US" sz="2200" dirty="0">
              <a:solidFill>
                <a:srgbClr val="000000"/>
              </a:solidFill>
            </a:endParaRPr>
          </a:p>
          <a:p>
            <a:pPr marL="342900" indent="-342900">
              <a:spcBef>
                <a:spcPts val="300"/>
              </a:spcBef>
              <a:spcAft>
                <a:spcPts val="300"/>
              </a:spcAft>
            </a:pPr>
            <a:r>
              <a:rPr lang="en-US" sz="2200" dirty="0" smtClean="0">
                <a:solidFill>
                  <a:srgbClr val="000000"/>
                </a:solidFill>
              </a:rPr>
              <a:t>Easier </a:t>
            </a:r>
            <a:r>
              <a:rPr lang="en-US" sz="2200" dirty="0">
                <a:solidFill>
                  <a:srgbClr val="000000"/>
                </a:solidFill>
              </a:rPr>
              <a:t>to maintain </a:t>
            </a:r>
            <a:r>
              <a:rPr lang="en-US" sz="2200" dirty="0" smtClean="0">
                <a:solidFill>
                  <a:srgbClr val="000000"/>
                </a:solidFill>
              </a:rPr>
              <a:t>dependencies </a:t>
            </a:r>
            <a:r>
              <a:rPr lang="en-US" sz="2200" dirty="0">
                <a:solidFill>
                  <a:srgbClr val="000000"/>
                </a:solidFill>
              </a:rPr>
              <a:t>between schemas (schema imports</a:t>
            </a:r>
            <a:r>
              <a:rPr lang="en-US" sz="2200" dirty="0" smtClean="0">
                <a:solidFill>
                  <a:srgbClr val="000000"/>
                </a:solidFill>
              </a:rPr>
              <a:t>), </a:t>
            </a:r>
            <a:r>
              <a:rPr lang="en-US" sz="2200" dirty="0">
                <a:solidFill>
                  <a:srgbClr val="000000"/>
                </a:solidFill>
              </a:rPr>
              <a:t>and keep them </a:t>
            </a:r>
            <a:r>
              <a:rPr lang="en-US" sz="2200" dirty="0" smtClean="0">
                <a:solidFill>
                  <a:srgbClr val="000000"/>
                </a:solidFill>
              </a:rPr>
              <a:t>operative - Automatic replaces possible when managing a new release.</a:t>
            </a:r>
            <a:endParaRPr lang="en-US" sz="2200" dirty="0">
              <a:solidFill>
                <a:srgbClr val="000000"/>
              </a:solidFill>
            </a:endParaRPr>
          </a:p>
          <a:p>
            <a:pPr marL="0" lvl="0" indent="0">
              <a:spcBef>
                <a:spcPts val="600"/>
              </a:spcBef>
              <a:spcAft>
                <a:spcPts val="300"/>
              </a:spcAft>
              <a:buNone/>
            </a:pPr>
            <a:r>
              <a:rPr lang="en-GB" b="1" dirty="0" smtClean="0">
                <a:solidFill>
                  <a:srgbClr val="034EA2"/>
                </a:solidFill>
              </a:rPr>
              <a:t>Disadvantages</a:t>
            </a:r>
            <a:endParaRPr lang="en-GB" b="1" dirty="0">
              <a:solidFill>
                <a:srgbClr val="034EA2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sz="2200" dirty="0" smtClean="0">
                <a:solidFill>
                  <a:srgbClr val="000000"/>
                </a:solidFill>
              </a:rPr>
              <a:t>As in the ‘Initial’ proposal, breaking </a:t>
            </a:r>
            <a:r>
              <a:rPr lang="en-US" sz="2200" dirty="0">
                <a:solidFill>
                  <a:srgbClr val="000000"/>
                </a:solidFill>
              </a:rPr>
              <a:t>bug-fixes may impact existing </a:t>
            </a:r>
            <a:r>
              <a:rPr lang="en-US" sz="2200" dirty="0" smtClean="0">
                <a:solidFill>
                  <a:srgbClr val="000000"/>
                </a:solidFill>
              </a:rPr>
              <a:t>implementations. Same ‘buts’ as well.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sz="2200" dirty="0" smtClean="0">
                <a:solidFill>
                  <a:srgbClr val="000000"/>
                </a:solidFill>
              </a:rPr>
              <a:t>More storage is needed at the </a:t>
            </a:r>
            <a:r>
              <a:rPr lang="en-US" sz="2200" dirty="0">
                <a:solidFill>
                  <a:srgbClr val="000000"/>
                </a:solidFill>
              </a:rPr>
              <a:t>official repository (full set of XML </a:t>
            </a:r>
            <a:r>
              <a:rPr lang="en-US" sz="2200" dirty="0" smtClean="0">
                <a:solidFill>
                  <a:srgbClr val="000000"/>
                </a:solidFill>
              </a:rPr>
              <a:t>schemas per each release).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dirty="0" smtClean="0">
              <a:solidFill>
                <a:srgbClr val="FF0000"/>
              </a:solidFill>
            </a:endParaRP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Restructuring the schema repository</a:t>
            </a:r>
          </a:p>
          <a:p>
            <a:pPr lvl="0">
              <a:buClr>
                <a:srgbClr val="034EA2"/>
              </a:buClr>
              <a:buSzPts val="4000"/>
              <a:defRPr/>
            </a:pP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2. </a:t>
            </a: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Evolved proposal – Pros vs. </a:t>
            </a: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Cons</a:t>
            </a:r>
            <a:endParaRPr lang="en-US"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06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>
            <a:spLocks noGrp="1"/>
          </p:cNvSpPr>
          <p:nvPr>
            <p:ph type="ctrTitle"/>
          </p:nvPr>
        </p:nvSpPr>
        <p:spPr>
          <a:xfrm>
            <a:off x="1071349" y="2097080"/>
            <a:ext cx="10702640" cy="273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100000"/>
              </a:lnSpc>
              <a:buSzPts val="5600"/>
            </a:pPr>
            <a:r>
              <a:rPr lang="en-US" sz="5000" b="1" dirty="0" smtClean="0"/>
              <a:t>Technical Guidelines -  Conversion from Docx to </a:t>
            </a:r>
            <a:r>
              <a:rPr lang="en-US" sz="5000" b="1" dirty="0"/>
              <a:t>AsciiDoc</a:t>
            </a:r>
            <a:endParaRPr sz="5000" b="1" dirty="0"/>
          </a:p>
        </p:txBody>
      </p:sp>
      <p:pic>
        <p:nvPicPr>
          <p:cNvPr id="116" name="Google Shape;11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42377" y="6480031"/>
            <a:ext cx="1023496" cy="35809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14;p1"/>
          <p:cNvSpPr txBox="1">
            <a:spLocks noGrp="1"/>
          </p:cNvSpPr>
          <p:nvPr>
            <p:ph type="subTitle" idx="1"/>
          </p:nvPr>
        </p:nvSpPr>
        <p:spPr>
          <a:xfrm>
            <a:off x="1136073" y="4866649"/>
            <a:ext cx="9744363" cy="8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2300"/>
            </a:pPr>
            <a:r>
              <a:rPr lang="en-US" sz="2400" b="1" dirty="0" smtClean="0"/>
              <a:t>Lukasz Ziemba, Jordi Escriu, Fabio Vinci, Marco Minghini, Alexander </a:t>
            </a:r>
            <a:r>
              <a:rPr lang="en-US" sz="2400" b="1" dirty="0"/>
              <a:t>K</a:t>
            </a:r>
            <a:r>
              <a:rPr lang="en-US" sz="2400" b="1" dirty="0" smtClean="0"/>
              <a:t>otsev</a:t>
            </a:r>
            <a:endParaRPr sz="2400" b="1" dirty="0"/>
          </a:p>
        </p:txBody>
      </p:sp>
      <p:sp>
        <p:nvSpPr>
          <p:cNvPr id="9" name="Google Shape;115;p1"/>
          <p:cNvSpPr txBox="1">
            <a:spLocks noGrp="1"/>
          </p:cNvSpPr>
          <p:nvPr>
            <p:ph type="body" idx="2"/>
          </p:nvPr>
        </p:nvSpPr>
        <p:spPr>
          <a:xfrm>
            <a:off x="2241050" y="5513065"/>
            <a:ext cx="9532800" cy="8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800"/>
              </a:spcBef>
            </a:pPr>
            <a:r>
              <a:rPr lang="en-US" dirty="0" smtClean="0">
                <a:solidFill>
                  <a:schemeClr val="bg1"/>
                </a:solidFill>
              </a:rPr>
              <a:t>Governance of INSPIRE artefacts</a:t>
            </a:r>
          </a:p>
          <a:p>
            <a:pPr marL="0" lvl="0" indent="0">
              <a:spcBef>
                <a:spcPts val="800"/>
              </a:spcBef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67 MIG-T Meeting – </a:t>
            </a:r>
            <a:r>
              <a:rPr lang="en-US" dirty="0" smtClean="0">
                <a:solidFill>
                  <a:schemeClr val="bg1"/>
                </a:solidFill>
              </a:rPr>
              <a:t>October 7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>
                <a:solidFill>
                  <a:schemeClr val="bg1"/>
                </a:solidFill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49298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620000"/>
            <a:ext cx="10238065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2200" b="1" dirty="0" smtClean="0">
                <a:solidFill>
                  <a:srgbClr val="034EA2"/>
                </a:solidFill>
              </a:rPr>
              <a:t>Objective</a:t>
            </a:r>
            <a:endParaRPr lang="en-GB" sz="2200" b="1" dirty="0">
              <a:solidFill>
                <a:srgbClr val="034EA2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GB" sz="2200" dirty="0">
                <a:solidFill>
                  <a:srgbClr val="000000"/>
                </a:solidFill>
              </a:rPr>
              <a:t>Conversion: Docx to </a:t>
            </a:r>
            <a:r>
              <a:rPr lang="en-GB" sz="2200" dirty="0" smtClean="0">
                <a:solidFill>
                  <a:srgbClr val="000000"/>
                </a:solidFill>
              </a:rPr>
              <a:t>AsciiDoc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</a:pPr>
            <a:r>
              <a:rPr lang="en-US" sz="2200" dirty="0">
                <a:solidFill>
                  <a:srgbClr val="000000"/>
                </a:solidFill>
              </a:rPr>
              <a:t>Facilitate access and maintenance of TGs in a GitHub repository.</a:t>
            </a:r>
            <a:endParaRPr lang="en-GB" sz="22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300"/>
              </a:spcAft>
              <a:buSzPts val="2400"/>
              <a:buNone/>
            </a:pPr>
            <a:r>
              <a:rPr lang="en-GB" sz="2200" b="1" dirty="0" smtClean="0">
                <a:solidFill>
                  <a:srgbClr val="034EA2"/>
                </a:solidFill>
              </a:rPr>
              <a:t>Technical details</a:t>
            </a:r>
          </a:p>
          <a:p>
            <a:pPr marL="342900" lvl="0" indent="-342900" algn="l" rtl="0">
              <a:spcBef>
                <a:spcPts val="300"/>
              </a:spcBef>
              <a:spcAft>
                <a:spcPts val="300"/>
              </a:spcAft>
              <a:buSzPts val="2400"/>
              <a:buChar char="•"/>
            </a:pPr>
            <a:r>
              <a:rPr lang="en-GB" sz="2200" dirty="0" smtClean="0">
                <a:solidFill>
                  <a:srgbClr val="000000"/>
                </a:solidFill>
              </a:rPr>
              <a:t>AsciiDoc format: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SzPts val="2400"/>
            </a:pPr>
            <a:r>
              <a:rPr lang="en-GB" dirty="0" smtClean="0">
                <a:solidFill>
                  <a:srgbClr val="000000"/>
                </a:solidFill>
              </a:rPr>
              <a:t>Supports more advanced features than Markdown; Same benefits in GitHub.</a:t>
            </a:r>
          </a:p>
          <a:p>
            <a:pPr marL="342900" lvl="0" indent="-342900" algn="l" rtl="0">
              <a:spcBef>
                <a:spcPts val="300"/>
              </a:spcBef>
              <a:spcAft>
                <a:spcPts val="300"/>
              </a:spcAft>
              <a:buSzPts val="2400"/>
              <a:buChar char="•"/>
            </a:pPr>
            <a:r>
              <a:rPr lang="en-GB" sz="2200" dirty="0" smtClean="0">
                <a:solidFill>
                  <a:srgbClr val="000000"/>
                </a:solidFill>
              </a:rPr>
              <a:t>Tools used: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SzPts val="2400"/>
            </a:pPr>
            <a:r>
              <a:rPr lang="en-GB" dirty="0" err="1" smtClean="0">
                <a:solidFill>
                  <a:srgbClr val="000000"/>
                </a:solidFill>
              </a:rPr>
              <a:t>Pandoc</a:t>
            </a:r>
            <a:r>
              <a:rPr lang="en-GB" dirty="0" smtClean="0">
                <a:solidFill>
                  <a:srgbClr val="000000"/>
                </a:solidFill>
              </a:rPr>
              <a:t> v2.14 + Python v3.8 script + Beautiful </a:t>
            </a:r>
            <a:r>
              <a:rPr lang="en-GB" dirty="0">
                <a:solidFill>
                  <a:srgbClr val="000000"/>
                </a:solidFill>
              </a:rPr>
              <a:t>Soup Python </a:t>
            </a:r>
            <a:r>
              <a:rPr lang="en-GB" dirty="0" smtClean="0">
                <a:solidFill>
                  <a:srgbClr val="000000"/>
                </a:solidFill>
              </a:rPr>
              <a:t>library v4.9</a:t>
            </a:r>
          </a:p>
          <a:p>
            <a:pPr marL="0" indent="0">
              <a:spcBef>
                <a:spcPts val="1200"/>
              </a:spcBef>
              <a:spcAft>
                <a:spcPts val="300"/>
              </a:spcAft>
              <a:buNone/>
            </a:pPr>
            <a:r>
              <a:rPr lang="en-GB" sz="2200" b="1" dirty="0" smtClean="0">
                <a:solidFill>
                  <a:srgbClr val="034EA2"/>
                </a:solidFill>
              </a:rPr>
              <a:t>Scope &amp; Limitations</a:t>
            </a:r>
            <a:endParaRPr lang="en-GB" sz="2200" b="1" dirty="0">
              <a:solidFill>
                <a:srgbClr val="034EA2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sz="2000" b="1" dirty="0">
                <a:solidFill>
                  <a:srgbClr val="000000"/>
                </a:solidFill>
              </a:rPr>
              <a:t>Technical Guidance for the implementation of INSPIRE dataset and service metadata based on ISO/TS </a:t>
            </a:r>
            <a:r>
              <a:rPr lang="en-US" sz="2000" b="1" dirty="0" smtClean="0">
                <a:solidFill>
                  <a:srgbClr val="000000"/>
                </a:solidFill>
              </a:rPr>
              <a:t>19139:2007 v2.0.1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Conversion procedure has not been tested with other TGs yet.</a:t>
            </a:r>
            <a:endParaRPr lang="en-GB" sz="2000" dirty="0" smtClean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dirty="0" smtClean="0">
              <a:solidFill>
                <a:srgbClr val="FF0000"/>
              </a:solidFill>
            </a:endParaRP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buClr>
                <a:srgbClr val="034EA2"/>
              </a:buClr>
              <a:buSzPts val="4000"/>
              <a:defRPr/>
            </a:pPr>
            <a:r>
              <a:rPr lang="en-US" sz="4000" b="1" dirty="0" smtClean="0">
                <a:solidFill>
                  <a:srgbClr val="034EA2"/>
                </a:solidFill>
              </a:rPr>
              <a:t>TGs. </a:t>
            </a:r>
            <a:r>
              <a:rPr lang="en-US" sz="4000" b="1" dirty="0">
                <a:solidFill>
                  <a:srgbClr val="034EA2"/>
                </a:solidFill>
              </a:rPr>
              <a:t>Conversion </a:t>
            </a:r>
            <a:r>
              <a:rPr lang="en-US" sz="4000" b="1" dirty="0" smtClean="0">
                <a:solidFill>
                  <a:srgbClr val="034EA2"/>
                </a:solidFill>
              </a:rPr>
              <a:t>Docx-AsciiDoc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lvl="0">
              <a:buClr>
                <a:srgbClr val="034EA2"/>
              </a:buClr>
              <a:buSzPts val="4000"/>
              <a:defRPr/>
            </a:pP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Draft procedure</a:t>
            </a:r>
            <a:endParaRPr lang="en-US"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41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556321"/>
            <a:ext cx="10238065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2200" dirty="0" smtClean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2200" dirty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2200" dirty="0" smtClean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2200" dirty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2200" dirty="0" smtClean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2200" dirty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2200" dirty="0" smtClean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2200" dirty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2200" dirty="0" smtClean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2200" dirty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2200" dirty="0" smtClean="0">
              <a:solidFill>
                <a:srgbClr val="000000"/>
              </a:solidFill>
            </a:endParaRPr>
          </a:p>
          <a:p>
            <a:pPr marL="0" lvl="0" indent="0" algn="ctr">
              <a:spcBef>
                <a:spcPts val="300"/>
              </a:spcBef>
              <a:spcAft>
                <a:spcPts val="300"/>
              </a:spcAft>
              <a:buNone/>
            </a:pPr>
            <a:endParaRPr lang="en-GB" sz="600" dirty="0" smtClean="0">
              <a:solidFill>
                <a:srgbClr val="000000"/>
              </a:solidFill>
              <a:hlinkClick r:id="rId3"/>
            </a:endParaRPr>
          </a:p>
          <a:p>
            <a:pPr marL="0" lvl="0" indent="0" algn="ctr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 smtClean="0">
                <a:solidFill>
                  <a:srgbClr val="000000"/>
                </a:solidFill>
                <a:hlinkClick r:id="rId3"/>
              </a:rPr>
              <a:t>https</a:t>
            </a:r>
            <a:r>
              <a:rPr lang="en-GB" sz="1800" dirty="0">
                <a:solidFill>
                  <a:srgbClr val="000000"/>
                </a:solidFill>
                <a:hlinkClick r:id="rId3"/>
              </a:rPr>
              <a:t>://</a:t>
            </a:r>
            <a:r>
              <a:rPr lang="en-GB" sz="1800" dirty="0" smtClean="0">
                <a:solidFill>
                  <a:srgbClr val="000000"/>
                </a:solidFill>
                <a:hlinkClick r:id="rId3"/>
              </a:rPr>
              <a:t>github.com/INSPIRE-MIF/technical-guidelines/tree/main/docx-asciidoc-conversion</a:t>
            </a:r>
            <a:r>
              <a:rPr lang="en-GB" sz="1800" dirty="0" smtClean="0">
                <a:solidFill>
                  <a:srgbClr val="000000"/>
                </a:solidFill>
              </a:rPr>
              <a:t> 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dirty="0" smtClean="0">
              <a:solidFill>
                <a:srgbClr val="FF0000"/>
              </a:solidFill>
            </a:endParaRP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34EA2"/>
              </a:buClr>
              <a:buSzPts val="4000"/>
              <a:defRPr/>
            </a:pPr>
            <a:r>
              <a:rPr lang="en-US" sz="4000" b="1" dirty="0" smtClean="0">
                <a:solidFill>
                  <a:srgbClr val="034EA2"/>
                </a:solidFill>
              </a:rPr>
              <a:t>TGs. </a:t>
            </a:r>
            <a:r>
              <a:rPr lang="en-US" sz="4000" b="1" dirty="0">
                <a:solidFill>
                  <a:srgbClr val="034EA2"/>
                </a:solidFill>
              </a:rPr>
              <a:t>Conversion </a:t>
            </a:r>
            <a:r>
              <a:rPr lang="en-US" sz="4000" b="1" dirty="0" smtClean="0">
                <a:solidFill>
                  <a:srgbClr val="034EA2"/>
                </a:solidFill>
              </a:rPr>
              <a:t>Docx-AsciiDoc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34EA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GitHub Repository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34EA2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2154" y="1560361"/>
            <a:ext cx="8967693" cy="4619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596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556321"/>
            <a:ext cx="10238065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b="1" dirty="0" smtClean="0">
                <a:solidFill>
                  <a:srgbClr val="034EA2"/>
                </a:solidFill>
              </a:rPr>
              <a:t>Evolution</a:t>
            </a:r>
            <a:endParaRPr lang="en-GB" b="1" dirty="0">
              <a:solidFill>
                <a:srgbClr val="034EA2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GB" dirty="0" smtClean="0">
                <a:solidFill>
                  <a:schemeClr val="tx1"/>
                </a:solidFill>
              </a:rPr>
              <a:t>Improve </a:t>
            </a:r>
            <a:r>
              <a:rPr lang="en-GB" dirty="0">
                <a:solidFill>
                  <a:schemeClr val="tx1"/>
                </a:solidFill>
              </a:rPr>
              <a:t>the process to</a:t>
            </a:r>
            <a:r>
              <a:rPr lang="en-GB" dirty="0" smtClean="0">
                <a:solidFill>
                  <a:schemeClr val="tx1"/>
                </a:solidFill>
              </a:rPr>
              <a:t> correct small defects identified.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GB" dirty="0" smtClean="0">
                <a:solidFill>
                  <a:schemeClr val="tx1"/>
                </a:solidFill>
              </a:rPr>
              <a:t>Test it to make it effective for all TGs.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GB" dirty="0">
                <a:solidFill>
                  <a:schemeClr val="tx1"/>
                </a:solidFill>
              </a:rPr>
              <a:t>Further evolve </a:t>
            </a:r>
            <a:r>
              <a:rPr lang="en-GB" dirty="0" smtClean="0">
                <a:solidFill>
                  <a:schemeClr val="tx1"/>
                </a:solidFill>
              </a:rPr>
              <a:t>it taking into account the test results.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GB" dirty="0" smtClean="0">
                <a:solidFill>
                  <a:schemeClr val="tx1"/>
                </a:solidFill>
              </a:rPr>
              <a:t>Study how to proceed with complex elements (e.g. UML models).</a:t>
            </a:r>
          </a:p>
          <a:p>
            <a:pPr marL="0" indent="0">
              <a:spcBef>
                <a:spcPts val="1200"/>
              </a:spcBef>
              <a:spcAft>
                <a:spcPts val="300"/>
              </a:spcAft>
              <a:buNone/>
            </a:pPr>
            <a:r>
              <a:rPr lang="en-GB" b="1" dirty="0">
                <a:solidFill>
                  <a:srgbClr val="034EA2"/>
                </a:solidFill>
              </a:rPr>
              <a:t>Planning 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GB" dirty="0" smtClean="0">
                <a:solidFill>
                  <a:schemeClr val="tx1"/>
                </a:solidFill>
              </a:rPr>
              <a:t>Start conversions in 2022.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tx1"/>
                </a:solidFill>
              </a:rPr>
              <a:t>Priority of conversions: Based </a:t>
            </a:r>
            <a:r>
              <a:rPr lang="en-US" dirty="0">
                <a:solidFill>
                  <a:schemeClr val="tx1"/>
                </a:solidFill>
              </a:rPr>
              <a:t>on number of change proposals in the GitHub stack </a:t>
            </a:r>
            <a:r>
              <a:rPr lang="en-US" dirty="0" smtClean="0">
                <a:solidFill>
                  <a:schemeClr val="tx1"/>
                </a:solidFill>
              </a:rPr>
              <a:t>and TGs importance/popularity.</a:t>
            </a:r>
            <a:endParaRPr lang="en-GB" dirty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dirty="0" smtClean="0">
              <a:solidFill>
                <a:srgbClr val="FF0000"/>
              </a:solidFill>
            </a:endParaRP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34EA2"/>
              </a:buClr>
              <a:buSzPts val="4000"/>
              <a:defRPr/>
            </a:pPr>
            <a:r>
              <a:rPr lang="en-US" sz="4000" b="1" dirty="0" smtClean="0">
                <a:solidFill>
                  <a:srgbClr val="034EA2"/>
                </a:solidFill>
              </a:rPr>
              <a:t>TGs. </a:t>
            </a:r>
            <a:r>
              <a:rPr lang="en-US" sz="4000" b="1" dirty="0">
                <a:solidFill>
                  <a:srgbClr val="034EA2"/>
                </a:solidFill>
              </a:rPr>
              <a:t>Conversion </a:t>
            </a:r>
            <a:r>
              <a:rPr lang="en-US" sz="4000" b="1" dirty="0" smtClean="0">
                <a:solidFill>
                  <a:srgbClr val="034EA2"/>
                </a:solidFill>
              </a:rPr>
              <a:t>Docx-AsciiDoc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34EA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Future evolution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34EA2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013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0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</a:pPr>
            <a:r>
              <a:rPr lang="en-US" b="1"/>
              <a:t>Thank you!</a:t>
            </a:r>
            <a:endParaRPr b="1"/>
          </a:p>
        </p:txBody>
      </p:sp>
      <p:sp>
        <p:nvSpPr>
          <p:cNvPr id="323" name="Google Shape;323;p20"/>
          <p:cNvSpPr txBox="1">
            <a:spLocks noGrp="1"/>
          </p:cNvSpPr>
          <p:nvPr>
            <p:ph type="subTitle" idx="1"/>
          </p:nvPr>
        </p:nvSpPr>
        <p:spPr>
          <a:xfrm>
            <a:off x="1084385" y="5142229"/>
            <a:ext cx="7900127" cy="1588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rPr lang="en-US" sz="1050" b="1"/>
              <a:t>© European Union 2020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050"/>
              <a:buNone/>
            </a:pPr>
            <a:r>
              <a:rPr lang="en-US" sz="1050"/>
              <a:t>Unless otherwise noted the reuse of this presentation is authorised under the </a:t>
            </a:r>
            <a:r>
              <a:rPr lang="en-US" sz="1050" u="sng">
                <a:solidFill>
                  <a:schemeClr val="hlink"/>
                </a:solidFill>
                <a:hlinkClick r:id="rId3"/>
              </a:rPr>
              <a:t>CC BY 4.0 </a:t>
            </a:r>
            <a:r>
              <a:rPr lang="en-US" sz="1050"/>
              <a:t>license. For any use or reproduction of elements that are not owned by the EU, permission may need to be sought directly from the respective right holders.</a:t>
            </a:r>
            <a:endParaRPr/>
          </a:p>
        </p:txBody>
      </p:sp>
      <p:pic>
        <p:nvPicPr>
          <p:cNvPr id="324" name="Google Shape;32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2103" y="5415309"/>
            <a:ext cx="1023496" cy="358097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20"/>
          <p:cNvSpPr txBox="1"/>
          <p:nvPr/>
        </p:nvSpPr>
        <p:spPr>
          <a:xfrm>
            <a:off x="1988289" y="3959877"/>
            <a:ext cx="7474688" cy="940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sz="40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Jordi.ESCRIU@ec.europa.eu</a:t>
            </a:r>
            <a:endParaRPr sz="40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72103" y="4134765"/>
            <a:ext cx="698038" cy="765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556321"/>
            <a:ext cx="9953396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300"/>
              </a:spcBef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</a:rPr>
              <a:t>Establish practical rules for managing changes to the schemas endorsed by MIG, after going through the governance process.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</a:pPr>
            <a:r>
              <a:rPr lang="en-GB" dirty="0" smtClean="0">
                <a:solidFill>
                  <a:srgbClr val="000000"/>
                </a:solidFill>
              </a:rPr>
              <a:t>Come </a:t>
            </a:r>
            <a:r>
              <a:rPr lang="en-GB" dirty="0">
                <a:solidFill>
                  <a:srgbClr val="000000"/>
                </a:solidFill>
              </a:rPr>
              <a:t>up with an agreed functional solution for restructuring the official repository of INSPIRE XML app. </a:t>
            </a:r>
            <a:r>
              <a:rPr lang="en-GB" dirty="0" smtClean="0">
                <a:solidFill>
                  <a:srgbClr val="000000"/>
                </a:solidFill>
              </a:rPr>
              <a:t>schemas:</a:t>
            </a:r>
          </a:p>
          <a:p>
            <a:pPr marL="357188" indent="0">
              <a:spcBef>
                <a:spcPts val="300"/>
              </a:spcBef>
              <a:spcAft>
                <a:spcPts val="600"/>
              </a:spcAft>
              <a:buNone/>
            </a:pP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inspire.ec.europa.eu/schemas</a:t>
            </a:r>
            <a:endParaRPr lang="en-GB" dirty="0" smtClean="0"/>
          </a:p>
          <a:p>
            <a:pPr marL="342900" indent="-342900">
              <a:spcBef>
                <a:spcPts val="300"/>
              </a:spcBef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</a:rPr>
              <a:t>Update the criteria used for versioning </a:t>
            </a:r>
            <a:r>
              <a:rPr lang="en-GB" dirty="0" smtClean="0">
                <a:solidFill>
                  <a:srgbClr val="000000"/>
                </a:solidFill>
              </a:rPr>
              <a:t>schema releases:</a:t>
            </a:r>
            <a:endParaRPr lang="en-GB" dirty="0">
              <a:solidFill>
                <a:srgbClr val="000000"/>
              </a:solidFill>
            </a:endParaRPr>
          </a:p>
          <a:p>
            <a:pPr marL="357188" lvl="0" indent="0">
              <a:spcBef>
                <a:spcPts val="300"/>
              </a:spcBef>
              <a:spcAft>
                <a:spcPts val="600"/>
              </a:spcAft>
              <a:buNone/>
            </a:pPr>
            <a:r>
              <a:rPr lang="en-GB" dirty="0">
                <a:solidFill>
                  <a:srgbClr val="000000"/>
                </a:solidFill>
                <a:hlinkClick r:id="rId4"/>
              </a:rPr>
              <a:t>https://</a:t>
            </a:r>
            <a:r>
              <a:rPr lang="en-GB" dirty="0" smtClean="0">
                <a:solidFill>
                  <a:srgbClr val="000000"/>
                </a:solidFill>
                <a:hlinkClick r:id="rId4"/>
              </a:rPr>
              <a:t>inspire.ec.europa.eu/XML-Schemas/Data-Specifications/2892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</a:p>
          <a:p>
            <a:pPr marL="342900" lvl="0" indent="-342900">
              <a:spcBef>
                <a:spcPts val="300"/>
              </a:spcBef>
              <a:spcAft>
                <a:spcPts val="600"/>
              </a:spcAft>
            </a:pPr>
            <a:r>
              <a:rPr lang="en-GB" dirty="0" smtClean="0">
                <a:solidFill>
                  <a:srgbClr val="000000"/>
                </a:solidFill>
              </a:rPr>
              <a:t>Keep trace of historic / old versions of schemas in the repository, if possible maintaining them operative.</a:t>
            </a:r>
          </a:p>
          <a:p>
            <a:pPr marL="342900" lvl="0" indent="-342900">
              <a:spcBef>
                <a:spcPts val="300"/>
              </a:spcBef>
              <a:spcAft>
                <a:spcPts val="600"/>
              </a:spcAft>
            </a:pPr>
            <a:r>
              <a:rPr lang="en-GB" dirty="0" smtClean="0">
                <a:solidFill>
                  <a:srgbClr val="000000"/>
                </a:solidFill>
              </a:rPr>
              <a:t>Encourage MS to </a:t>
            </a:r>
            <a:r>
              <a:rPr lang="en-GB" dirty="0">
                <a:solidFill>
                  <a:srgbClr val="000000"/>
                </a:solidFill>
              </a:rPr>
              <a:t>update existing </a:t>
            </a:r>
            <a:r>
              <a:rPr lang="en-GB" dirty="0" smtClean="0">
                <a:solidFill>
                  <a:srgbClr val="000000"/>
                </a:solidFill>
              </a:rPr>
              <a:t>implementations using the latest endorsed versions of schemas, while minimising the impact on them.</a:t>
            </a:r>
          </a:p>
          <a:p>
            <a:pPr marL="342900" lvl="0" indent="-342900" algn="l" rtl="0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endParaRPr lang="en-GB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1700" dirty="0" smtClean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1700" dirty="0">
              <a:solidFill>
                <a:schemeClr val="bg2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70723" y="539449"/>
            <a:ext cx="8269071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4000"/>
            </a:pPr>
            <a:r>
              <a:rPr lang="en-US" sz="4000" b="1" dirty="0" smtClean="0"/>
              <a:t>Objectives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59835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556321"/>
            <a:ext cx="9953396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dirty="0" smtClean="0">
                <a:solidFill>
                  <a:srgbClr val="000000"/>
                </a:solidFill>
              </a:rPr>
              <a:t>Follow the </a:t>
            </a:r>
            <a:r>
              <a:rPr lang="en-GB" b="1" dirty="0"/>
              <a:t>X.Y.Z </a:t>
            </a:r>
            <a:r>
              <a:rPr lang="en-GB" b="1" dirty="0" smtClean="0"/>
              <a:t>pattern</a:t>
            </a:r>
            <a:r>
              <a:rPr lang="en-GB" dirty="0" smtClean="0"/>
              <a:t>, where:</a:t>
            </a:r>
            <a:endParaRPr lang="en-GB" dirty="0" smtClean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600"/>
              </a:spcBef>
              <a:spcAft>
                <a:spcPts val="30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(major </a:t>
            </a:r>
            <a:r>
              <a:rPr lang="en-US" dirty="0">
                <a:solidFill>
                  <a:srgbClr val="000000"/>
                </a:solidFill>
              </a:rPr>
              <a:t>version </a:t>
            </a:r>
            <a:r>
              <a:rPr lang="en-US" dirty="0" smtClean="0">
                <a:solidFill>
                  <a:srgbClr val="000000"/>
                </a:solidFill>
              </a:rPr>
              <a:t>number): </a:t>
            </a:r>
          </a:p>
          <a:p>
            <a:pPr marL="27305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200" dirty="0" smtClean="0">
                <a:solidFill>
                  <a:srgbClr val="000000"/>
                </a:solidFill>
              </a:rPr>
              <a:t>To be updated </a:t>
            </a:r>
            <a:r>
              <a:rPr lang="en-US" sz="2200" dirty="0">
                <a:solidFill>
                  <a:srgbClr val="000000"/>
                </a:solidFill>
              </a:rPr>
              <a:t>(e.g. v3.X --&gt; v4.0) </a:t>
            </a:r>
            <a:r>
              <a:rPr lang="en-US" sz="2200" dirty="0" smtClean="0">
                <a:solidFill>
                  <a:srgbClr val="000000"/>
                </a:solidFill>
              </a:rPr>
              <a:t>when changes </a:t>
            </a:r>
            <a:r>
              <a:rPr lang="en-US" sz="2200" dirty="0">
                <a:solidFill>
                  <a:srgbClr val="000000"/>
                </a:solidFill>
              </a:rPr>
              <a:t>to the applicable legal framework (e.g. Implementing Rules</a:t>
            </a:r>
            <a:r>
              <a:rPr lang="en-US" sz="2200" dirty="0" smtClean="0">
                <a:solidFill>
                  <a:srgbClr val="000000"/>
                </a:solidFill>
              </a:rPr>
              <a:t>) </a:t>
            </a:r>
            <a:r>
              <a:rPr lang="en-US" sz="2200" dirty="0">
                <a:solidFill>
                  <a:srgbClr val="000000"/>
                </a:solidFill>
              </a:rPr>
              <a:t>are </a:t>
            </a:r>
            <a:r>
              <a:rPr lang="en-US" sz="2200" dirty="0" smtClean="0">
                <a:solidFill>
                  <a:srgbClr val="000000"/>
                </a:solidFill>
              </a:rPr>
              <a:t>applied. </a:t>
            </a:r>
            <a:r>
              <a:rPr lang="en-US" sz="2200" dirty="0">
                <a:solidFill>
                  <a:srgbClr val="000000"/>
                </a:solidFill>
              </a:rPr>
              <a:t>These </a:t>
            </a:r>
            <a:r>
              <a:rPr lang="en-US" sz="2200" dirty="0" smtClean="0">
                <a:solidFill>
                  <a:srgbClr val="000000"/>
                </a:solidFill>
              </a:rPr>
              <a:t>are </a:t>
            </a:r>
            <a:r>
              <a:rPr lang="en-US" sz="2200" dirty="0">
                <a:solidFill>
                  <a:srgbClr val="000000"/>
                </a:solidFill>
              </a:rPr>
              <a:t>always </a:t>
            </a:r>
            <a:r>
              <a:rPr lang="en-US" sz="2200" b="1" dirty="0" smtClean="0">
                <a:solidFill>
                  <a:srgbClr val="FF0000"/>
                </a:solidFill>
              </a:rPr>
              <a:t>breaking changes</a:t>
            </a:r>
            <a:r>
              <a:rPr lang="en-US" sz="2200" dirty="0" smtClean="0">
                <a:solidFill>
                  <a:srgbClr val="000000"/>
                </a:solidFill>
              </a:rPr>
              <a:t>.</a:t>
            </a:r>
          </a:p>
          <a:p>
            <a:pPr marL="342900" lvl="0" indent="-342900">
              <a:spcBef>
                <a:spcPts val="600"/>
              </a:spcBef>
              <a:spcAft>
                <a:spcPts val="30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 (minor </a:t>
            </a:r>
            <a:r>
              <a:rPr lang="en-US" dirty="0">
                <a:solidFill>
                  <a:srgbClr val="000000"/>
                </a:solidFill>
              </a:rPr>
              <a:t>version </a:t>
            </a:r>
            <a:r>
              <a:rPr lang="en-US" dirty="0" smtClean="0">
                <a:solidFill>
                  <a:srgbClr val="000000"/>
                </a:solidFill>
              </a:rPr>
              <a:t>number): </a:t>
            </a:r>
          </a:p>
          <a:p>
            <a:pPr marL="27305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200" dirty="0" smtClean="0">
                <a:solidFill>
                  <a:srgbClr val="000000"/>
                </a:solidFill>
              </a:rPr>
              <a:t>To be updated (</a:t>
            </a:r>
            <a:r>
              <a:rPr lang="en-US" sz="2200" dirty="0">
                <a:solidFill>
                  <a:srgbClr val="000000"/>
                </a:solidFill>
              </a:rPr>
              <a:t>e.g. v3.0.X --&gt; v3.1) </a:t>
            </a:r>
            <a:r>
              <a:rPr lang="en-US" sz="2200" dirty="0" smtClean="0">
                <a:solidFill>
                  <a:srgbClr val="000000"/>
                </a:solidFill>
              </a:rPr>
              <a:t>when </a:t>
            </a:r>
            <a:r>
              <a:rPr lang="en-US" sz="2200" b="1" dirty="0">
                <a:solidFill>
                  <a:srgbClr val="0000FF"/>
                </a:solidFill>
              </a:rPr>
              <a:t>non-breaking </a:t>
            </a:r>
            <a:r>
              <a:rPr lang="en-US" sz="2200" b="1" dirty="0" smtClean="0">
                <a:solidFill>
                  <a:srgbClr val="0000FF"/>
                </a:solidFill>
              </a:rPr>
              <a:t>changes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>
                <a:solidFill>
                  <a:srgbClr val="000000"/>
                </a:solidFill>
              </a:rPr>
              <a:t>to the schemas are </a:t>
            </a:r>
            <a:r>
              <a:rPr lang="en-US" sz="2200" dirty="0" smtClean="0">
                <a:solidFill>
                  <a:srgbClr val="000000"/>
                </a:solidFill>
              </a:rPr>
              <a:t>applied. </a:t>
            </a:r>
            <a:endParaRPr lang="en-US" sz="2200" dirty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600"/>
              </a:spcBef>
              <a:spcAft>
                <a:spcPts val="300"/>
              </a:spcAft>
            </a:pPr>
            <a:r>
              <a:rPr lang="en-US" b="1" dirty="0" smtClean="0">
                <a:solidFill>
                  <a:srgbClr val="000000"/>
                </a:solidFill>
              </a:rPr>
              <a:t>Z</a:t>
            </a:r>
            <a:r>
              <a:rPr lang="en-US" dirty="0" smtClean="0">
                <a:solidFill>
                  <a:srgbClr val="000000"/>
                </a:solidFill>
              </a:rPr>
              <a:t> (bug-fix </a:t>
            </a:r>
            <a:r>
              <a:rPr lang="en-US" dirty="0">
                <a:solidFill>
                  <a:srgbClr val="000000"/>
                </a:solidFill>
              </a:rPr>
              <a:t>version </a:t>
            </a:r>
            <a:r>
              <a:rPr lang="en-US" dirty="0" smtClean="0">
                <a:solidFill>
                  <a:srgbClr val="000000"/>
                </a:solidFill>
              </a:rPr>
              <a:t>number): </a:t>
            </a:r>
          </a:p>
          <a:p>
            <a:pPr marL="27305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200" dirty="0" smtClean="0">
                <a:solidFill>
                  <a:srgbClr val="000000"/>
                </a:solidFill>
              </a:rPr>
              <a:t>To be updated (</a:t>
            </a:r>
            <a:r>
              <a:rPr lang="en-US" sz="2200" dirty="0">
                <a:solidFill>
                  <a:srgbClr val="000000"/>
                </a:solidFill>
              </a:rPr>
              <a:t>e.g. v3.0 --&gt; v3.0.1) </a:t>
            </a:r>
            <a:r>
              <a:rPr lang="en-US" sz="2200" dirty="0" smtClean="0">
                <a:solidFill>
                  <a:srgbClr val="000000"/>
                </a:solidFill>
              </a:rPr>
              <a:t>when </a:t>
            </a:r>
            <a:r>
              <a:rPr lang="en-US" sz="2200" dirty="0">
                <a:solidFill>
                  <a:srgbClr val="000000"/>
                </a:solidFill>
              </a:rPr>
              <a:t>errors or bugs are fixed in the XML </a:t>
            </a:r>
            <a:r>
              <a:rPr lang="en-US" sz="2200" dirty="0" smtClean="0">
                <a:solidFill>
                  <a:srgbClr val="000000"/>
                </a:solidFill>
              </a:rPr>
              <a:t>schemas. </a:t>
            </a:r>
            <a:r>
              <a:rPr lang="en-US" sz="2200" dirty="0">
                <a:solidFill>
                  <a:srgbClr val="000000"/>
                </a:solidFill>
              </a:rPr>
              <a:t>These </a:t>
            </a:r>
            <a:r>
              <a:rPr lang="en-US" sz="2200" dirty="0" smtClean="0">
                <a:solidFill>
                  <a:srgbClr val="000000"/>
                </a:solidFill>
              </a:rPr>
              <a:t>can </a:t>
            </a:r>
            <a:r>
              <a:rPr lang="en-US" sz="2200" dirty="0">
                <a:solidFill>
                  <a:srgbClr val="000000"/>
                </a:solidFill>
              </a:rPr>
              <a:t>be </a:t>
            </a:r>
            <a:r>
              <a:rPr lang="en-US" sz="2200" b="1" dirty="0">
                <a:solidFill>
                  <a:srgbClr val="FF0000"/>
                </a:solidFill>
              </a:rPr>
              <a:t>breaking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 smtClean="0">
                <a:solidFill>
                  <a:srgbClr val="000000"/>
                </a:solidFill>
              </a:rPr>
              <a:t>or </a:t>
            </a:r>
            <a:r>
              <a:rPr lang="en-US" sz="2200" b="1" dirty="0" smtClean="0">
                <a:solidFill>
                  <a:srgbClr val="0000FF"/>
                </a:solidFill>
              </a:rPr>
              <a:t>non-breaking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b="1" dirty="0">
                <a:solidFill>
                  <a:srgbClr val="000000"/>
                </a:solidFill>
              </a:rPr>
              <a:t>changes</a:t>
            </a:r>
            <a:r>
              <a:rPr lang="en-US" sz="2200" dirty="0" smtClean="0">
                <a:solidFill>
                  <a:srgbClr val="000000"/>
                </a:solidFill>
              </a:rPr>
              <a:t>. 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* Already endorsed by MIG and used in the previous years.</a:t>
            </a:r>
            <a:endParaRPr kumimoji="0" lang="en-US" sz="17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5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buClr>
                <a:srgbClr val="034EA2"/>
              </a:buClr>
              <a:buSzPts val="4000"/>
              <a:defRPr/>
            </a:pPr>
            <a:r>
              <a:rPr lang="en-US" sz="4000" b="1" dirty="0">
                <a:solidFill>
                  <a:srgbClr val="034EA2"/>
                </a:solidFill>
              </a:rPr>
              <a:t>Versioning of s</a:t>
            </a:r>
            <a:r>
              <a:rPr lang="en-US" sz="4000" b="1" dirty="0" smtClean="0">
                <a:solidFill>
                  <a:srgbClr val="034EA2"/>
                </a:solidFill>
              </a:rPr>
              <a:t>chema releases</a:t>
            </a:r>
          </a:p>
          <a:p>
            <a:pPr lvl="0">
              <a:buClr>
                <a:srgbClr val="034EA2"/>
              </a:buClr>
              <a:buSzPts val="4000"/>
              <a:defRPr/>
            </a:pP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Proposal to maintain existing criteria </a:t>
            </a:r>
            <a:r>
              <a:rPr lang="en-US" sz="3600" b="1" dirty="0" smtClean="0">
                <a:solidFill>
                  <a:srgbClr val="000000"/>
                </a:solidFill>
              </a:rPr>
              <a:t>(*)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9843" y="1701356"/>
            <a:ext cx="4929352" cy="6232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GB" sz="1600" b="1" dirty="0" smtClean="0">
                <a:solidFill>
                  <a:srgbClr val="FF0000"/>
                </a:solidFill>
              </a:rPr>
              <a:t>Breaking changes </a:t>
            </a:r>
            <a:r>
              <a:rPr lang="en-GB" sz="1600" b="1" dirty="0" smtClean="0"/>
              <a:t>= </a:t>
            </a:r>
            <a:r>
              <a:rPr lang="en-GB" sz="1600" b="1" dirty="0" smtClean="0">
                <a:solidFill>
                  <a:srgbClr val="FF0000"/>
                </a:solidFill>
              </a:rPr>
              <a:t>Non-backwards compatible</a:t>
            </a:r>
          </a:p>
          <a:p>
            <a:pPr algn="ctr">
              <a:spcAft>
                <a:spcPts val="300"/>
              </a:spcAft>
            </a:pPr>
            <a:r>
              <a:rPr lang="en-GB" sz="1600" b="1" dirty="0" smtClean="0">
                <a:solidFill>
                  <a:srgbClr val="0000FF"/>
                </a:solidFill>
              </a:rPr>
              <a:t>Non-breaking </a:t>
            </a:r>
            <a:r>
              <a:rPr lang="en-GB" sz="1600" b="1" dirty="0">
                <a:solidFill>
                  <a:srgbClr val="0000FF"/>
                </a:solidFill>
              </a:rPr>
              <a:t>changes</a:t>
            </a:r>
            <a:r>
              <a:rPr lang="en-GB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600" b="1" dirty="0" smtClean="0"/>
              <a:t>= </a:t>
            </a:r>
            <a:r>
              <a:rPr lang="en-GB" sz="1600" b="1" dirty="0" smtClean="0">
                <a:solidFill>
                  <a:srgbClr val="0000FF"/>
                </a:solidFill>
              </a:rPr>
              <a:t>Backwards </a:t>
            </a:r>
            <a:r>
              <a:rPr lang="en-GB" sz="1600" b="1" dirty="0">
                <a:solidFill>
                  <a:srgbClr val="0000FF"/>
                </a:solidFill>
              </a:rPr>
              <a:t>compatible</a:t>
            </a:r>
          </a:p>
        </p:txBody>
      </p:sp>
    </p:spTree>
    <p:extLst>
      <p:ext uri="{BB962C8B-B14F-4D97-AF65-F5344CB8AC3E}">
        <p14:creationId xmlns:p14="http://schemas.microsoft.com/office/powerpoint/2010/main" val="137180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556321"/>
            <a:ext cx="9953396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 smtClean="0">
                <a:solidFill>
                  <a:srgbClr val="000000"/>
                </a:solidFill>
              </a:rPr>
              <a:t>For </a:t>
            </a:r>
            <a:r>
              <a:rPr lang="en-US" dirty="0">
                <a:solidFill>
                  <a:srgbClr val="000000"/>
                </a:solidFill>
              </a:rPr>
              <a:t>each </a:t>
            </a:r>
            <a:r>
              <a:rPr lang="en-US" dirty="0" smtClean="0">
                <a:solidFill>
                  <a:srgbClr val="000000"/>
                </a:solidFill>
              </a:rPr>
              <a:t>(INSPIRE </a:t>
            </a:r>
            <a:r>
              <a:rPr lang="en-US" dirty="0">
                <a:solidFill>
                  <a:srgbClr val="000000"/>
                </a:solidFill>
              </a:rPr>
              <a:t>general or </a:t>
            </a:r>
            <a:r>
              <a:rPr lang="en-US" dirty="0" smtClean="0">
                <a:solidFill>
                  <a:srgbClr val="000000"/>
                </a:solidFill>
              </a:rPr>
              <a:t>thematic-related) schema folder in the repository: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</a:rPr>
              <a:t>Keep inside this folder all version folders (‘X.Y’) </a:t>
            </a:r>
            <a:r>
              <a:rPr lang="en-US" dirty="0">
                <a:solidFill>
                  <a:srgbClr val="000000"/>
                </a:solidFill>
              </a:rPr>
              <a:t>of </a:t>
            </a:r>
            <a:r>
              <a:rPr lang="en-US" dirty="0" smtClean="0">
                <a:solidFill>
                  <a:srgbClr val="000000"/>
                </a:solidFill>
              </a:rPr>
              <a:t>the corresponding schemas, including the last-endorsed and the historic ones.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</a:rPr>
              <a:t>Include a ‘deprecated’ subfolder to keep trace of historic bug-fixes of each version of the schema.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</a:rPr>
              <a:t>In case of a new bug-fix endorsed: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</a:rPr>
              <a:t>Copy the (old) incorrect </a:t>
            </a:r>
            <a:r>
              <a:rPr lang="en-US" dirty="0">
                <a:solidFill>
                  <a:srgbClr val="000000"/>
                </a:solidFill>
              </a:rPr>
              <a:t>schema </a:t>
            </a:r>
            <a:r>
              <a:rPr lang="en-US" dirty="0" smtClean="0">
                <a:solidFill>
                  <a:srgbClr val="000000"/>
                </a:solidFill>
              </a:rPr>
              <a:t>into </a:t>
            </a:r>
            <a:r>
              <a:rPr lang="en-US" dirty="0">
                <a:solidFill>
                  <a:srgbClr val="000000"/>
                </a:solidFill>
              </a:rPr>
              <a:t>the corresponding subfolder </a:t>
            </a:r>
            <a:r>
              <a:rPr lang="en-US" dirty="0" smtClean="0">
                <a:solidFill>
                  <a:srgbClr val="000000"/>
                </a:solidFill>
              </a:rPr>
              <a:t>(named with the major, </a:t>
            </a:r>
            <a:r>
              <a:rPr lang="en-US" dirty="0">
                <a:solidFill>
                  <a:srgbClr val="000000"/>
                </a:solidFill>
              </a:rPr>
              <a:t>minor </a:t>
            </a:r>
            <a:r>
              <a:rPr lang="en-US" dirty="0" smtClean="0">
                <a:solidFill>
                  <a:srgbClr val="000000"/>
                </a:solidFill>
              </a:rPr>
              <a:t>and </a:t>
            </a:r>
            <a:r>
              <a:rPr lang="en-US" dirty="0">
                <a:solidFill>
                  <a:srgbClr val="000000"/>
                </a:solidFill>
              </a:rPr>
              <a:t>bug-fix version </a:t>
            </a:r>
            <a:r>
              <a:rPr lang="en-US" dirty="0" smtClean="0">
                <a:solidFill>
                  <a:srgbClr val="000000"/>
                </a:solidFill>
              </a:rPr>
              <a:t>numbers) </a:t>
            </a:r>
            <a:r>
              <a:rPr lang="en-US" dirty="0">
                <a:solidFill>
                  <a:srgbClr val="000000"/>
                </a:solidFill>
              </a:rPr>
              <a:t>within the </a:t>
            </a:r>
            <a:r>
              <a:rPr lang="en-US" dirty="0" smtClean="0">
                <a:solidFill>
                  <a:srgbClr val="000000"/>
                </a:solidFill>
              </a:rPr>
              <a:t>‘deprecated’ subfolder.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rgbClr val="000000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nside </a:t>
            </a:r>
            <a:r>
              <a:rPr lang="en-US" dirty="0">
                <a:solidFill>
                  <a:srgbClr val="000000"/>
                </a:solidFill>
              </a:rPr>
              <a:t>its corresponding (‘X.Y’) version </a:t>
            </a:r>
            <a:r>
              <a:rPr lang="en-US" dirty="0" smtClean="0">
                <a:solidFill>
                  <a:srgbClr val="000000"/>
                </a:solidFill>
              </a:rPr>
              <a:t>folder, replace </a:t>
            </a:r>
            <a:r>
              <a:rPr lang="en-US" dirty="0">
                <a:solidFill>
                  <a:srgbClr val="000000"/>
                </a:solidFill>
              </a:rPr>
              <a:t>the incorrect </a:t>
            </a:r>
            <a:r>
              <a:rPr lang="en-US" dirty="0" smtClean="0">
                <a:solidFill>
                  <a:srgbClr val="000000"/>
                </a:solidFill>
              </a:rPr>
              <a:t>schema by </a:t>
            </a:r>
            <a:r>
              <a:rPr lang="en-US" dirty="0">
                <a:solidFill>
                  <a:srgbClr val="000000"/>
                </a:solidFill>
              </a:rPr>
              <a:t>the corrected one (</a:t>
            </a:r>
            <a:r>
              <a:rPr lang="en-US" dirty="0" smtClean="0">
                <a:solidFill>
                  <a:srgbClr val="000000"/>
                </a:solidFill>
              </a:rPr>
              <a:t>bug-fix).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</a:rPr>
              <a:t>Maintain updated </a:t>
            </a:r>
            <a:r>
              <a:rPr lang="en-US" dirty="0">
                <a:solidFill>
                  <a:srgbClr val="000000"/>
                </a:solidFill>
              </a:rPr>
              <a:t>a </a:t>
            </a:r>
            <a:r>
              <a:rPr lang="en-US" dirty="0" smtClean="0">
                <a:solidFill>
                  <a:srgbClr val="000000"/>
                </a:solidFill>
              </a:rPr>
              <a:t>‘latest</a:t>
            </a:r>
            <a:r>
              <a:rPr lang="en-US" dirty="0">
                <a:solidFill>
                  <a:srgbClr val="000000"/>
                </a:solidFill>
              </a:rPr>
              <a:t>’ </a:t>
            </a:r>
            <a:r>
              <a:rPr lang="en-US" dirty="0" smtClean="0">
                <a:solidFill>
                  <a:srgbClr val="000000"/>
                </a:solidFill>
              </a:rPr>
              <a:t>shortcut, always pointing </a:t>
            </a:r>
            <a:r>
              <a:rPr lang="en-US" dirty="0">
                <a:solidFill>
                  <a:srgbClr val="000000"/>
                </a:solidFill>
              </a:rPr>
              <a:t>to the last endorsed version of the </a:t>
            </a:r>
            <a:r>
              <a:rPr lang="en-US" dirty="0" smtClean="0">
                <a:solidFill>
                  <a:srgbClr val="000000"/>
                </a:solidFill>
              </a:rPr>
              <a:t>schema.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lang="en-US" sz="4000" b="1" dirty="0" smtClean="0">
                <a:solidFill>
                  <a:srgbClr val="034EA2"/>
                </a:solidFill>
              </a:rPr>
              <a:t>Restructuring the schema repository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1a. Initial proposal - Description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LnTx/>
              <a:uFillTx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784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556321"/>
            <a:ext cx="10800000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Aft>
                <a:spcPts val="300"/>
              </a:spcAft>
              <a:buNone/>
            </a:pPr>
            <a:r>
              <a:rPr lang="en-GB" b="1" dirty="0" smtClean="0">
                <a:solidFill>
                  <a:srgbClr val="C00000"/>
                </a:solidFill>
              </a:rPr>
              <a:t>am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(</a:t>
            </a:r>
            <a:r>
              <a:rPr lang="en-GB" dirty="0">
                <a:solidFill>
                  <a:srgbClr val="000000"/>
                </a:solidFill>
                <a:hlinkClick r:id="rId3"/>
              </a:rPr>
              <a:t>https://inspire.ec.europa.eu/schemas/am</a:t>
            </a:r>
            <a:r>
              <a:rPr lang="en-GB" dirty="0" smtClean="0">
                <a:solidFill>
                  <a:srgbClr val="000000"/>
                </a:solidFill>
                <a:hlinkClick r:id="rId3"/>
              </a:rPr>
              <a:t>/</a:t>
            </a:r>
            <a:r>
              <a:rPr lang="en-GB" dirty="0" smtClean="0">
                <a:solidFill>
                  <a:srgbClr val="000000"/>
                </a:solidFill>
              </a:rPr>
              <a:t>) </a:t>
            </a:r>
            <a:endParaRPr lang="en-GB" dirty="0">
              <a:solidFill>
                <a:srgbClr val="000000"/>
              </a:solidFill>
            </a:endParaRPr>
          </a:p>
          <a:p>
            <a:pPr marL="357188" lvl="0" indent="0">
              <a:spcAft>
                <a:spcPts val="300"/>
              </a:spcAft>
              <a:buNone/>
            </a:pPr>
            <a:r>
              <a:rPr lang="en-GB" dirty="0">
                <a:solidFill>
                  <a:srgbClr val="0000FF"/>
                </a:solidFill>
              </a:rPr>
              <a:t>latest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Shortcut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pointing to the latest version of the schema endorsed by MIG</a:t>
            </a:r>
          </a:p>
          <a:p>
            <a:pPr marL="357188" lvl="0" indent="0">
              <a:spcAft>
                <a:spcPts val="300"/>
              </a:spcAft>
              <a:buNone/>
            </a:pPr>
            <a:r>
              <a:rPr lang="en-GB" b="1" dirty="0">
                <a:solidFill>
                  <a:srgbClr val="C00000"/>
                </a:solidFill>
              </a:rPr>
              <a:t>deprecated</a:t>
            </a:r>
          </a:p>
          <a:p>
            <a:pPr marL="714375" lvl="0" indent="0">
              <a:spcAft>
                <a:spcPts val="300"/>
              </a:spcAft>
              <a:buNone/>
            </a:pPr>
            <a:r>
              <a:rPr lang="en-GB" b="1" dirty="0">
                <a:solidFill>
                  <a:srgbClr val="C00000"/>
                </a:solidFill>
              </a:rPr>
              <a:t>3.0.0</a:t>
            </a:r>
          </a:p>
          <a:p>
            <a:pPr marL="1071563" lvl="0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0000FF"/>
                </a:solidFill>
              </a:rPr>
              <a:t>AreaManagementRestrictionRegulationZone.xsd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version 3.0.0</a:t>
            </a:r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714375" lvl="0" indent="0">
              <a:spcAft>
                <a:spcPts val="300"/>
              </a:spcAft>
              <a:buNone/>
            </a:pPr>
            <a:r>
              <a:rPr lang="en-GB" b="1" dirty="0">
                <a:solidFill>
                  <a:srgbClr val="C00000"/>
                </a:solidFill>
              </a:rPr>
              <a:t>3.0.1</a:t>
            </a:r>
          </a:p>
          <a:p>
            <a:pPr marL="1071563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0000FF"/>
                </a:solidFill>
              </a:rPr>
              <a:t>AreaManagementRestrictionRegulationZone.xsd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version 3.0.1</a:t>
            </a:r>
          </a:p>
          <a:p>
            <a:pPr marL="714375" lvl="0" indent="0">
              <a:spcAft>
                <a:spcPts val="300"/>
              </a:spcAft>
              <a:buNone/>
            </a:pPr>
            <a:r>
              <a:rPr lang="en-GB" b="1" dirty="0">
                <a:solidFill>
                  <a:srgbClr val="C00000"/>
                </a:solidFill>
              </a:rPr>
              <a:t>4.0.0</a:t>
            </a:r>
          </a:p>
          <a:p>
            <a:pPr marL="1071563" lvl="0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0000FF"/>
                </a:solidFill>
              </a:rPr>
              <a:t>AreaManagementRestrictionRegulationZone.xsd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version 4.0.0</a:t>
            </a:r>
          </a:p>
          <a:p>
            <a:pPr marL="357188" lvl="0" indent="0">
              <a:spcAft>
                <a:spcPts val="300"/>
              </a:spcAft>
              <a:buNone/>
            </a:pPr>
            <a:r>
              <a:rPr lang="en-GB" b="1" dirty="0">
                <a:solidFill>
                  <a:srgbClr val="C00000"/>
                </a:solidFill>
              </a:rPr>
              <a:t>3.0</a:t>
            </a:r>
            <a:r>
              <a:rPr lang="en-GB" dirty="0">
                <a:solidFill>
                  <a:srgbClr val="C00000"/>
                </a:solidFill>
              </a:rPr>
              <a:t> </a:t>
            </a:r>
          </a:p>
          <a:p>
            <a:pPr marL="714375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0000FF"/>
                </a:solidFill>
              </a:rPr>
              <a:t>AreaManagementRestrictionRegulationZone.xsd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version 3.0.2</a:t>
            </a:r>
          </a:p>
          <a:p>
            <a:pPr marL="357188" lvl="0" indent="0">
              <a:spcAft>
                <a:spcPts val="300"/>
              </a:spcAft>
              <a:buNone/>
            </a:pPr>
            <a:r>
              <a:rPr lang="en-GB" b="1" dirty="0">
                <a:solidFill>
                  <a:srgbClr val="C00000"/>
                </a:solidFill>
              </a:rPr>
              <a:t>4.0</a:t>
            </a:r>
            <a:r>
              <a:rPr lang="en-GB" dirty="0">
                <a:solidFill>
                  <a:srgbClr val="C00000"/>
                </a:solidFill>
              </a:rPr>
              <a:t> </a:t>
            </a:r>
          </a:p>
          <a:p>
            <a:pPr marL="714375" lvl="0" indent="0">
              <a:spcAft>
                <a:spcPts val="300"/>
              </a:spcAft>
              <a:buNone/>
            </a:pPr>
            <a:r>
              <a:rPr lang="en-GB" sz="2000" dirty="0">
                <a:solidFill>
                  <a:srgbClr val="0000FF"/>
                </a:solidFill>
              </a:rPr>
              <a:t>AreaManagementRestrictionRegulationZone.xsd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</a:t>
            </a:r>
            <a:r>
              <a:rPr lang="en-GB" sz="1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version 4.0.1 (</a:t>
            </a:r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Last endorsed schema)</a:t>
            </a:r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800100" lvl="1" indent="-342900">
              <a:spcBef>
                <a:spcPts val="0"/>
              </a:spcBef>
              <a:buSzPts val="2400"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buClr>
                <a:srgbClr val="034EA2"/>
              </a:buClr>
              <a:buSzPts val="4000"/>
              <a:defRPr/>
            </a:pPr>
            <a:r>
              <a:rPr lang="en-US" sz="4000" b="1" dirty="0">
                <a:solidFill>
                  <a:srgbClr val="034EA2"/>
                </a:solidFill>
              </a:rPr>
              <a:t>Restructuring the schema repository</a:t>
            </a:r>
          </a:p>
          <a:p>
            <a:pPr lvl="0">
              <a:buClr>
                <a:srgbClr val="034EA2"/>
              </a:buClr>
              <a:buSzPts val="4000"/>
              <a:defRPr/>
            </a:pP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1a. </a:t>
            </a: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Initial </a:t>
            </a: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proposal - Structure</a:t>
            </a:r>
            <a:endParaRPr lang="en-US"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84316" y="1127461"/>
            <a:ext cx="3097140" cy="6232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GB" sz="1600" b="1" dirty="0" smtClean="0">
                <a:solidFill>
                  <a:srgbClr val="C00000"/>
                </a:solidFill>
              </a:rPr>
              <a:t>Folders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smtClean="0"/>
              <a:t>= </a:t>
            </a:r>
            <a:r>
              <a:rPr lang="en-GB" sz="1600" b="1" dirty="0" smtClean="0">
                <a:solidFill>
                  <a:srgbClr val="C00000"/>
                </a:solidFill>
              </a:rPr>
              <a:t>In maroon bold text</a:t>
            </a:r>
          </a:p>
          <a:p>
            <a:pPr algn="ctr">
              <a:spcAft>
                <a:spcPts val="300"/>
              </a:spcAft>
            </a:pPr>
            <a:r>
              <a:rPr lang="en-GB" sz="1600" dirty="0" smtClean="0">
                <a:solidFill>
                  <a:srgbClr val="0000FF"/>
                </a:solidFill>
              </a:rPr>
              <a:t>Files</a:t>
            </a:r>
            <a:r>
              <a:rPr lang="en-GB" sz="1600" b="1" dirty="0" smtClean="0">
                <a:solidFill>
                  <a:srgbClr val="0000FF"/>
                </a:solidFill>
              </a:rPr>
              <a:t> </a:t>
            </a:r>
            <a:r>
              <a:rPr lang="en-GB" sz="1600" b="1" dirty="0" smtClean="0"/>
              <a:t>= </a:t>
            </a:r>
            <a:r>
              <a:rPr lang="en-GB" sz="1600" dirty="0" smtClean="0">
                <a:solidFill>
                  <a:srgbClr val="0000FF"/>
                </a:solidFill>
              </a:rPr>
              <a:t>In blue plain text</a:t>
            </a:r>
            <a:endParaRPr lang="en-GB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79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556321"/>
            <a:ext cx="10822041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9538" lvl="1" indent="0">
              <a:spcBef>
                <a:spcPts val="0"/>
              </a:spcBef>
              <a:spcAft>
                <a:spcPts val="300"/>
              </a:spcAft>
              <a:buSzPts val="2400"/>
              <a:buNone/>
            </a:pPr>
            <a:r>
              <a:rPr lang="en-US" sz="2400" b="1" dirty="0">
                <a:solidFill>
                  <a:schemeClr val="tx1"/>
                </a:solidFill>
              </a:rPr>
              <a:t>Release </a:t>
            </a:r>
            <a:r>
              <a:rPr lang="en-US" sz="2400" b="1" dirty="0" smtClean="0">
                <a:solidFill>
                  <a:schemeClr val="tx1"/>
                </a:solidFill>
              </a:rPr>
              <a:t>2021.2</a:t>
            </a:r>
          </a:p>
          <a:p>
            <a:pPr marL="109538" lvl="1" indent="0">
              <a:spcBef>
                <a:spcPts val="0"/>
              </a:spcBef>
              <a:spcAft>
                <a:spcPts val="300"/>
              </a:spcAft>
              <a:buSzPts val="2400"/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4.0.1 </a:t>
            </a: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breaking changes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>
                <a:solidFill>
                  <a:schemeClr val="tx1"/>
                </a:solidFill>
              </a:rPr>
              <a:t>https://inspire.ec.europa.eu/schemas/</a:t>
            </a:r>
            <a:r>
              <a:rPr lang="en-US" b="1" dirty="0">
                <a:solidFill>
                  <a:srgbClr val="00B050"/>
                </a:solidFill>
              </a:rPr>
              <a:t>am/4.0/</a:t>
            </a:r>
            <a:r>
              <a:rPr lang="en-US" dirty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4.0.1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>
                <a:solidFill>
                  <a:schemeClr val="tx1"/>
                </a:solidFill>
              </a:rPr>
              <a:t>https://</a:t>
            </a:r>
            <a:r>
              <a:rPr lang="en-US" dirty="0" smtClean="0">
                <a:solidFill>
                  <a:schemeClr val="tx1"/>
                </a:solidFill>
              </a:rPr>
              <a:t>inspire.ec.europa.eu/schemas/</a:t>
            </a:r>
            <a:r>
              <a:rPr lang="en-US" b="1" dirty="0" smtClean="0">
                <a:solidFill>
                  <a:srgbClr val="FF0000"/>
                </a:solidFill>
              </a:rPr>
              <a:t>am/deprecated/4.0.0/</a:t>
            </a:r>
            <a:r>
              <a:rPr lang="en-US" dirty="0" smtClean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4.0.0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109538" lvl="1" indent="0">
              <a:spcBef>
                <a:spcPts val="1200"/>
              </a:spcBef>
              <a:spcAft>
                <a:spcPts val="300"/>
              </a:spcAft>
              <a:buSzPts val="2400"/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Release 2022.1</a:t>
            </a:r>
          </a:p>
          <a:p>
            <a:pPr marL="109538" lvl="1" indent="0">
              <a:spcBef>
                <a:spcPts val="0"/>
              </a:spcBef>
              <a:spcAft>
                <a:spcPts val="300"/>
              </a:spcAft>
              <a:buSzPts val="2400"/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4.0.2 </a:t>
            </a: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200" dirty="0" smtClean="0">
                <a:solidFill>
                  <a:schemeClr val="tx1"/>
                </a:solidFill>
              </a:rPr>
              <a:t> breaking changes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 smtClean="0">
                <a:solidFill>
                  <a:schemeClr val="tx1"/>
                </a:solidFill>
              </a:rPr>
              <a:t>https</a:t>
            </a:r>
            <a:r>
              <a:rPr lang="en-US" dirty="0">
                <a:solidFill>
                  <a:schemeClr val="tx1"/>
                </a:solidFill>
              </a:rPr>
              <a:t>://inspire.ec.europa.eu/schemas/</a:t>
            </a:r>
            <a:r>
              <a:rPr lang="en-US" b="1" dirty="0">
                <a:solidFill>
                  <a:srgbClr val="00B050"/>
                </a:solidFill>
              </a:rPr>
              <a:t>am/4.0/</a:t>
            </a:r>
            <a:r>
              <a:rPr lang="en-US" dirty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4.0.2)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 smtClean="0">
                <a:solidFill>
                  <a:schemeClr val="tx1"/>
                </a:solidFill>
              </a:rPr>
              <a:t>https</a:t>
            </a:r>
            <a:r>
              <a:rPr lang="en-US" dirty="0">
                <a:solidFill>
                  <a:schemeClr val="tx1"/>
                </a:solidFill>
              </a:rPr>
              <a:t>://</a:t>
            </a:r>
            <a:r>
              <a:rPr lang="en-US" dirty="0" smtClean="0">
                <a:solidFill>
                  <a:schemeClr val="tx1"/>
                </a:solidFill>
              </a:rPr>
              <a:t>inspire.ec.europa.eu/schemas/</a:t>
            </a:r>
            <a:r>
              <a:rPr lang="en-US" b="1" dirty="0" smtClean="0">
                <a:solidFill>
                  <a:srgbClr val="FF0000"/>
                </a:solidFill>
              </a:rPr>
              <a:t>am/deprecated/4.0.1/</a:t>
            </a:r>
            <a:r>
              <a:rPr lang="en-US" dirty="0" smtClean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4.0.1)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>
                <a:solidFill>
                  <a:schemeClr val="tx1"/>
                </a:solidFill>
              </a:rPr>
              <a:t>https://</a:t>
            </a:r>
            <a:r>
              <a:rPr lang="en-US" dirty="0" smtClean="0">
                <a:solidFill>
                  <a:schemeClr val="tx1"/>
                </a:solidFill>
              </a:rPr>
              <a:t>inspire.ec.europa.eu/schemas/</a:t>
            </a:r>
            <a:r>
              <a:rPr lang="en-US" b="1" dirty="0" smtClean="0">
                <a:solidFill>
                  <a:srgbClr val="FF0000"/>
                </a:solidFill>
              </a:rPr>
              <a:t>am/deprecated/4.0.0/</a:t>
            </a:r>
            <a:r>
              <a:rPr lang="en-US" dirty="0" smtClean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4.0.0)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Restructuring the schema repository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34EA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1a.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34EA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Initial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34EA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proposal - Example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34EA2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819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386000"/>
            <a:ext cx="11014640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300"/>
              </a:spcAft>
              <a:buSzPts val="2400"/>
              <a:buNone/>
            </a:pPr>
            <a:r>
              <a:rPr lang="en-GB" sz="2200" b="1" dirty="0" smtClean="0">
                <a:solidFill>
                  <a:srgbClr val="034EA2"/>
                </a:solidFill>
              </a:rPr>
              <a:t>Advantages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Structure based on OGC current practice.</a:t>
            </a:r>
            <a:endParaRPr lang="en-US" sz="2000" dirty="0">
              <a:solidFill>
                <a:srgbClr val="000000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Existing implementations would not be impacted when breaking changes, non</a:t>
            </a:r>
            <a:r>
              <a:rPr lang="en-GB" sz="2000" dirty="0"/>
              <a:t>‑</a:t>
            </a:r>
            <a:r>
              <a:rPr lang="en-US" sz="2000" dirty="0" smtClean="0">
                <a:solidFill>
                  <a:srgbClr val="000000"/>
                </a:solidFill>
              </a:rPr>
              <a:t>breaking changes, or </a:t>
            </a:r>
            <a:r>
              <a:rPr lang="en-US" sz="2000" dirty="0">
                <a:solidFill>
                  <a:srgbClr val="000000"/>
                </a:solidFill>
              </a:rPr>
              <a:t>non-breaking </a:t>
            </a:r>
            <a:r>
              <a:rPr lang="en-US" sz="2000" dirty="0" smtClean="0">
                <a:solidFill>
                  <a:srgbClr val="000000"/>
                </a:solidFill>
              </a:rPr>
              <a:t>bug-fixes are applied to the schemas. </a:t>
            </a:r>
          </a:p>
          <a:p>
            <a:pPr marL="0" lv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2200" b="1" dirty="0" smtClean="0">
                <a:solidFill>
                  <a:srgbClr val="034EA2"/>
                </a:solidFill>
              </a:rPr>
              <a:t>Disadvantages</a:t>
            </a:r>
            <a:endParaRPr lang="en-GB" sz="2200" b="1" dirty="0">
              <a:solidFill>
                <a:srgbClr val="034EA2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Breaking </a:t>
            </a:r>
            <a:r>
              <a:rPr lang="en-US" sz="2000" dirty="0">
                <a:solidFill>
                  <a:srgbClr val="000000"/>
                </a:solidFill>
              </a:rPr>
              <a:t>bug-fixes </a:t>
            </a:r>
            <a:r>
              <a:rPr lang="en-US" sz="2000" dirty="0" smtClean="0">
                <a:solidFill>
                  <a:srgbClr val="000000"/>
                </a:solidFill>
              </a:rPr>
              <a:t>may impact existing implementations – However: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solidFill>
                  <a:srgbClr val="000000"/>
                </a:solidFill>
              </a:rPr>
              <a:t>They are corrections to the schemas, previously </a:t>
            </a:r>
            <a:r>
              <a:rPr lang="en-US" sz="1800" dirty="0">
                <a:solidFill>
                  <a:srgbClr val="000000"/>
                </a:solidFill>
              </a:rPr>
              <a:t>endorsed by MIG </a:t>
            </a:r>
            <a:r>
              <a:rPr lang="en-US" sz="1800" dirty="0" smtClean="0">
                <a:solidFill>
                  <a:srgbClr val="000000"/>
                </a:solidFill>
              </a:rPr>
              <a:t>(i.e. accepted </a:t>
            </a:r>
            <a:r>
              <a:rPr lang="en-US" sz="1800" dirty="0">
                <a:solidFill>
                  <a:srgbClr val="000000"/>
                </a:solidFill>
              </a:rPr>
              <a:t>by MS</a:t>
            </a:r>
            <a:r>
              <a:rPr lang="en-US" sz="1800" dirty="0" smtClean="0">
                <a:solidFill>
                  <a:srgbClr val="000000"/>
                </a:solidFill>
              </a:rPr>
              <a:t>). 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solidFill>
                  <a:srgbClr val="000000"/>
                </a:solidFill>
              </a:rPr>
              <a:t>MS may be properly warned through different mechanisms:</a:t>
            </a:r>
          </a:p>
          <a:p>
            <a:pPr marL="1257300" lvl="2"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</a:rPr>
              <a:t>INSPIRE </a:t>
            </a:r>
            <a:r>
              <a:rPr lang="en-US" dirty="0">
                <a:solidFill>
                  <a:srgbClr val="000000"/>
                </a:solidFill>
              </a:rPr>
              <a:t>Reference Validator </a:t>
            </a:r>
            <a:r>
              <a:rPr lang="en-US" dirty="0" smtClean="0">
                <a:solidFill>
                  <a:srgbClr val="000000"/>
                </a:solidFill>
              </a:rPr>
              <a:t>(when using deprecated </a:t>
            </a:r>
            <a:r>
              <a:rPr lang="en-US" dirty="0">
                <a:solidFill>
                  <a:srgbClr val="000000"/>
                </a:solidFill>
              </a:rPr>
              <a:t>versions of </a:t>
            </a:r>
            <a:r>
              <a:rPr lang="en-US" dirty="0" smtClean="0">
                <a:solidFill>
                  <a:srgbClr val="000000"/>
                </a:solidFill>
              </a:rPr>
              <a:t>schemas).</a:t>
            </a:r>
          </a:p>
          <a:p>
            <a:pPr marL="1257300" lvl="2"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rgbClr val="000000"/>
                </a:solidFill>
              </a:rPr>
              <a:t>Notifications sent time </a:t>
            </a:r>
            <a:r>
              <a:rPr lang="en-US" dirty="0">
                <a:solidFill>
                  <a:srgbClr val="000000"/>
                </a:solidFill>
              </a:rPr>
              <a:t>in </a:t>
            </a:r>
            <a:r>
              <a:rPr lang="en-US" dirty="0" smtClean="0">
                <a:solidFill>
                  <a:srgbClr val="000000"/>
                </a:solidFill>
              </a:rPr>
              <a:t>advance to applying changes to the repository </a:t>
            </a:r>
            <a:r>
              <a:rPr lang="en-US" dirty="0">
                <a:solidFill>
                  <a:srgbClr val="000000"/>
                </a:solidFill>
              </a:rPr>
              <a:t>(e.g. 1 month </a:t>
            </a:r>
            <a:r>
              <a:rPr lang="en-US" dirty="0" smtClean="0">
                <a:solidFill>
                  <a:srgbClr val="000000"/>
                </a:solidFill>
              </a:rPr>
              <a:t>before).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It does </a:t>
            </a:r>
            <a:r>
              <a:rPr lang="en-US" sz="2000" dirty="0">
                <a:solidFill>
                  <a:srgbClr val="000000"/>
                </a:solidFill>
              </a:rPr>
              <a:t>not allow storing different bug-fix versions of schemas in the same </a:t>
            </a:r>
            <a:r>
              <a:rPr lang="en-US" sz="2000" dirty="0" smtClean="0">
                <a:solidFill>
                  <a:srgbClr val="000000"/>
                </a:solidFill>
              </a:rPr>
              <a:t>folder – This forces to use the ‘deprecated’ folder and change the </a:t>
            </a:r>
            <a:r>
              <a:rPr lang="en-US" sz="2000" dirty="0">
                <a:solidFill>
                  <a:srgbClr val="000000"/>
                </a:solidFill>
              </a:rPr>
              <a:t>namespace for the deprecated </a:t>
            </a:r>
            <a:r>
              <a:rPr lang="en-US" sz="2000" dirty="0" smtClean="0">
                <a:solidFill>
                  <a:srgbClr val="000000"/>
                </a:solidFill>
              </a:rPr>
              <a:t>schemas.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>
                <a:solidFill>
                  <a:srgbClr val="000000"/>
                </a:solidFill>
              </a:rPr>
              <a:t>Hard to maintain dependencies between deprecated schemas (schema imports), and keep them operative.</a:t>
            </a:r>
            <a:endParaRPr lang="en-GB" sz="2000" dirty="0" smtClean="0">
              <a:solidFill>
                <a:srgbClr val="FF0000"/>
              </a:solidFill>
            </a:endParaRPr>
          </a:p>
          <a:p>
            <a:pPr marL="800100" lvl="1" indent="-342900">
              <a:lnSpc>
                <a:spcPts val="3100"/>
              </a:lnSpc>
              <a:spcBef>
                <a:spcPts val="0"/>
              </a:spcBef>
              <a:buSzPts val="2400"/>
            </a:pP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buClr>
                <a:srgbClr val="034EA2"/>
              </a:buClr>
              <a:buSzPts val="4000"/>
              <a:defRPr/>
            </a:pPr>
            <a:r>
              <a:rPr lang="en-US" sz="4000" b="1" dirty="0">
                <a:solidFill>
                  <a:srgbClr val="034EA2"/>
                </a:solidFill>
              </a:rPr>
              <a:t>Restructuring the schema repository</a:t>
            </a:r>
          </a:p>
          <a:p>
            <a:pPr lvl="0">
              <a:buClr>
                <a:srgbClr val="034EA2"/>
              </a:buClr>
              <a:buSzPts val="4000"/>
              <a:defRPr/>
            </a:pP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1a. </a:t>
            </a:r>
            <a:r>
              <a:rPr lang="en-US" sz="3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Initial </a:t>
            </a:r>
            <a:r>
              <a:rPr lang="en-US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proposal – Pros vs. Cons</a:t>
            </a:r>
            <a:endParaRPr lang="en-US"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01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556321"/>
            <a:ext cx="10822041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09538" lvl="1" indent="0">
              <a:spcBef>
                <a:spcPts val="0"/>
              </a:spcBef>
              <a:spcAft>
                <a:spcPts val="300"/>
              </a:spcAft>
              <a:buSzPts val="2400"/>
              <a:buNone/>
            </a:pPr>
            <a:r>
              <a:rPr lang="en-US" sz="2400" b="1" dirty="0">
                <a:solidFill>
                  <a:schemeClr val="tx1"/>
                </a:solidFill>
              </a:rPr>
              <a:t>Release </a:t>
            </a:r>
            <a:r>
              <a:rPr lang="en-US" sz="2400" b="1" dirty="0" smtClean="0">
                <a:solidFill>
                  <a:schemeClr val="tx1"/>
                </a:solidFill>
              </a:rPr>
              <a:t>2021.2</a:t>
            </a:r>
          </a:p>
          <a:p>
            <a:pPr marL="109538" lvl="1" indent="0">
              <a:spcBef>
                <a:spcPts val="0"/>
              </a:spcBef>
              <a:spcAft>
                <a:spcPts val="300"/>
              </a:spcAft>
              <a:buSzPts val="2400"/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4.0.1 </a:t>
            </a: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breaking changes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>
                <a:solidFill>
                  <a:schemeClr val="tx1"/>
                </a:solidFill>
              </a:rPr>
              <a:t>https://inspire.ec.europa.eu/schemas/</a:t>
            </a:r>
            <a:r>
              <a:rPr lang="en-US" b="1" dirty="0">
                <a:solidFill>
                  <a:srgbClr val="00B050"/>
                </a:solidFill>
              </a:rPr>
              <a:t>am/</a:t>
            </a:r>
            <a:r>
              <a:rPr lang="en-US" b="1" u="sng" dirty="0">
                <a:solidFill>
                  <a:srgbClr val="00B050"/>
                </a:solidFill>
              </a:rPr>
              <a:t>4.0</a:t>
            </a:r>
            <a:r>
              <a:rPr lang="en-US" b="1" dirty="0">
                <a:solidFill>
                  <a:srgbClr val="00B050"/>
                </a:solidFill>
              </a:rPr>
              <a:t>/</a:t>
            </a:r>
            <a:r>
              <a:rPr lang="en-US" dirty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4.0.1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>
                <a:solidFill>
                  <a:schemeClr val="tx1"/>
                </a:solidFill>
              </a:rPr>
              <a:t>https://</a:t>
            </a:r>
            <a:r>
              <a:rPr lang="en-US" dirty="0" smtClean="0">
                <a:solidFill>
                  <a:schemeClr val="tx1"/>
                </a:solidFill>
              </a:rPr>
              <a:t>inspire.ec.europa.eu/schemas/</a:t>
            </a:r>
            <a:r>
              <a:rPr lang="en-US" b="1" dirty="0" smtClean="0">
                <a:solidFill>
                  <a:srgbClr val="FF0000"/>
                </a:solidFill>
              </a:rPr>
              <a:t>am/deprecated/</a:t>
            </a:r>
            <a:r>
              <a:rPr lang="en-US" b="1" u="sng" dirty="0" smtClean="0">
                <a:solidFill>
                  <a:srgbClr val="FF0000"/>
                </a:solidFill>
              </a:rPr>
              <a:t>4.0</a:t>
            </a:r>
            <a:r>
              <a:rPr lang="en-US" b="1" dirty="0" smtClean="0">
                <a:solidFill>
                  <a:srgbClr val="FF0000"/>
                </a:solidFill>
              </a:rPr>
              <a:t>/</a:t>
            </a:r>
            <a:r>
              <a:rPr lang="en-US" dirty="0" smtClean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4.0.0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109538" lvl="1" indent="0">
              <a:spcBef>
                <a:spcPts val="1200"/>
              </a:spcBef>
              <a:spcAft>
                <a:spcPts val="300"/>
              </a:spcAft>
              <a:buSzPts val="2400"/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Release 2022.1</a:t>
            </a:r>
          </a:p>
          <a:p>
            <a:pPr marL="109538" lvl="1" indent="0">
              <a:spcBef>
                <a:spcPts val="0"/>
              </a:spcBef>
              <a:spcAft>
                <a:spcPts val="300"/>
              </a:spcAft>
              <a:buSzPts val="2400"/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4.0.2 </a:t>
            </a: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200" dirty="0" smtClean="0">
                <a:solidFill>
                  <a:schemeClr val="tx1"/>
                </a:solidFill>
              </a:rPr>
              <a:t> breaking changes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 smtClean="0">
                <a:solidFill>
                  <a:schemeClr val="tx1"/>
                </a:solidFill>
              </a:rPr>
              <a:t>https</a:t>
            </a:r>
            <a:r>
              <a:rPr lang="en-US" dirty="0">
                <a:solidFill>
                  <a:schemeClr val="tx1"/>
                </a:solidFill>
              </a:rPr>
              <a:t>://inspire.ec.europa.eu/schemas/</a:t>
            </a:r>
            <a:r>
              <a:rPr lang="en-US" b="1" dirty="0">
                <a:solidFill>
                  <a:srgbClr val="00B050"/>
                </a:solidFill>
              </a:rPr>
              <a:t>am/</a:t>
            </a:r>
            <a:r>
              <a:rPr lang="en-US" b="1" u="sng" dirty="0">
                <a:solidFill>
                  <a:srgbClr val="00B050"/>
                </a:solidFill>
              </a:rPr>
              <a:t>4.0</a:t>
            </a:r>
            <a:r>
              <a:rPr lang="en-US" b="1" dirty="0">
                <a:solidFill>
                  <a:srgbClr val="00B050"/>
                </a:solidFill>
              </a:rPr>
              <a:t>/</a:t>
            </a:r>
            <a:r>
              <a:rPr lang="en-US" dirty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4.0.2)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 smtClean="0">
                <a:solidFill>
                  <a:schemeClr val="tx1"/>
                </a:solidFill>
              </a:rPr>
              <a:t>https</a:t>
            </a:r>
            <a:r>
              <a:rPr lang="en-US" dirty="0">
                <a:solidFill>
                  <a:schemeClr val="tx1"/>
                </a:solidFill>
              </a:rPr>
              <a:t>://</a:t>
            </a:r>
            <a:r>
              <a:rPr lang="en-US" dirty="0" smtClean="0">
                <a:solidFill>
                  <a:schemeClr val="tx1"/>
                </a:solidFill>
              </a:rPr>
              <a:t>inspire.ec.europa.eu/schemas/</a:t>
            </a:r>
            <a:r>
              <a:rPr lang="en-US" b="1" dirty="0" smtClean="0">
                <a:solidFill>
                  <a:srgbClr val="FF0000"/>
                </a:solidFill>
              </a:rPr>
              <a:t>am/deprecated/</a:t>
            </a:r>
            <a:r>
              <a:rPr lang="en-US" b="1" u="sng" dirty="0" smtClean="0">
                <a:solidFill>
                  <a:srgbClr val="FF0000"/>
                </a:solidFill>
              </a:rPr>
              <a:t>4.0</a:t>
            </a:r>
            <a:r>
              <a:rPr lang="en-US" b="1" dirty="0" smtClean="0">
                <a:solidFill>
                  <a:srgbClr val="FF0000"/>
                </a:solidFill>
              </a:rPr>
              <a:t>/</a:t>
            </a:r>
            <a:r>
              <a:rPr lang="en-US" dirty="0" smtClean="0">
                <a:solidFill>
                  <a:schemeClr val="tx1"/>
                </a:solidFill>
              </a:rPr>
              <a:t>AreaManagementRestrictionRegulationZone.xsd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4.0.1)</a:t>
            </a:r>
          </a:p>
          <a:p>
            <a:pPr marL="452438" lvl="1" indent="-342900">
              <a:spcBef>
                <a:spcPts val="0"/>
              </a:spcBef>
              <a:spcAft>
                <a:spcPts val="300"/>
              </a:spcAft>
              <a:buSzPts val="2400"/>
            </a:pPr>
            <a:r>
              <a:rPr lang="en-US" dirty="0">
                <a:solidFill>
                  <a:schemeClr val="tx1"/>
                </a:solidFill>
              </a:rPr>
              <a:t>https://</a:t>
            </a:r>
            <a:r>
              <a:rPr lang="en-US" dirty="0" smtClean="0">
                <a:solidFill>
                  <a:schemeClr val="tx1"/>
                </a:solidFill>
              </a:rPr>
              <a:t>inspire.ec.europa.eu/schemas/</a:t>
            </a:r>
            <a:r>
              <a:rPr lang="en-US" b="1" dirty="0" smtClean="0">
                <a:solidFill>
                  <a:srgbClr val="FF0000"/>
                </a:solidFill>
              </a:rPr>
              <a:t>am/deprecated/</a:t>
            </a:r>
            <a:r>
              <a:rPr lang="en-US" b="1" u="sng" dirty="0" smtClean="0">
                <a:solidFill>
                  <a:srgbClr val="FF0000"/>
                </a:solidFill>
              </a:rPr>
              <a:t>4.0</a:t>
            </a:r>
            <a:r>
              <a:rPr lang="en-US" b="1" dirty="0" smtClean="0">
                <a:solidFill>
                  <a:srgbClr val="FF0000"/>
                </a:solidFill>
              </a:rPr>
              <a:t>/</a:t>
            </a:r>
            <a:r>
              <a:rPr lang="en-US" dirty="0" smtClean="0">
                <a:solidFill>
                  <a:schemeClr val="tx1"/>
                </a:solidFill>
              </a:rPr>
              <a:t>AreaManagementRestrictionRegulationZone</a:t>
            </a:r>
            <a:r>
              <a:rPr lang="en-US" b="1" dirty="0" smtClean="0">
                <a:solidFill>
                  <a:srgbClr val="FF0000"/>
                </a:solidFill>
              </a:rPr>
              <a:t>_4.0.0.zip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(version 4.0.0)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6357803"/>
            <a:ext cx="10200456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Verdana" panose="020B0604030504040204" pitchFamily="34" charset="0"/>
              <a:sym typeface="Arial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Restructuring the schema repository</a:t>
            </a:r>
          </a:p>
          <a:p>
            <a:pPr lvl="0">
              <a:buClr>
                <a:srgbClr val="034EA2"/>
              </a:buClr>
              <a:buSzPts val="4000"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34EA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1b. </a:t>
            </a:r>
            <a:r>
              <a:rPr lang="en-US" sz="3600" b="1" dirty="0" smtClean="0">
                <a:solidFill>
                  <a:srgbClr val="FF0000"/>
                </a:solidFill>
              </a:rPr>
              <a:t>Variant of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initial proposal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34EA2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- Example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34EA2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3737" y="1415761"/>
            <a:ext cx="5785456" cy="86946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179388" indent="-1793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b="1" u="sng" dirty="0">
                <a:solidFill>
                  <a:srgbClr val="FF0000"/>
                </a:solidFill>
              </a:rPr>
              <a:t>Namespace</a:t>
            </a:r>
            <a:r>
              <a:rPr lang="en-GB" sz="1600" b="1" dirty="0">
                <a:solidFill>
                  <a:srgbClr val="FF0000"/>
                </a:solidFill>
              </a:rPr>
              <a:t> for the deprecated schemas is maintained.</a:t>
            </a:r>
            <a:endParaRPr lang="en-GB" sz="1600" dirty="0">
              <a:solidFill>
                <a:srgbClr val="FF0000"/>
              </a:solidFill>
            </a:endParaRPr>
          </a:p>
          <a:p>
            <a:pPr marL="179388" indent="-179388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Only keeping operative the immediately previous version for bug-fixed schemas.</a:t>
            </a:r>
          </a:p>
        </p:txBody>
      </p:sp>
    </p:spTree>
    <p:extLst>
      <p:ext uri="{BB962C8B-B14F-4D97-AF65-F5344CB8AC3E}">
        <p14:creationId xmlns:p14="http://schemas.microsoft.com/office/powerpoint/2010/main" val="241053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60473" y="5524004"/>
            <a:ext cx="2420983" cy="1262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5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2" y="1386000"/>
            <a:ext cx="10426061" cy="411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300"/>
              </a:spcBef>
              <a:spcAft>
                <a:spcPts val="300"/>
              </a:spcAft>
              <a:buSzPts val="240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Similar structure than the initial proposal but:</a:t>
            </a:r>
          </a:p>
          <a:p>
            <a:pPr marL="714375" lvl="1" indent="-257175">
              <a:spcBef>
                <a:spcPts val="300"/>
              </a:spcBef>
              <a:spcAft>
                <a:spcPts val="300"/>
              </a:spcAft>
            </a:pPr>
            <a:r>
              <a:rPr lang="en-GB" sz="2400" dirty="0" smtClean="0">
                <a:solidFill>
                  <a:srgbClr val="000000"/>
                </a:solidFill>
              </a:rPr>
              <a:t>Avoiding usage of a </a:t>
            </a:r>
            <a:r>
              <a:rPr lang="en-GB" sz="2400" dirty="0">
                <a:solidFill>
                  <a:srgbClr val="000000"/>
                </a:solidFill>
              </a:rPr>
              <a:t>‘deprecated’ </a:t>
            </a:r>
            <a:r>
              <a:rPr lang="en-GB" sz="2400" dirty="0" smtClean="0">
                <a:solidFill>
                  <a:srgbClr val="000000"/>
                </a:solidFill>
              </a:rPr>
              <a:t>folder.</a:t>
            </a:r>
          </a:p>
          <a:p>
            <a:pPr marL="714375" lvl="1" indent="-257175">
              <a:spcBef>
                <a:spcPts val="300"/>
              </a:spcBef>
              <a:spcAft>
                <a:spcPts val="300"/>
              </a:spcAft>
            </a:pPr>
            <a:r>
              <a:rPr lang="en-GB" sz="2400" dirty="0" smtClean="0">
                <a:solidFill>
                  <a:srgbClr val="000000"/>
                </a:solidFill>
              </a:rPr>
              <a:t>Instead: Using </a:t>
            </a:r>
            <a:r>
              <a:rPr lang="en-US" sz="2400" dirty="0" smtClean="0">
                <a:solidFill>
                  <a:srgbClr val="000000"/>
                </a:solidFill>
              </a:rPr>
              <a:t>a </a:t>
            </a:r>
            <a:r>
              <a:rPr lang="en-US" sz="2400" dirty="0">
                <a:solidFill>
                  <a:srgbClr val="000000"/>
                </a:solidFill>
              </a:rPr>
              <a:t>new </a:t>
            </a:r>
            <a:r>
              <a:rPr lang="en-US" sz="2400" dirty="0" smtClean="0">
                <a:solidFill>
                  <a:srgbClr val="000000"/>
                </a:solidFill>
              </a:rPr>
              <a:t>separated repository – with the full set of XML schemas </a:t>
            </a:r>
            <a:r>
              <a:rPr lang="en-US" sz="2400" b="1" dirty="0" smtClean="0">
                <a:solidFill>
                  <a:srgbClr val="000000"/>
                </a:solidFill>
              </a:rPr>
              <a:t>(*)</a:t>
            </a:r>
            <a:r>
              <a:rPr lang="en-US" sz="2400" dirty="0" smtClean="0">
                <a:solidFill>
                  <a:srgbClr val="000000"/>
                </a:solidFill>
              </a:rPr>
              <a:t> - to store each historic schema release.</a:t>
            </a:r>
          </a:p>
          <a:p>
            <a:pPr marL="714375" lvl="1" indent="-257175">
              <a:spcBef>
                <a:spcPts val="300"/>
              </a:spcBef>
              <a:spcAft>
                <a:spcPts val="30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Each of this repositories represented by an specific release folder </a:t>
            </a:r>
            <a:r>
              <a:rPr lang="en-US" sz="2400" dirty="0">
                <a:solidFill>
                  <a:srgbClr val="000000"/>
                </a:solidFill>
              </a:rPr>
              <a:t>at </a:t>
            </a:r>
            <a:r>
              <a:rPr lang="en-US" sz="2400" dirty="0">
                <a:solidFill>
                  <a:srgbClr val="000000"/>
                </a:solidFill>
                <a:hlinkClick r:id="rId3"/>
              </a:rPr>
              <a:t>https://</a:t>
            </a:r>
            <a:r>
              <a:rPr lang="en-US" sz="2400" dirty="0" smtClean="0">
                <a:solidFill>
                  <a:srgbClr val="000000"/>
                </a:solidFill>
                <a:hlinkClick r:id="rId3"/>
              </a:rPr>
              <a:t>inspire.ec.europa.eu/schemas</a:t>
            </a:r>
            <a:r>
              <a:rPr lang="en-US" sz="2400" dirty="0" smtClean="0">
                <a:solidFill>
                  <a:srgbClr val="000000"/>
                </a:solidFill>
              </a:rPr>
              <a:t> (e.g</a:t>
            </a:r>
            <a:r>
              <a:rPr lang="en-US" sz="2400" dirty="0">
                <a:solidFill>
                  <a:srgbClr val="000000"/>
                </a:solidFill>
              </a:rPr>
              <a:t>. </a:t>
            </a:r>
            <a:r>
              <a:rPr lang="en-US" sz="2400" dirty="0" smtClean="0">
                <a:solidFill>
                  <a:srgbClr val="000000"/>
                </a:solidFill>
              </a:rPr>
              <a:t>2021.1, </a:t>
            </a:r>
            <a:r>
              <a:rPr lang="en-US" sz="2400" dirty="0" smtClean="0">
                <a:solidFill>
                  <a:schemeClr val="tx1"/>
                </a:solidFill>
              </a:rPr>
              <a:t>2021.2, etc.</a:t>
            </a:r>
            <a:r>
              <a:rPr lang="en-US" sz="2400" dirty="0" smtClean="0">
                <a:solidFill>
                  <a:srgbClr val="000000"/>
                </a:solidFill>
              </a:rPr>
              <a:t>).</a:t>
            </a:r>
          </a:p>
          <a:p>
            <a:pPr marL="714375" lvl="1" indent="-257175">
              <a:spcBef>
                <a:spcPts val="300"/>
              </a:spcBef>
              <a:spcAft>
                <a:spcPts val="30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The last release will be always available </a:t>
            </a:r>
            <a:r>
              <a:rPr lang="en-US" sz="2400" dirty="0">
                <a:solidFill>
                  <a:srgbClr val="000000"/>
                </a:solidFill>
              </a:rPr>
              <a:t>at </a:t>
            </a:r>
            <a:r>
              <a:rPr lang="en-US" sz="2400" dirty="0">
                <a:solidFill>
                  <a:srgbClr val="000000"/>
                </a:solidFill>
                <a:hlinkClick r:id="rId3"/>
              </a:rPr>
              <a:t>https://</a:t>
            </a:r>
            <a:r>
              <a:rPr lang="en-US" sz="2400" dirty="0" smtClean="0">
                <a:solidFill>
                  <a:srgbClr val="000000"/>
                </a:solidFill>
                <a:hlinkClick r:id="rId3"/>
              </a:rPr>
              <a:t>inspire.ec.europa.eu/schemas</a:t>
            </a:r>
            <a:r>
              <a:rPr lang="en-US" sz="2400" dirty="0" smtClean="0">
                <a:solidFill>
                  <a:srgbClr val="000000"/>
                </a:solidFill>
              </a:rPr>
              <a:t> (without a specific folder).</a:t>
            </a:r>
          </a:p>
          <a:p>
            <a:pPr marL="714375" lvl="1" indent="-257175">
              <a:spcBef>
                <a:spcPts val="300"/>
              </a:spcBef>
              <a:spcAft>
                <a:spcPts val="30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Dependencies between schemas will be maintained and kept running within the context for each separated release repository (**).</a:t>
            </a:r>
            <a:endParaRPr lang="en-US" sz="2400" dirty="0">
              <a:solidFill>
                <a:srgbClr val="000000"/>
              </a:solidFill>
            </a:endParaRPr>
          </a:p>
          <a:p>
            <a:pPr marL="714375" lvl="1" indent="-257175">
              <a:spcBef>
                <a:spcPts val="300"/>
              </a:spcBef>
              <a:spcAft>
                <a:spcPts val="300"/>
              </a:spcAft>
            </a:pP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7" name="Google Shape;179;p5"/>
          <p:cNvSpPr txBox="1"/>
          <p:nvPr/>
        </p:nvSpPr>
        <p:spPr>
          <a:xfrm>
            <a:off x="1004762" y="5737699"/>
            <a:ext cx="10200456" cy="1138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73050" indent="-273050">
              <a:tabLst>
                <a:tab pos="273050" algn="l"/>
              </a:tabLst>
            </a:pPr>
            <a:r>
              <a:rPr lang="en-US" sz="17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*	Including ALL INSPIRE </a:t>
            </a:r>
            <a:r>
              <a:rPr lang="en-US" sz="1700" b="1" dirty="0">
                <a:ea typeface="Verdana" panose="020B0604030504040204" pitchFamily="34" charset="0"/>
                <a:cs typeface="Verdana" panose="020B0604030504040204" pitchFamily="34" charset="0"/>
              </a:rPr>
              <a:t>general or </a:t>
            </a:r>
            <a:r>
              <a:rPr lang="en-US" sz="17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thematic-related </a:t>
            </a:r>
            <a:r>
              <a:rPr lang="en-US" sz="1700" b="1" dirty="0">
                <a:ea typeface="Verdana" panose="020B0604030504040204" pitchFamily="34" charset="0"/>
                <a:cs typeface="Verdana" panose="020B0604030504040204" pitchFamily="34" charset="0"/>
              </a:rPr>
              <a:t>schema </a:t>
            </a:r>
            <a:r>
              <a:rPr lang="en-US" sz="17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folders </a:t>
            </a:r>
            <a:r>
              <a:rPr lang="en-US" sz="1700" b="1" dirty="0">
                <a:ea typeface="Verdana" panose="020B0604030504040204" pitchFamily="34" charset="0"/>
                <a:cs typeface="Verdana" panose="020B0604030504040204" pitchFamily="34" charset="0"/>
              </a:rPr>
              <a:t>in the repository</a:t>
            </a:r>
            <a:r>
              <a:rPr lang="en-US" sz="17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73050" indent="-273050">
              <a:tabLst>
                <a:tab pos="273050" algn="l"/>
              </a:tabLst>
            </a:pPr>
            <a:r>
              <a:rPr lang="en-US" sz="1700" dirty="0" smtClean="0">
                <a:ea typeface="Verdana" panose="020B0604030504040204" pitchFamily="34" charset="0"/>
                <a:cs typeface="Verdana" panose="020B0604030504040204" pitchFamily="34" charset="0"/>
              </a:rPr>
              <a:t>**</a:t>
            </a:r>
            <a:r>
              <a:rPr lang="en-US" sz="1700" dirty="0"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US" sz="1700" dirty="0" smtClean="0">
                <a:ea typeface="Verdana" panose="020B0604030504040204" pitchFamily="34" charset="0"/>
                <a:cs typeface="Verdana" panose="020B0604030504040204" pitchFamily="34" charset="0"/>
              </a:rPr>
              <a:t>NOTE: Needed to create deprecated and new </a:t>
            </a:r>
            <a:r>
              <a:rPr lang="en-US" sz="1700" dirty="0">
                <a:ea typeface="Verdana" panose="020B0604030504040204" pitchFamily="34" charset="0"/>
                <a:cs typeface="Verdana" panose="020B0604030504040204" pitchFamily="34" charset="0"/>
              </a:rPr>
              <a:t>versions </a:t>
            </a:r>
            <a:r>
              <a:rPr lang="en-US" sz="1700" dirty="0" smtClean="0"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US" sz="1700" dirty="0">
                <a:ea typeface="Verdana" panose="020B0604030504040204" pitchFamily="34" charset="0"/>
                <a:cs typeface="Verdana" panose="020B0604030504040204" pitchFamily="34" charset="0"/>
              </a:rPr>
              <a:t>any schema </a:t>
            </a:r>
            <a:r>
              <a:rPr lang="en-US" sz="1700" dirty="0" smtClean="0"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en-US" sz="1700" dirty="0">
                <a:ea typeface="Verdana" panose="020B0604030504040204" pitchFamily="34" charset="0"/>
                <a:cs typeface="Verdana" panose="020B0604030504040204" pitchFamily="34" charset="0"/>
              </a:rPr>
              <a:t>which there are no changes </a:t>
            </a:r>
            <a:r>
              <a:rPr lang="en-US" sz="1700" dirty="0" smtClean="0">
                <a:ea typeface="Verdana" panose="020B0604030504040204" pitchFamily="34" charset="0"/>
                <a:cs typeface="Verdana" panose="020B0604030504040204" pitchFamily="34" charset="0"/>
              </a:rPr>
              <a:t>in the new release, but </a:t>
            </a:r>
            <a:r>
              <a:rPr lang="en-US" sz="1700" dirty="0">
                <a:ea typeface="Verdana" panose="020B0604030504040204" pitchFamily="34" charset="0"/>
                <a:cs typeface="Verdana" panose="020B0604030504040204" pitchFamily="34" charset="0"/>
              </a:rPr>
              <a:t>that imports a schema in which there are breaking </a:t>
            </a:r>
            <a:r>
              <a:rPr lang="en-US" sz="1700" dirty="0" smtClean="0">
                <a:ea typeface="Verdana" panose="020B0604030504040204" pitchFamily="34" charset="0"/>
                <a:cs typeface="Verdana" panose="020B0604030504040204" pitchFamily="34" charset="0"/>
              </a:rPr>
              <a:t>changes in that release.</a:t>
            </a:r>
            <a:endParaRPr lang="en-US" sz="17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162;g7847172b5a_0_1"/>
          <p:cNvSpPr txBox="1">
            <a:spLocks/>
          </p:cNvSpPr>
          <p:nvPr/>
        </p:nvSpPr>
        <p:spPr>
          <a:xfrm>
            <a:off x="989194" y="539449"/>
            <a:ext cx="108000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Restructuring the schema repository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Pts val="4000"/>
              <a:buFont typeface="Arial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2. Evolved proposal - Description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535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4421</TotalTime>
  <Words>1484</Words>
  <Application>Microsoft Office PowerPoint</Application>
  <PresentationFormat>Widescreen</PresentationFormat>
  <Paragraphs>210</Paragraphs>
  <Slides>17</Slides>
  <Notes>17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Verdana</vt:lpstr>
      <vt:lpstr>Wingdings</vt:lpstr>
      <vt:lpstr>Office Theme</vt:lpstr>
      <vt:lpstr>INSPIRE Schemas - Versioning and schema repository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Technical Guidelines -  Conversion from Docx to AsciiDoc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the INSPIRE Reference Validator in 2019 Monitoring: process &amp; lessons learned</dc:title>
  <dc:creator>Jordi.ESCRIU@ec.europa.eu</dc:creator>
  <cp:lastModifiedBy>ESCRIU Jordi (JRC-ISPRA)</cp:lastModifiedBy>
  <cp:revision>234</cp:revision>
  <dcterms:created xsi:type="dcterms:W3CDTF">2019-08-09T12:06:42Z</dcterms:created>
  <dcterms:modified xsi:type="dcterms:W3CDTF">2021-10-07T09:11:52Z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</Properties>
</file>