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0" r:id="rId6"/>
    <p:sldId id="261" r:id="rId7"/>
    <p:sldId id="264" r:id="rId8"/>
    <p:sldId id="265" r:id="rId9"/>
    <p:sldId id="270" r:id="rId10"/>
    <p:sldId id="266" r:id="rId11"/>
    <p:sldId id="267" r:id="rId12"/>
    <p:sldId id="271" r:id="rId13"/>
    <p:sldId id="272" r:id="rId14"/>
    <p:sldId id="268" r:id="rId15"/>
    <p:sldId id="269" r:id="rId1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249C6B-98B7-41A9-8116-3F704E86AE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49B72E8-614D-4DAC-BB9E-CE8E15C640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6B2F13-19FF-4455-A13C-11D67497C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EED-0281-439F-B1B9-83026C556CDF}" type="datetimeFigureOut">
              <a:rPr lang="es-ES" smtClean="0"/>
              <a:t>18/06/2021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D3FB04-89CB-4689-8A6D-688638AE0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1BD7DF-C04F-4783-8140-333D02A8B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940-16E2-4B75-B9B5-DDD548BAD7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0106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46DABD-2563-4CA2-B75C-5AAB7CB75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4FE2E6D-07DB-4810-AE2C-AA5BFD6538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38594C-C48D-41AC-B0A7-AFB64554D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EED-0281-439F-B1B9-83026C556CDF}" type="datetimeFigureOut">
              <a:rPr lang="es-ES" smtClean="0"/>
              <a:t>18/06/2021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57DDD-1549-4939-A660-72B9D305A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0638774-E994-4899-AC74-2D48F8BCC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940-16E2-4B75-B9B5-DDD548BAD7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8676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203EFEF-B282-4C0D-8CBE-257471FCC4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BC7CC5C-849D-4C90-86A9-B0B08534CD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778BEE-ACD9-4DF5-8B05-DFE4C9DC6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EED-0281-439F-B1B9-83026C556CDF}" type="datetimeFigureOut">
              <a:rPr lang="es-ES" smtClean="0"/>
              <a:t>18/06/2021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A12606-6709-4BE3-92C0-8D3955AC4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68F456-5793-495A-99BC-8E938B296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940-16E2-4B75-B9B5-DDD548BAD7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222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D9EED6-314D-4748-B045-5141D1C33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40F9CA-4EA0-46B0-9479-CB0E1A6CFB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708AC7-E1C4-4363-A8CB-870D99B10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EED-0281-439F-B1B9-83026C556CDF}" type="datetimeFigureOut">
              <a:rPr lang="es-ES" smtClean="0"/>
              <a:t>18/06/2021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D8014E-BFB8-42F4-AA38-FD2AD5ABF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B186F9-3321-45D2-86F8-9947B0BE0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940-16E2-4B75-B9B5-DDD548BAD7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3196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4AD1E8-27FC-42CA-BFE7-C530EB46E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1A30CE-13DC-4206-8665-ACC40A0A3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756C9A-1FDA-4009-A42B-F64DA7040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EED-0281-439F-B1B9-83026C556CDF}" type="datetimeFigureOut">
              <a:rPr lang="es-ES" smtClean="0"/>
              <a:t>18/06/2021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93696B1-7525-474A-9908-DCFD0BBD4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6883D3D-0D4B-4114-BAF2-2F690BBEB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940-16E2-4B75-B9B5-DDD548BAD7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6601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B79D6D-6BD5-4C40-9B8F-CCB78B958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D6E520-668C-47B9-9B5E-8EDC9EA35B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3D01398-927D-43BC-B25C-59A053411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6E7BD7B-7C47-483D-955D-E33AF6570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EED-0281-439F-B1B9-83026C556CDF}" type="datetimeFigureOut">
              <a:rPr lang="es-ES" smtClean="0"/>
              <a:t>18/06/2021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102CABB-D380-490E-B01B-1EE3A9BD3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346A502-080C-4F7C-B0BD-68977A396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940-16E2-4B75-B9B5-DDD548BAD7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7892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0ACEBE-9E9D-4A7F-9C42-4D69B2389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C729A2F-06D1-4B3D-86A3-2CF7D58933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9389470-95BF-4E51-9F75-5C7A662144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20F8735-820D-4110-84CF-7816FD4BEB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8788765-5619-4A25-85A6-2CC65113B0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BDCDF77-DB9D-425B-BA73-CE6EAB6A5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EED-0281-439F-B1B9-83026C556CDF}" type="datetimeFigureOut">
              <a:rPr lang="es-ES" smtClean="0"/>
              <a:t>18/06/2021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9430D22-01DC-4F77-BFA3-BD4CE4211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5CBFE06-E7AF-4823-9B6E-212921ED7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940-16E2-4B75-B9B5-DDD548BAD7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95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F1355B-AA4D-4B65-97AB-C0C684452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70829F8-DAD2-4AE7-9FBD-8AB860B97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EED-0281-439F-B1B9-83026C556CDF}" type="datetimeFigureOut">
              <a:rPr lang="es-ES" smtClean="0"/>
              <a:t>18/06/2021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436B433-E856-47E8-B8D3-2389DE2CB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ED84D69-DCBA-4FC7-8AA4-891DB017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940-16E2-4B75-B9B5-DDD548BAD7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1700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C5314A3-1628-4C74-84F8-FCE019F49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EED-0281-439F-B1B9-83026C556CDF}" type="datetimeFigureOut">
              <a:rPr lang="es-ES" smtClean="0"/>
              <a:t>18/06/2021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74BEDA5-309E-4C91-86DC-31D143292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E7B7100-D2EE-46A3-BFC9-453B36090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940-16E2-4B75-B9B5-DDD548BAD7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165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564CE4-0EBD-4088-8044-7127A785B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16BE64-CBA4-4AB4-98B9-4CF8F66A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81F199B-8EA4-48B0-859F-E788CCA86B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AD08085-9F96-4C5B-AB6A-E28350AAC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EED-0281-439F-B1B9-83026C556CDF}" type="datetimeFigureOut">
              <a:rPr lang="es-ES" smtClean="0"/>
              <a:t>18/06/2021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58767C5-48CF-44CC-90A7-36DDBF9F9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9BC4187-8D75-4DBF-AF73-2675FC115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940-16E2-4B75-B9B5-DDD548BAD7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3033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0FB623-BDCC-4417-829C-A9DC5DF98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C41D125-C155-4415-A326-AF8F9ED098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EF04970-6991-4F1F-9300-00781D5EC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02D273E-F9B7-4E71-96B1-1DFF9271C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EED-0281-439F-B1B9-83026C556CDF}" type="datetimeFigureOut">
              <a:rPr lang="es-ES" smtClean="0"/>
              <a:t>18/06/2021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D33A72B-BFA6-44A1-8B29-40CD5B44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7FDC98-2B62-40EB-9A40-37699C222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3940-16E2-4B75-B9B5-DDD548BAD7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4859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9A34143-487F-42B0-BA21-1EA066D02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36D344E-9399-49C2-B8A5-49BA8C676E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0B4F3AE-EDA8-4FF9-B7C4-B03F31A408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35EED-0281-439F-B1B9-83026C556CDF}" type="datetimeFigureOut">
              <a:rPr lang="es-ES" smtClean="0"/>
              <a:t>18/06/2021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590D672-0C9F-4289-A900-E0202F53F6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63DE27-E18E-4524-92D1-8A6DCCCCF0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53940-16E2-4B75-B9B5-DDD548BAD7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52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eurostat/statistics-explained/index.php?title=Comparative_price_levels_of_consumer_goods_and_services#Overall_price_level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7F7A7F-914F-444F-98BB-A467F16DA6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What would happen if the Spanish SDI disappeared?</a:t>
            </a:r>
          </a:p>
        </p:txBody>
      </p:sp>
    </p:spTree>
    <p:extLst>
      <p:ext uri="{BB962C8B-B14F-4D97-AF65-F5344CB8AC3E}">
        <p14:creationId xmlns:p14="http://schemas.microsoft.com/office/powerpoint/2010/main" val="1643089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549B7D-04DD-4F1B-8095-7A28BE1B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Other European countries comparison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D5BCC4-C01E-4505-83CE-E7E7EF488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For calculating the value of WMS and WMTS of the Spanish SDI, we applied the fee models of Finland, France and Sweden.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For each country we worked with two fees per request (minimum  and average fee).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We also work with different percentages of request that require a fee (100%, 50%, 10%).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Conclusion: different scenarios implies very different estimations.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033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549B7D-04DD-4F1B-8095-7A28BE1B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Other European countries comparison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D5BCC4-C01E-4505-83CE-E7E7EF488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For calculating the fee model for the download of data, we focused on orthophotos, topographic maps and LiDAR data.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We took into consideration two countries.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And we work with different percentages of request that require a fee (100%, 50%, 10%) as well.</a:t>
            </a:r>
          </a:p>
          <a:p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941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A1F0A15F-D482-4DA0-902A-F7AC7B8891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375001"/>
              </p:ext>
            </p:extLst>
          </p:nvPr>
        </p:nvGraphicFramePr>
        <p:xfrm>
          <a:off x="275207" y="71021"/>
          <a:ext cx="11691892" cy="63553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46013">
                  <a:extLst>
                    <a:ext uri="{9D8B030D-6E8A-4147-A177-3AD203B41FA5}">
                      <a16:colId xmlns:a16="http://schemas.microsoft.com/office/drawing/2014/main" val="252869036"/>
                    </a:ext>
                  </a:extLst>
                </a:gridCol>
                <a:gridCol w="1689187">
                  <a:extLst>
                    <a:ext uri="{9D8B030D-6E8A-4147-A177-3AD203B41FA5}">
                      <a16:colId xmlns:a16="http://schemas.microsoft.com/office/drawing/2014/main" val="1871472112"/>
                    </a:ext>
                  </a:extLst>
                </a:gridCol>
                <a:gridCol w="1419945">
                  <a:extLst>
                    <a:ext uri="{9D8B030D-6E8A-4147-A177-3AD203B41FA5}">
                      <a16:colId xmlns:a16="http://schemas.microsoft.com/office/drawing/2014/main" val="2431982643"/>
                    </a:ext>
                  </a:extLst>
                </a:gridCol>
                <a:gridCol w="1312249">
                  <a:extLst>
                    <a:ext uri="{9D8B030D-6E8A-4147-A177-3AD203B41FA5}">
                      <a16:colId xmlns:a16="http://schemas.microsoft.com/office/drawing/2014/main" val="827402953"/>
                    </a:ext>
                  </a:extLst>
                </a:gridCol>
                <a:gridCol w="1312249">
                  <a:extLst>
                    <a:ext uri="{9D8B030D-6E8A-4147-A177-3AD203B41FA5}">
                      <a16:colId xmlns:a16="http://schemas.microsoft.com/office/drawing/2014/main" val="3835912523"/>
                    </a:ext>
                  </a:extLst>
                </a:gridCol>
                <a:gridCol w="1312249">
                  <a:extLst>
                    <a:ext uri="{9D8B030D-6E8A-4147-A177-3AD203B41FA5}">
                      <a16:colId xmlns:a16="http://schemas.microsoft.com/office/drawing/2014/main" val="2668830892"/>
                    </a:ext>
                  </a:extLst>
                </a:gridCol>
              </a:tblGrid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SUMMARY for the 10% CHARGES scenarios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175873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SUMMARY - WMS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2020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2019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2018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2017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2016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369911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Number of requests per year, WMS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1.086.603.543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901.520.866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>
                          <a:effectLst/>
                        </a:rPr>
                        <a:t>779.033.600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920.644.250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>
                          <a:effectLst/>
                        </a:rPr>
                        <a:t>959.754.108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4695866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u="none" strike="noStrike" dirty="0" err="1">
                          <a:effectLst/>
                        </a:rPr>
                        <a:t>Finland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6003602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Minimum fee - 10% of services - adjusted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13.330 €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11.059 €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9.557 €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11.294 €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11.774 €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489806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Average fee - 10% of services - adjusted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114.971 €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95.388 €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82.427 €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97.411 €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101.549 €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4257368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u="none" strike="noStrike" dirty="0">
                          <a:effectLst/>
                        </a:rPr>
                        <a:t>France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16915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Minimum fee - 10% of services - adjusted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101.503 €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84.213 €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72.772 €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86.000 €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89.653 €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49012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Average fee - 10% of services - adjusted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1.250.327 €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1.037.357 €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896.414 €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896.414 €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1.104.365 €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8261975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u="none" strike="noStrike" dirty="0" err="1">
                          <a:effectLst/>
                        </a:rPr>
                        <a:t>Sweden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892600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Minimum fee - 10% of services - adjusted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272.234 €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225.864 €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195.176 €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230.655 €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240.454 €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4057626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Average fee - 10% of services - adjusted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6.040.191 €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5.011.357 €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4.330.477 €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5.117.659 €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5.335.062 €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1588589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SUMMARY - WMTS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2020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2019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2018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2017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2016</a:t>
                      </a:r>
                      <a:endParaRPr lang="es-E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4841785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Number of requests per year, WMTS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17.898.719.075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>
                          <a:effectLst/>
                        </a:rPr>
                        <a:t>14.027.335.376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8.031.710.102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4.324.051.938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3.591.318.000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6799007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u="none" strike="noStrike" dirty="0" err="1">
                          <a:effectLst/>
                        </a:rPr>
                        <a:t>Finland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>
                          <a:effectLst/>
                        </a:rPr>
                        <a:t> 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22803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Minimum fee - 10% of services - adjusted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13.723 €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10.755 €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6.158 €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3.315 €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2.754 €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7241013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Average fee - 10% of services - adjusted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452.869 €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354.916 €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203.216 €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109.406 €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90.867 €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2487998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u="none" strike="noStrike" dirty="0">
                          <a:effectLst/>
                        </a:rPr>
                        <a:t>France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>
                          <a:effectLst/>
                        </a:rPr>
                        <a:t> 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304273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Minimum fee - 10% of services - adjusted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91.198 €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71.473 €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40.923 €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22.032 €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18.299 €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0766956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Average fee - 10% of services - adjusted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1.276.775 €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1.000.617 €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572.929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308.449 €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256.181 €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6025070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u="none" strike="noStrike" dirty="0" err="1">
                          <a:effectLst/>
                        </a:rPr>
                        <a:t>Sweden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 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684330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Minimum fee - 10% of services - adjusted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4.484.284 €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3.514.361 €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2.012.237 €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1.083.333 €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899.757 €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5594800"/>
                  </a:ext>
                </a:extLst>
              </a:tr>
              <a:tr h="276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Average fee - 10% of services - adjusted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98.093.712 €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76.876.640 €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44.017.689 €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23.697.914 €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</a:rPr>
                        <a:t>19.682.175 €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0" marR="4900" marT="49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9647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2617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EC34848B-24CE-4A48-969B-256BC8DBE2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523285"/>
              </p:ext>
            </p:extLst>
          </p:nvPr>
        </p:nvGraphicFramePr>
        <p:xfrm>
          <a:off x="0" y="-8879"/>
          <a:ext cx="11889382" cy="67690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0023">
                  <a:extLst>
                    <a:ext uri="{9D8B030D-6E8A-4147-A177-3AD203B41FA5}">
                      <a16:colId xmlns:a16="http://schemas.microsoft.com/office/drawing/2014/main" val="4256499496"/>
                    </a:ext>
                  </a:extLst>
                </a:gridCol>
                <a:gridCol w="2302773">
                  <a:extLst>
                    <a:ext uri="{9D8B030D-6E8A-4147-A177-3AD203B41FA5}">
                      <a16:colId xmlns:a16="http://schemas.microsoft.com/office/drawing/2014/main" val="2723402417"/>
                    </a:ext>
                  </a:extLst>
                </a:gridCol>
                <a:gridCol w="1918004">
                  <a:extLst>
                    <a:ext uri="{9D8B030D-6E8A-4147-A177-3AD203B41FA5}">
                      <a16:colId xmlns:a16="http://schemas.microsoft.com/office/drawing/2014/main" val="2322400668"/>
                    </a:ext>
                  </a:extLst>
                </a:gridCol>
                <a:gridCol w="2520043">
                  <a:extLst>
                    <a:ext uri="{9D8B030D-6E8A-4147-A177-3AD203B41FA5}">
                      <a16:colId xmlns:a16="http://schemas.microsoft.com/office/drawing/2014/main" val="4205249977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3526813260"/>
                    </a:ext>
                  </a:extLst>
                </a:gridCol>
                <a:gridCol w="1482639">
                  <a:extLst>
                    <a:ext uri="{9D8B030D-6E8A-4147-A177-3AD203B41FA5}">
                      <a16:colId xmlns:a16="http://schemas.microsoft.com/office/drawing/2014/main" val="2705505889"/>
                    </a:ext>
                  </a:extLst>
                </a:gridCol>
              </a:tblGrid>
              <a:tr h="39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solidFill>
                            <a:schemeClr val="bg1"/>
                          </a:solidFill>
                          <a:effectLst/>
                        </a:rPr>
                        <a:t>LiDAR</a:t>
                      </a:r>
                      <a:endParaRPr lang="en-GB" sz="1800" b="1" i="0" u="none" strike="noStrike" noProof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solidFill>
                            <a:schemeClr val="bg1"/>
                          </a:solidFill>
                          <a:effectLst/>
                        </a:rPr>
                        <a:t>Raster</a:t>
                      </a:r>
                      <a:endParaRPr lang="en-GB" sz="1800" b="1" i="0" u="none" strike="noStrike" noProof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solidFill>
                            <a:schemeClr val="bg1"/>
                          </a:solidFill>
                          <a:effectLst/>
                        </a:rPr>
                        <a:t>Orthophoto</a:t>
                      </a:r>
                      <a:endParaRPr lang="en-GB" sz="1800" b="1" i="0" u="none" strike="noStrike" noProof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498490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 dirty="0">
                          <a:solidFill>
                            <a:schemeClr val="bg1"/>
                          </a:solidFill>
                          <a:effectLst/>
                        </a:rPr>
                        <a:t>DOWNLOADS (2019)</a:t>
                      </a:r>
                      <a:endParaRPr lang="en-GB" sz="1800" b="1" i="0" u="none" strike="noStrike" noProof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noProof="0">
                          <a:solidFill>
                            <a:schemeClr val="bg1"/>
                          </a:solidFill>
                          <a:effectLst/>
                        </a:rPr>
                        <a:t>3.173.372</a:t>
                      </a:r>
                      <a:endParaRPr lang="en-GB" sz="1600" b="0" i="0" u="none" strike="noStrike" noProof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solidFill>
                            <a:schemeClr val="bg1"/>
                          </a:solidFill>
                          <a:effectLst/>
                        </a:rPr>
                        <a:t>1.714.520</a:t>
                      </a:r>
                      <a:endParaRPr lang="en-GB" sz="1800" b="0" i="0" u="none" strike="noStrike" noProof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solidFill>
                            <a:schemeClr val="bg1"/>
                          </a:solidFill>
                          <a:effectLst/>
                        </a:rPr>
                        <a:t>564.803</a:t>
                      </a:r>
                      <a:endParaRPr lang="en-GB" sz="1800" b="0" i="0" u="none" strike="noStrike" noProof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1778778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 dirty="0">
                          <a:effectLst/>
                        </a:rPr>
                        <a:t>Country 1 - adjusted</a:t>
                      </a:r>
                      <a:endParaRPr lang="en-GB" sz="18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Adjusted fee/download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12,06 €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12,06 €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12,06 €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0870711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Number of downloads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%charges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100%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38.272.458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20.677.971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6.811.807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1376646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50%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19.136.229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10.338.986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3.405.904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844321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 dirty="0">
                          <a:effectLst/>
                        </a:rPr>
                        <a:t> </a:t>
                      </a:r>
                      <a:endParaRPr lang="en-GB" sz="18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 dirty="0">
                          <a:effectLst/>
                        </a:rPr>
                        <a:t> </a:t>
                      </a:r>
                      <a:endParaRPr lang="en-GB" sz="18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10%</a:t>
                      </a:r>
                      <a:endParaRPr lang="en-GB" sz="18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3.827.246</a:t>
                      </a:r>
                      <a:endParaRPr lang="en-GB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2.067.797</a:t>
                      </a:r>
                      <a:endParaRPr lang="en-GB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681.181</a:t>
                      </a:r>
                      <a:endParaRPr lang="en-GB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343024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98585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Country 2 - adjusted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Adjusted fee/download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3,10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17,95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26,92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9438439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%charges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100%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9.838.692 </a:t>
                      </a:r>
                      <a:r>
                        <a:rPr lang="es-ES" sz="1800" u="none" strike="noStrike" dirty="0">
                          <a:effectLst/>
                        </a:rPr>
                        <a:t> €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30.772.287</a:t>
                      </a:r>
                      <a:r>
                        <a:rPr lang="es-ES" sz="1800" u="none" strike="noStrike" dirty="0">
                          <a:effectLst/>
                        </a:rPr>
                        <a:t> €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15.201.847</a:t>
                      </a:r>
                      <a:r>
                        <a:rPr lang="es-ES" sz="1800" u="none" strike="noStrike">
                          <a:effectLst/>
                        </a:rPr>
                        <a:t> €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9268510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 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50%</a:t>
                      </a:r>
                      <a:endParaRPr lang="en-GB" sz="18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4.919.346</a:t>
                      </a:r>
                      <a:r>
                        <a:rPr lang="es-ES" sz="1800" u="none" strike="noStrike" dirty="0">
                          <a:effectLst/>
                        </a:rPr>
                        <a:t> €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15.386.143</a:t>
                      </a:r>
                      <a:r>
                        <a:rPr lang="es-ES" sz="1800" u="none" strike="noStrike" dirty="0">
                          <a:effectLst/>
                        </a:rPr>
                        <a:t> €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7.600.924</a:t>
                      </a:r>
                      <a:r>
                        <a:rPr lang="es-ES" sz="1800" u="none" strike="noStrike" dirty="0">
                          <a:effectLst/>
                        </a:rPr>
                        <a:t> €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492025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 dirty="0">
                          <a:effectLst/>
                        </a:rPr>
                        <a:t> </a:t>
                      </a:r>
                      <a:endParaRPr lang="en-GB" sz="18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 dirty="0">
                          <a:effectLst/>
                        </a:rPr>
                        <a:t> </a:t>
                      </a:r>
                      <a:endParaRPr lang="en-GB" sz="18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10%</a:t>
                      </a:r>
                      <a:endParaRPr lang="en-GB" sz="18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983.869</a:t>
                      </a:r>
                      <a:r>
                        <a:rPr lang="es-ES" sz="1800" u="none" strike="noStrike" dirty="0">
                          <a:effectLst/>
                        </a:rPr>
                        <a:t> €</a:t>
                      </a:r>
                      <a:endParaRPr lang="en-GB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3.077.229</a:t>
                      </a:r>
                      <a:r>
                        <a:rPr lang="es-ES" sz="1800" u="none" strike="noStrike" dirty="0">
                          <a:effectLst/>
                        </a:rPr>
                        <a:t> €</a:t>
                      </a:r>
                      <a:endParaRPr lang="en-GB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1.520.185</a:t>
                      </a:r>
                      <a:r>
                        <a:rPr lang="es-ES" sz="1800" u="none" strike="noStrike" dirty="0">
                          <a:effectLst/>
                        </a:rPr>
                        <a:t> €</a:t>
                      </a:r>
                      <a:endParaRPr lang="en-GB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6886746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744196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 dirty="0">
                          <a:effectLst/>
                        </a:rPr>
                        <a:t>Adjustment factors</a:t>
                      </a:r>
                      <a:endParaRPr lang="en-GB" sz="18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 dirty="0">
                          <a:effectLst/>
                        </a:rPr>
                        <a:t>Finland (country 1)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>
                          <a:effectLst/>
                        </a:rPr>
                        <a:t>0,766719745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1385024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Croatia (country 2 for orthophoto &amp; raster)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1,35252809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5551872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noProof="0">
                          <a:effectLst/>
                        </a:rPr>
                        <a:t>Sweden (country 2 for LIDAR)</a:t>
                      </a:r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noProof="0" dirty="0">
                          <a:effectLst/>
                        </a:rPr>
                        <a:t>0,782926829</a:t>
                      </a:r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14607"/>
                  </a:ext>
                </a:extLst>
              </a:tr>
              <a:tr h="392837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25" marR="5425" marT="54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536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1538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549B7D-04DD-4F1B-8095-7A28BE1B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Future works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D5BCC4-C01E-4505-83CE-E7E7EF488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Extending the analysis to other SDI nodes.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Getting better insights in Google mechanism and business model.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More advanced and extended experiments.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More information on charging mechanism and fees.</a:t>
            </a:r>
          </a:p>
          <a:p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3719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549B7D-04DD-4F1B-8095-7A28BE1BE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270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This is only the first step. </a:t>
            </a:r>
            <a:r>
              <a:rPr lang="en-GB">
                <a:solidFill>
                  <a:schemeClr val="accent1">
                    <a:lumMod val="75000"/>
                  </a:schemeClr>
                </a:solidFill>
              </a:rPr>
              <a:t>Are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you interested in continuing with the project?</a:t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GB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Thanks for your attention. </a:t>
            </a:r>
          </a:p>
        </p:txBody>
      </p:sp>
    </p:spTree>
    <p:extLst>
      <p:ext uri="{BB962C8B-B14F-4D97-AF65-F5344CB8AC3E}">
        <p14:creationId xmlns:p14="http://schemas.microsoft.com/office/powerpoint/2010/main" val="386679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7F7A7F-914F-444F-98BB-A467F16DA6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What would happen if we had other data policy?</a:t>
            </a:r>
          </a:p>
        </p:txBody>
      </p:sp>
    </p:spTree>
    <p:extLst>
      <p:ext uri="{BB962C8B-B14F-4D97-AF65-F5344CB8AC3E}">
        <p14:creationId xmlns:p14="http://schemas.microsoft.com/office/powerpoint/2010/main" val="3666257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549B7D-04DD-4F1B-8095-7A28BE1B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The study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D5BCC4-C01E-4505-83CE-E7E7EF488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Background: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Lack of recent economical studies about SDI.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We have written two documents about costs (metadata &amp; services) but not about economical value.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Our data and services are open and free but that doesn’t mean they don’t have an economical (monetary) value.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The issue is very complex: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 don’t want to raise false expectations, we haven’t resolved the problem.</a:t>
            </a:r>
          </a:p>
        </p:txBody>
      </p:sp>
    </p:spTree>
    <p:extLst>
      <p:ext uri="{BB962C8B-B14F-4D97-AF65-F5344CB8AC3E}">
        <p14:creationId xmlns:p14="http://schemas.microsoft.com/office/powerpoint/2010/main" val="1472352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549B7D-04DD-4F1B-8095-7A28BE1B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The study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D5BCC4-C01E-4505-83CE-E7E7EF488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Our partners: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KU Leuven (Danny Vandenbroucke and Glen Vancauwenberghe)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CNIG (Paloma Abad, Antonio Rodríguez and Emilio López)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Netherlands, Sweden, Switzerland, Slovenia, Croatia, Finland, France (THANK YOU VERY MUCH!!!!)</a:t>
            </a:r>
          </a:p>
          <a:p>
            <a:pPr lvl="2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They participated in interviews and facilitated statistics and valuable information.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Input data: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We have only considered the central node of Spanish SDI (local, regional, ministries SDI nodes are out of the scope of the study).</a:t>
            </a:r>
          </a:p>
          <a:p>
            <a:pPr lvl="2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The IGN is the coordinator of the Spanish SDI and is providing web services operating on datasets which are captured and funded by several administrations (orthophotos, LiDAR, transport network, …).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We have statistics of data downloads and number of requests to our WMS and WMTS.</a:t>
            </a:r>
          </a:p>
          <a:p>
            <a:pPr lvl="2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Benefits from other resources (documents, tools, WFS, WCS,…) are considered negligible.  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4814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549B7D-04DD-4F1B-8095-7A28BE1B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2 approaches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D5BCC4-C01E-4505-83CE-E7E7EF488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Comparing with Google Maps costs.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Comparing with other countries charging for the use of their data and services.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Many assumptions had to be made because of complexity of the comparison. 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An Excel file with parameters has been developed so every one could adapt the study to their circumstances.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100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549B7D-04DD-4F1B-8095-7A28BE1B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Google Maps comparison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D5BCC4-C01E-4505-83CE-E7E7EF488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Three key parameters and one assumption: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Assumption: A Google map load (the base of Google fee system) equals to a user session in a SDI web mapping application.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Parameters: </a:t>
            </a:r>
          </a:p>
          <a:p>
            <a:pPr lvl="2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Number of tiles / WMS request: 16, 24, 30, 36.</a:t>
            </a:r>
          </a:p>
          <a:p>
            <a:pPr lvl="2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Number of tiles / user session: 326, 450, 500.</a:t>
            </a:r>
          </a:p>
          <a:p>
            <a:pPr lvl="2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Fee-levels: 7$.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Several methods to estimate the parameter values:</a:t>
            </a:r>
          </a:p>
          <a:p>
            <a:pPr lvl="2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Literature and expert opinions.</a:t>
            </a:r>
          </a:p>
          <a:p>
            <a:pPr lvl="2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Simple experiments.</a:t>
            </a:r>
          </a:p>
          <a:p>
            <a:pPr lvl="2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Calculations where relevant and feasible.</a:t>
            </a:r>
          </a:p>
          <a:p>
            <a:pPr lvl="1">
              <a:buClr>
                <a:srgbClr val="FFC000"/>
              </a:buClr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012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42D178D8-5095-4E23-9675-7ABA51CA3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650" y="209550"/>
            <a:ext cx="5492318" cy="29464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A2A869-F0E6-4B72-A498-DFE5A4FF38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523" b="10000"/>
          <a:stretch/>
        </p:blipFill>
        <p:spPr>
          <a:xfrm>
            <a:off x="590136" y="4152900"/>
            <a:ext cx="5208233" cy="1857376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578034FE-7A6D-4690-9D7F-E453B394CB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523" r="81099" b="44402"/>
          <a:stretch/>
        </p:blipFill>
        <p:spPr>
          <a:xfrm>
            <a:off x="6638926" y="4152900"/>
            <a:ext cx="984388" cy="896178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3022653A-1332-42DA-8267-A57EE05F91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926" r="81099" b="10000"/>
          <a:stretch/>
        </p:blipFill>
        <p:spPr>
          <a:xfrm>
            <a:off x="6638927" y="5114098"/>
            <a:ext cx="984388" cy="896178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95E067C5-CE13-4493-90C2-EBD88554B4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901" t="23523" r="62199" b="44402"/>
          <a:stretch/>
        </p:blipFill>
        <p:spPr>
          <a:xfrm>
            <a:off x="7663071" y="4152900"/>
            <a:ext cx="984388" cy="896178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86EA91F1-142A-4113-999C-5DDBB8AC9E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664" t="57926" r="61435" b="10000"/>
          <a:stretch/>
        </p:blipFill>
        <p:spPr>
          <a:xfrm>
            <a:off x="7663071" y="5114098"/>
            <a:ext cx="984388" cy="896178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515FF0E3-0E47-4114-B070-12A6D56824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328" t="23523" r="41772" b="44402"/>
          <a:stretch/>
        </p:blipFill>
        <p:spPr>
          <a:xfrm>
            <a:off x="8687215" y="4152900"/>
            <a:ext cx="984388" cy="896178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CE5F2617-3FD3-4C36-BDC2-2310D9DD46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50" t="57829" r="40349" b="9999"/>
          <a:stretch/>
        </p:blipFill>
        <p:spPr>
          <a:xfrm>
            <a:off x="8687216" y="5114098"/>
            <a:ext cx="984388" cy="89887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76C54747-7A12-4320-9FDC-ADB794C4FD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992" t="23523" r="22108" b="44402"/>
          <a:stretch/>
        </p:blipFill>
        <p:spPr>
          <a:xfrm>
            <a:off x="9711359" y="4152900"/>
            <a:ext cx="984388" cy="896178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5855C0C5-5DCE-452A-88F2-31B2BF70E3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992" t="57829" r="22108" b="10000"/>
          <a:stretch/>
        </p:blipFill>
        <p:spPr>
          <a:xfrm>
            <a:off x="9711359" y="5111405"/>
            <a:ext cx="984388" cy="89887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D1A3DB6C-538C-4280-A2E2-458F1CA965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56" t="23523" b="44402"/>
          <a:stretch/>
        </p:blipFill>
        <p:spPr>
          <a:xfrm>
            <a:off x="10735502" y="4152900"/>
            <a:ext cx="1111657" cy="896178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226501C4-847C-4633-B328-032CEBADBE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56" t="57829" b="10000"/>
          <a:stretch/>
        </p:blipFill>
        <p:spPr>
          <a:xfrm>
            <a:off x="10735502" y="5108711"/>
            <a:ext cx="1111657" cy="89887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C327590D-6231-4E92-B7FE-D222E5D9BBEE}"/>
              </a:ext>
            </a:extLst>
          </p:cNvPr>
          <p:cNvSpPr txBox="1"/>
          <p:nvPr/>
        </p:nvSpPr>
        <p:spPr>
          <a:xfrm>
            <a:off x="2097860" y="6072326"/>
            <a:ext cx="2388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WMS (image)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3CAF839C-AD9B-4490-8601-FFF52C1E53CA}"/>
              </a:ext>
            </a:extLst>
          </p:cNvPr>
          <p:cNvSpPr txBox="1"/>
          <p:nvPr/>
        </p:nvSpPr>
        <p:spPr>
          <a:xfrm>
            <a:off x="9365756" y="1313418"/>
            <a:ext cx="2388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Google Maps session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EECBC693-919E-4E5D-A296-457F3929F500}"/>
              </a:ext>
            </a:extLst>
          </p:cNvPr>
          <p:cNvSpPr txBox="1"/>
          <p:nvPr/>
        </p:nvSpPr>
        <p:spPr>
          <a:xfrm>
            <a:off x="8347408" y="6072326"/>
            <a:ext cx="2388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WMTS (tiles)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5682E2C8-887D-4E8B-8CD3-2C213CE8ADD7}"/>
              </a:ext>
            </a:extLst>
          </p:cNvPr>
          <p:cNvCxnSpPr>
            <a:cxnSpLocks/>
          </p:cNvCxnSpPr>
          <p:nvPr/>
        </p:nvCxnSpPr>
        <p:spPr>
          <a:xfrm>
            <a:off x="6743700" y="3315436"/>
            <a:ext cx="1603708" cy="728425"/>
          </a:xfrm>
          <a:prstGeom prst="straightConnector1">
            <a:avLst/>
          </a:prstGeom>
          <a:ln w="793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FD0EEC26-1954-4B66-B266-1B98ABCCC2CC}"/>
              </a:ext>
            </a:extLst>
          </p:cNvPr>
          <p:cNvCxnSpPr>
            <a:cxnSpLocks/>
            <a:stCxn id="31" idx="3"/>
            <a:endCxn id="34" idx="1"/>
          </p:cNvCxnSpPr>
          <p:nvPr/>
        </p:nvCxnSpPr>
        <p:spPr>
          <a:xfrm>
            <a:off x="4485954" y="6256992"/>
            <a:ext cx="3861454" cy="0"/>
          </a:xfrm>
          <a:prstGeom prst="straightConnector1">
            <a:avLst/>
          </a:prstGeom>
          <a:ln w="793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783D056D-ACB1-4900-BCFD-082D8C319429}"/>
              </a:ext>
            </a:extLst>
          </p:cNvPr>
          <p:cNvSpPr txBox="1"/>
          <p:nvPr/>
        </p:nvSpPr>
        <p:spPr>
          <a:xfrm>
            <a:off x="4648200" y="6319043"/>
            <a:ext cx="3667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1 WMS image = 16, 24, 30, 36 tiles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0AD31A31-4915-46D0-8695-A9594E39DBFD}"/>
              </a:ext>
            </a:extLst>
          </p:cNvPr>
          <p:cNvSpPr txBox="1"/>
          <p:nvPr/>
        </p:nvSpPr>
        <p:spPr>
          <a:xfrm>
            <a:off x="8322255" y="3373524"/>
            <a:ext cx="3373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1 Google maps session = 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326, 450, 500 tiles</a:t>
            </a:r>
          </a:p>
        </p:txBody>
      </p:sp>
    </p:spTree>
    <p:extLst>
      <p:ext uri="{BB962C8B-B14F-4D97-AF65-F5344CB8AC3E}">
        <p14:creationId xmlns:p14="http://schemas.microsoft.com/office/powerpoint/2010/main" val="2666429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1B595BAC-0C6D-42D1-A508-8EAD4D337E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204274"/>
              </p:ext>
            </p:extLst>
          </p:nvPr>
        </p:nvGraphicFramePr>
        <p:xfrm>
          <a:off x="382137" y="518614"/>
          <a:ext cx="11233253" cy="4838136"/>
        </p:xfrm>
        <a:graphic>
          <a:graphicData uri="http://schemas.openxmlformats.org/drawingml/2006/table">
            <a:tbl>
              <a:tblPr firstRow="1">
                <a:tableStyleId>{9DCAF9ED-07DC-4A11-8D7F-57B35C25682E}</a:tableStyleId>
              </a:tblPr>
              <a:tblGrid>
                <a:gridCol w="4286505">
                  <a:extLst>
                    <a:ext uri="{9D8B030D-6E8A-4147-A177-3AD203B41FA5}">
                      <a16:colId xmlns:a16="http://schemas.microsoft.com/office/drawing/2014/main" val="3356093728"/>
                    </a:ext>
                  </a:extLst>
                </a:gridCol>
                <a:gridCol w="1468916">
                  <a:extLst>
                    <a:ext uri="{9D8B030D-6E8A-4147-A177-3AD203B41FA5}">
                      <a16:colId xmlns:a16="http://schemas.microsoft.com/office/drawing/2014/main" val="1393374239"/>
                    </a:ext>
                  </a:extLst>
                </a:gridCol>
                <a:gridCol w="1468916">
                  <a:extLst>
                    <a:ext uri="{9D8B030D-6E8A-4147-A177-3AD203B41FA5}">
                      <a16:colId xmlns:a16="http://schemas.microsoft.com/office/drawing/2014/main" val="1087078660"/>
                    </a:ext>
                  </a:extLst>
                </a:gridCol>
                <a:gridCol w="1377108">
                  <a:extLst>
                    <a:ext uri="{9D8B030D-6E8A-4147-A177-3AD203B41FA5}">
                      <a16:colId xmlns:a16="http://schemas.microsoft.com/office/drawing/2014/main" val="4077572115"/>
                    </a:ext>
                  </a:extLst>
                </a:gridCol>
                <a:gridCol w="1315904">
                  <a:extLst>
                    <a:ext uri="{9D8B030D-6E8A-4147-A177-3AD203B41FA5}">
                      <a16:colId xmlns:a16="http://schemas.microsoft.com/office/drawing/2014/main" val="1260575851"/>
                    </a:ext>
                  </a:extLst>
                </a:gridCol>
                <a:gridCol w="1315904">
                  <a:extLst>
                    <a:ext uri="{9D8B030D-6E8A-4147-A177-3AD203B41FA5}">
                      <a16:colId xmlns:a16="http://schemas.microsoft.com/office/drawing/2014/main" val="741087492"/>
                    </a:ext>
                  </a:extLst>
                </a:gridCol>
              </a:tblGrid>
              <a:tr h="40317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SUMMARY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2020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2019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2018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2017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2016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42354"/>
                  </a:ext>
                </a:extLst>
              </a:tr>
              <a:tr h="4031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requests per year, WMTS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17.898.719.075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14.027.335.376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8.031.710.102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4.324.051.938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3.591.318.000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4781786"/>
                  </a:ext>
                </a:extLst>
              </a:tr>
              <a:tr h="4031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requests per year, WMS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1.086.603.543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901.520.866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779.033.600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920.644.250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959.754.108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343035"/>
                  </a:ext>
                </a:extLst>
              </a:tr>
              <a:tr h="4031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Parameter 1 (tiles/WMS) - to be entered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24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24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24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24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24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416524"/>
                  </a:ext>
                </a:extLst>
              </a:tr>
              <a:tr h="4031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requests per year, WMS, weighted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26.078.485.032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21.636.500.784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18.696.806.400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22.095.462.000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23.034.098.592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760944"/>
                  </a:ext>
                </a:extLst>
              </a:tr>
              <a:tr h="4031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Total number of requests per year, WMTS+WMS, weighted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43.977.204.107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35.663.836.160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26.728.516.502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26.419.513.938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26.625.416.592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771967"/>
                  </a:ext>
                </a:extLst>
              </a:tr>
              <a:tr h="4031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Parameter 2 (tiles/user session) - to be entered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450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450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450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450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450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516010"/>
                  </a:ext>
                </a:extLst>
              </a:tr>
              <a:tr h="4031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user sessions per year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97.727.120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79.252.969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59.396.703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58.710.031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59.167.592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204879"/>
                  </a:ext>
                </a:extLst>
              </a:tr>
              <a:tr h="4031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user sessions per month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8.143.927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6.604.414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4.949.725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4.892.503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4.930.633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8763476"/>
                  </a:ext>
                </a:extLst>
              </a:tr>
              <a:tr h="4031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Parameter 3 (price/1000 sessions/month) - to be entered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5,82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>
                          <a:effectLst/>
                        </a:rPr>
                        <a:t>6,25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5,93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5,82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5,82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711079"/>
                  </a:ext>
                </a:extLst>
              </a:tr>
              <a:tr h="40317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 err="1">
                          <a:effectLst/>
                        </a:rPr>
                        <a:t>Value</a:t>
                      </a:r>
                      <a:r>
                        <a:rPr lang="es-ES" sz="1400" u="none" strike="noStrike" dirty="0">
                          <a:effectLst/>
                        </a:rPr>
                        <a:t> per </a:t>
                      </a:r>
                      <a:r>
                        <a:rPr lang="es-ES" sz="1400" u="none" strike="noStrike" dirty="0" err="1">
                          <a:effectLst/>
                        </a:rPr>
                        <a:t>month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47.398 €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41.278 €   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29.352 €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28.474 €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28.696 €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321088"/>
                  </a:ext>
                </a:extLst>
              </a:tr>
              <a:tr h="40317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Value</a:t>
                      </a:r>
                      <a:r>
                        <a:rPr lang="es-E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 per </a:t>
                      </a:r>
                      <a:r>
                        <a:rPr lang="es-ES" sz="14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year</a:t>
                      </a:r>
                      <a:endParaRPr lang="es-E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568.772 €</a:t>
                      </a:r>
                      <a:endParaRPr lang="es-E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495.331 €</a:t>
                      </a:r>
                      <a:endParaRPr lang="es-E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352.222 €</a:t>
                      </a:r>
                      <a:endParaRPr lang="es-E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341.692 €</a:t>
                      </a:r>
                      <a:endParaRPr lang="es-E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344.355 €</a:t>
                      </a:r>
                      <a:endParaRPr lang="es-E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958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109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549B7D-04DD-4F1B-8095-7A28BE1B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Other European countries comparison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D5BCC4-C01E-4505-83CE-E7E7EF488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First, again, thank you for being transparent and helpful.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All studied countries have statistics of use and downloads.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Three parameters are taken into consideration: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Different percentage of each type of users that need to pay a fee.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Fee per request based on the applicable fees for different use levels.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Different calculations for WMS, WMTS and dataset.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And we applied the price level index:</a:t>
            </a:r>
          </a:p>
          <a:p>
            <a:pPr lvl="1">
              <a:buClr>
                <a:srgbClr val="00B050"/>
              </a:buClr>
            </a:pPr>
            <a:r>
              <a:rPr lang="es-ES" sz="1800" b="0" i="0" u="sng" strike="noStrike" dirty="0">
                <a:solidFill>
                  <a:srgbClr val="0000FF"/>
                </a:solidFill>
                <a:effectLst/>
                <a:latin typeface="Calibri" panose="020F0502020204030204" pitchFamily="34" charset="0"/>
                <a:hlinkClick r:id="rId2"/>
              </a:rPr>
              <a:t>https://ec.europa.eu/eurostat/statistics-explained/index.php?title=Comparative_price_levels_of_consumer_goods_and_services#Overall_price_levels</a:t>
            </a:r>
            <a:r>
              <a:rPr lang="es-ES" dirty="0"/>
              <a:t>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Clr>
                <a:srgbClr val="00B050"/>
              </a:buClr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44887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1321</Words>
  <Application>Microsoft Office PowerPoint</Application>
  <PresentationFormat>Panorámica</PresentationFormat>
  <Paragraphs>349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Tema de Office</vt:lpstr>
      <vt:lpstr>What would happen if the Spanish SDI disappeared?</vt:lpstr>
      <vt:lpstr>What would happen if we had other data policy?</vt:lpstr>
      <vt:lpstr>The study</vt:lpstr>
      <vt:lpstr>The study</vt:lpstr>
      <vt:lpstr>2 approaches</vt:lpstr>
      <vt:lpstr>Google Maps comparison</vt:lpstr>
      <vt:lpstr>Presentación de PowerPoint</vt:lpstr>
      <vt:lpstr>Presentación de PowerPoint</vt:lpstr>
      <vt:lpstr>Other European countries comparison</vt:lpstr>
      <vt:lpstr>Other European countries comparison</vt:lpstr>
      <vt:lpstr>Other European countries comparison</vt:lpstr>
      <vt:lpstr>Presentación de PowerPoint</vt:lpstr>
      <vt:lpstr>Presentación de PowerPoint</vt:lpstr>
      <vt:lpstr>Future works</vt:lpstr>
      <vt:lpstr>This is only the first step. Are you interested in continuing with the project?  Thanks for your attention.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would happen if the Spanish SDI disappeared?</dc:title>
  <dc:creator>Emilio Lopez Romero</dc:creator>
  <cp:lastModifiedBy>Emilio Lopez Romero</cp:lastModifiedBy>
  <cp:revision>36</cp:revision>
  <dcterms:created xsi:type="dcterms:W3CDTF">2021-06-09T07:33:57Z</dcterms:created>
  <dcterms:modified xsi:type="dcterms:W3CDTF">2021-06-18T08:55:49Z</dcterms:modified>
</cp:coreProperties>
</file>