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77" r:id="rId3"/>
    <p:sldId id="278" r:id="rId4"/>
    <p:sldId id="279" r:id="rId5"/>
    <p:sldId id="281" r:id="rId6"/>
    <p:sldId id="282" r:id="rId7"/>
    <p:sldId id="283" r:id="rId8"/>
    <p:sldId id="284" r:id="rId9"/>
    <p:sldId id="285" r:id="rId10"/>
    <p:sldId id="276" r:id="rId11"/>
    <p:sldId id="271" r:id="rId12"/>
  </p:sldIdLst>
  <p:sldSz cx="12192000" cy="6858000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7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B37"/>
    <a:srgbClr val="158D84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737" autoAdjust="0"/>
  </p:normalViewPr>
  <p:slideViewPr>
    <p:cSldViewPr snapToGrid="0" snapToObjects="1">
      <p:cViewPr varScale="1">
        <p:scale>
          <a:sx n="119" d="100"/>
          <a:sy n="119" d="100"/>
        </p:scale>
        <p:origin x="132" y="324"/>
      </p:cViewPr>
      <p:guideLst>
        <p:guide orient="horz" pos="3770"/>
        <p:guide pos="37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266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DE467-252D-C340-B6D3-74553E62F086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94EF4-DA67-D04B-9845-EB080743160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59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Verdana Standaard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Verdana Standaard" charset="0"/>
              </a:defRPr>
            </a:lvl1pPr>
          </a:lstStyle>
          <a:p>
            <a:fld id="{F0136DB9-5D27-1549-BD29-2B9C3D92BA6B}" type="datetimeFigureOut">
              <a:rPr lang="nl-NL" smtClean="0"/>
              <a:pPr/>
              <a:t>2-7-2018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1038" y="4784835"/>
            <a:ext cx="544830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Verdana Standaard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Verdana Standaard" charset="0"/>
              </a:defRPr>
            </a:lvl1pPr>
          </a:lstStyle>
          <a:p>
            <a:fld id="{B724C359-F21C-5144-9CEB-BDBE24445460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8063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0088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RC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91225"/>
          </a:xfrm>
          <a:prstGeom prst="rect">
            <a:avLst/>
          </a:prstGeom>
        </p:spPr>
      </p:pic>
      <p:sp>
        <p:nvSpPr>
          <p:cNvPr id="15" name="Rechthoek 14"/>
          <p:cNvSpPr/>
          <p:nvPr userDrawn="1"/>
        </p:nvSpPr>
        <p:spPr>
          <a:xfrm>
            <a:off x="147484" y="6004628"/>
            <a:ext cx="7388942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nl-NL" sz="2600" b="0" dirty="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Joint Research Centre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3B37"/>
                </a:solidFill>
                <a:effectLst/>
                <a:uLnTx/>
                <a:uFillTx/>
                <a:latin typeface="Verdana"/>
                <a:ea typeface="Arial" charset="0"/>
                <a:cs typeface="Verdana"/>
              </a:rPr>
              <a:t>The European Commission’s science and knowledge service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622425" y="922338"/>
            <a:ext cx="8937625" cy="5909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en-US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defRPr>
            </a:lvl1pPr>
          </a:lstStyle>
          <a:p>
            <a:pPr marL="0" lvl="0" algn="ctr"/>
            <a:r>
              <a:rPr lang="en-US" dirty="0" smtClean="0"/>
              <a:t>&lt;Title&gt;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174580" y="2479807"/>
            <a:ext cx="5842840" cy="5355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lang="en-US" sz="320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mtClean="0">
                <a:latin typeface="+mn-lt"/>
              </a:defRPr>
            </a:lvl4pPr>
            <a:lvl5pPr>
              <a:defRPr lang="en-US">
                <a:latin typeface="+mn-lt"/>
              </a:defRPr>
            </a:lvl5pPr>
          </a:lstStyle>
          <a:p>
            <a:pPr marL="0" lvl="0"/>
            <a:r>
              <a:rPr lang="en-US" dirty="0" smtClean="0"/>
              <a:t>&lt;Author&gt;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174580" y="3093185"/>
            <a:ext cx="584284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lang="en-US" sz="280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mtClean="0">
                <a:latin typeface="+mn-lt"/>
              </a:defRPr>
            </a:lvl4pPr>
            <a:lvl5pPr>
              <a:defRPr lang="en-US">
                <a:latin typeface="+mn-lt"/>
              </a:defRPr>
            </a:lvl5pPr>
          </a:lstStyle>
          <a:p>
            <a:pPr marL="0" lvl="0"/>
            <a:r>
              <a:rPr lang="en-US" dirty="0" smtClean="0"/>
              <a:t>&lt;Event, Date&gt;</a:t>
            </a:r>
          </a:p>
        </p:txBody>
      </p:sp>
      <p:pic>
        <p:nvPicPr>
          <p:cNvPr id="10" name="Picture 9" descr="EC-JRC-logo_horizontal_EN_pos_transparent-backgrou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451" y="6059233"/>
            <a:ext cx="2463229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-2" y="0"/>
            <a:ext cx="12192000" cy="5989638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rgbClr val="053081"/>
              </a:solidFill>
              <a:latin typeface="Verdana Standaard" charset="0"/>
            </a:endParaRPr>
          </a:p>
        </p:txBody>
      </p:sp>
      <p:sp>
        <p:nvSpPr>
          <p:cNvPr id="21" name="Titel 20"/>
          <p:cNvSpPr>
            <a:spLocks noGrp="1"/>
          </p:cNvSpPr>
          <p:nvPr>
            <p:ph type="title" hasCustomPrompt="1"/>
          </p:nvPr>
        </p:nvSpPr>
        <p:spPr>
          <a:xfrm>
            <a:off x="0" y="1694215"/>
            <a:ext cx="12192000" cy="151888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nl-NL" sz="3600" b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A modern JRC </a:t>
            </a:r>
            <a:br>
              <a:rPr lang="nl-NL" sz="3600" b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</a:br>
            <a:r>
              <a:rPr lang="nl-NL" sz="3600" b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 a modern </a:t>
            </a:r>
            <a:r>
              <a:rPr lang="nl-NL" sz="3600" b="1" dirty="0" err="1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Commission</a:t>
            </a:r>
            <a:endParaRPr lang="nl-NL" dirty="0"/>
          </a:p>
        </p:txBody>
      </p:sp>
      <p:sp>
        <p:nvSpPr>
          <p:cNvPr id="39" name="Tijdelijke aanduiding voor tekst 3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266571"/>
            <a:ext cx="12192000" cy="356859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buNone/>
              <a:defRPr lang="nl-NL" sz="1800" b="1" dirty="0" smtClean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 sz="1100">
                <a:solidFill>
                  <a:schemeClr val="bg1"/>
                </a:solidFill>
              </a:defRPr>
            </a:lvl2pPr>
            <a:lvl3pPr marL="914400" indent="0" algn="ctr">
              <a:buNone/>
              <a:defRPr lang="nl-NL" dirty="0" smtClean="0"/>
            </a:lvl3pPr>
            <a:lvl4pPr marL="1371600" indent="0" algn="ctr">
              <a:buNone/>
              <a:defRPr lang="nl-NL" dirty="0" smtClean="0"/>
            </a:lvl4pPr>
            <a:lvl5pPr marL="1828800" indent="0" algn="ctr">
              <a:buNone/>
              <a:defRPr lang="nl-NL" dirty="0"/>
            </a:lvl5pPr>
          </a:lstStyle>
          <a:p>
            <a:pPr lvl="0"/>
            <a:r>
              <a:rPr lang="nl-NL" dirty="0" smtClean="0"/>
              <a:t>Name</a:t>
            </a:r>
          </a:p>
        </p:txBody>
      </p:sp>
      <p:sp>
        <p:nvSpPr>
          <p:cNvPr id="42" name="Tijdelijke aanduiding voor tekst 41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08289"/>
            <a:ext cx="12192000" cy="4513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nl-NL" sz="1600" b="0" i="0" kern="1200" baseline="0" dirty="0" smtClean="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</a:lstStyle>
          <a:p>
            <a:pPr lvl="0"/>
            <a:r>
              <a:rPr lang="nl-NL" dirty="0" err="1" smtClean="0"/>
              <a:t>Title</a:t>
            </a:r>
            <a:r>
              <a:rPr lang="nl-NL" dirty="0" smtClean="0"/>
              <a:t>, </a:t>
            </a:r>
            <a:r>
              <a:rPr lang="nl-NL" dirty="0" err="1" smtClean="0"/>
              <a:t>Location</a:t>
            </a:r>
            <a:r>
              <a:rPr lang="nl-NL" dirty="0" smtClean="0"/>
              <a:t>, Date</a:t>
            </a:r>
            <a:endParaRPr lang="nl-NL" dirty="0"/>
          </a:p>
        </p:txBody>
      </p:sp>
      <p:pic>
        <p:nvPicPr>
          <p:cNvPr id="6" name="Picture 5" descr="EC-JRC-logo_horizontal_EN_pos_transparent-backgroun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451" y="6059233"/>
            <a:ext cx="2463229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6"/>
          <p:cNvSpPr/>
          <p:nvPr userDrawn="1"/>
        </p:nvSpPr>
        <p:spPr>
          <a:xfrm>
            <a:off x="0" y="1566647"/>
            <a:ext cx="12192001" cy="4652921"/>
          </a:xfrm>
          <a:prstGeom prst="rect">
            <a:avLst/>
          </a:prstGeom>
          <a:solidFill>
            <a:srgbClr val="C1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516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033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2550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00672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7584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5100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2617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0134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/>
          </a:p>
        </p:txBody>
      </p:sp>
      <p:sp>
        <p:nvSpPr>
          <p:cNvPr id="3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5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362465" y="445746"/>
            <a:ext cx="11473935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 smtClean="0"/>
              <a:t>Heading</a:t>
            </a:r>
            <a:endParaRPr lang="nl-NL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62465" y="1765300"/>
            <a:ext cx="11491784" cy="4305986"/>
          </a:xfrm>
          <a:prstGeom prst="rect">
            <a:avLst/>
          </a:prstGeom>
        </p:spPr>
        <p:txBody>
          <a:bodyPr/>
          <a:lstStyle>
            <a:lvl1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1pPr>
            <a:lvl2pPr>
              <a:defRPr lang="en-US" sz="24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2pPr>
            <a:lvl3pPr>
              <a:defRPr lang="en-US" sz="20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3pPr>
            <a:lvl4pPr>
              <a:defRPr lang="en-US" sz="1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4pPr>
            <a:lvl5pPr>
              <a:defRPr lang="en-GB" sz="1800" b="0" i="0" kern="1200" dirty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6" name="Picture 5" descr="EC-JRC-logo_horizontal_EN_pos_transparent-backgroun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914" y="6293527"/>
            <a:ext cx="1661766" cy="48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7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9896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</a:lstStyle>
          <a:p>
            <a:r>
              <a:rPr lang="nl-NL" dirty="0" smtClean="0"/>
              <a:t>Image</a:t>
            </a:r>
            <a:endParaRPr lang="nl-NL" dirty="0"/>
          </a:p>
        </p:txBody>
      </p:sp>
      <p:pic>
        <p:nvPicPr>
          <p:cNvPr id="4" name="Picture 3" descr="EC-JRC-logo_horizontal_EN_pos_transparent-backgroun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914" y="6293527"/>
            <a:ext cx="1661766" cy="48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52352"/>
            <a:ext cx="12192000" cy="443728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nl-NL" dirty="0" smtClean="0"/>
              <a:t>Image</a:t>
            </a:r>
            <a:endParaRPr lang="nl-NL" dirty="0"/>
          </a:p>
        </p:txBody>
      </p:sp>
      <p:sp>
        <p:nvSpPr>
          <p:cNvPr id="14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6"/>
            <a:ext cx="10896600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 smtClean="0"/>
              <a:t>Heading</a:t>
            </a:r>
            <a:endParaRPr lang="nl-NL" dirty="0" smtClean="0"/>
          </a:p>
        </p:txBody>
      </p:sp>
      <p:pic>
        <p:nvPicPr>
          <p:cNvPr id="5" name="Picture 4" descr="EC-JRC-logo_horizontal_EN_pos_transparent-backgroun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914" y="6293527"/>
            <a:ext cx="1661766" cy="48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and 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2"/>
          <p:cNvSpPr/>
          <p:nvPr userDrawn="1"/>
        </p:nvSpPr>
        <p:spPr>
          <a:xfrm>
            <a:off x="1" y="0"/>
            <a:ext cx="12192000" cy="3114675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0" i="0" dirty="0">
              <a:solidFill>
                <a:srgbClr val="093B37"/>
              </a:solidFill>
              <a:latin typeface="Verdana Standaard" charset="0"/>
            </a:endParaRPr>
          </a:p>
        </p:txBody>
      </p:sp>
      <p:pic>
        <p:nvPicPr>
          <p:cNvPr id="8" name="Shape 296" descr="photo-1434030216411-0b793f4b4173.jpg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0017" y="2406354"/>
            <a:ext cx="1393799" cy="1393799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9349" y="1987138"/>
            <a:ext cx="9029700" cy="1378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 err="1" smtClean="0"/>
              <a:t>Thanks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34" y="136525"/>
            <a:ext cx="11578167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433" y="1279525"/>
            <a:ext cx="11277600" cy="4891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964517" y="6553200"/>
            <a:ext cx="4267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2018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194800" y="6553200"/>
            <a:ext cx="2540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F124-AF04-5448-81DF-7A81BF3CA4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12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51" r:id="rId4"/>
    <p:sldLayoutId id="2147483652" r:id="rId5"/>
    <p:sldLayoutId id="2147483655" r:id="rId6"/>
    <p:sldLayoutId id="2147483668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inspire-2017-2@jrc.ec.europa.eu" TargetMode="External"/><Relationship Id="rId2" Type="http://schemas.openxmlformats.org/officeDocument/2006/relationships/hyperlink" Target="https://webgate.ec.europa.eu/fpfis/wikis/x/2RrbE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22425" y="922338"/>
            <a:ext cx="8937625" cy="1089529"/>
          </a:xfrm>
        </p:spPr>
        <p:txBody>
          <a:bodyPr/>
          <a:lstStyle/>
          <a:p>
            <a:pPr algn="ctr"/>
            <a:r>
              <a:rPr lang="en-US" dirty="0" smtClean="0"/>
              <a:t>Action 2017.2: Alternative Encodings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174580" y="2479807"/>
            <a:ext cx="5842840" cy="978729"/>
          </a:xfrm>
        </p:spPr>
        <p:txBody>
          <a:bodyPr/>
          <a:lstStyle/>
          <a:p>
            <a:r>
              <a:rPr lang="en-US" dirty="0" smtClean="0"/>
              <a:t>2017.2 sub-group kick-off meeting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174580" y="3666294"/>
            <a:ext cx="6009525" cy="480131"/>
          </a:xfrm>
        </p:spPr>
        <p:txBody>
          <a:bodyPr/>
          <a:lstStyle/>
          <a:p>
            <a:r>
              <a:rPr lang="en-US" dirty="0" smtClean="0"/>
              <a:t>4 July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77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Wiki</a:t>
            </a:r>
            <a:r>
              <a:rPr lang="en-US" dirty="0" smtClean="0"/>
              <a:t> on </a:t>
            </a:r>
            <a:r>
              <a:rPr lang="en-US" dirty="0"/>
              <a:t>the </a:t>
            </a:r>
            <a:r>
              <a:rPr lang="en-US" dirty="0" smtClean="0"/>
              <a:t>(new) MIG </a:t>
            </a:r>
            <a:r>
              <a:rPr lang="en-US" dirty="0"/>
              <a:t>collaboration platform for meeting minutes, sharing documents, general discussions and </a:t>
            </a:r>
            <a:r>
              <a:rPr lang="en-US" dirty="0" smtClean="0"/>
              <a:t>actions</a:t>
            </a:r>
          </a:p>
          <a:p>
            <a:pPr lvl="1"/>
            <a:r>
              <a:rPr lang="en-US" dirty="0" smtClean="0"/>
              <a:t>Do we need also an issue tracker?</a:t>
            </a:r>
            <a:endParaRPr lang="en-US" dirty="0"/>
          </a:p>
          <a:p>
            <a:r>
              <a:rPr lang="en-US" dirty="0" smtClean="0"/>
              <a:t>Tools for drafting documents? (</a:t>
            </a:r>
            <a:r>
              <a:rPr lang="en-US" dirty="0" err="1" smtClean="0"/>
              <a:t>Github</a:t>
            </a:r>
            <a:r>
              <a:rPr lang="en-US" dirty="0" smtClean="0"/>
              <a:t>? Word? …)</a:t>
            </a:r>
          </a:p>
          <a:p>
            <a:r>
              <a:rPr lang="en-US" dirty="0" smtClean="0"/>
              <a:t>Mailing </a:t>
            </a:r>
            <a:r>
              <a:rPr lang="en-US" dirty="0"/>
              <a:t>list </a:t>
            </a:r>
            <a:r>
              <a:rPr lang="en-US" dirty="0" smtClean="0">
                <a:hlinkClick r:id="rId3"/>
              </a:rPr>
              <a:t>inspire-2017-2@jrc.ec.europa.eu</a:t>
            </a:r>
            <a:r>
              <a:rPr lang="en-US" dirty="0" smtClean="0"/>
              <a:t> for </a:t>
            </a:r>
            <a:r>
              <a:rPr lang="en-US" dirty="0"/>
              <a:t>e-mail communication with the sub-group</a:t>
            </a:r>
          </a:p>
          <a:p>
            <a:r>
              <a:rPr lang="en-US" dirty="0"/>
              <a:t>WebEx for regular web-conferences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584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8"/>
          <p:cNvSpPr txBox="1"/>
          <p:nvPr/>
        </p:nvSpPr>
        <p:spPr>
          <a:xfrm>
            <a:off x="2419350" y="3273440"/>
            <a:ext cx="9201150" cy="830997"/>
          </a:xfrm>
          <a:prstGeom prst="rect">
            <a:avLst/>
          </a:prstGeom>
          <a:noFill/>
        </p:spPr>
        <p:txBody>
          <a:bodyPr wrap="square" lIns="91356" tIns="0" rIns="91356" bIns="0" rtlCol="0">
            <a:spAutoFit/>
          </a:bodyPr>
          <a:lstStyle/>
          <a:p>
            <a:r>
              <a:rPr lang="en-GB" sz="36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Any questions?</a:t>
            </a:r>
          </a:p>
          <a:p>
            <a:r>
              <a:rPr lang="en-GB" sz="18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find </a:t>
            </a:r>
            <a:r>
              <a:rPr lang="en-GB" sz="1800" dirty="0" smtClean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 at </a:t>
            </a:r>
            <a:r>
              <a:rPr lang="en-GB" sz="1800" dirty="0" smtClean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@</a:t>
            </a:r>
            <a:r>
              <a:rPr lang="en-GB" sz="1800" dirty="0" err="1" smtClean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michellutz</a:t>
            </a:r>
            <a:r>
              <a:rPr lang="en-GB" sz="1800" dirty="0" smtClean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</a:t>
            </a:r>
            <a:r>
              <a:rPr lang="en-GB" sz="1800" dirty="0" smtClean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michael.lutz@ec.europa</a:t>
            </a:r>
            <a:r>
              <a:rPr lang="en-GB" dirty="0" smtClean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.eu</a:t>
            </a:r>
            <a:endParaRPr lang="en-GB" sz="1800" dirty="0">
              <a:solidFill>
                <a:srgbClr val="3B83C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341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Action 2017.2 – Context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400" dirty="0" smtClean="0"/>
              <a:t>Aims: Define</a:t>
            </a:r>
          </a:p>
          <a:p>
            <a:pPr lvl="1"/>
            <a:r>
              <a:rPr lang="en-US" sz="2000" dirty="0" smtClean="0"/>
              <a:t>alternative </a:t>
            </a:r>
            <a:r>
              <a:rPr lang="en-US" sz="2000" dirty="0"/>
              <a:t>encoding rules (mainly for the purpose of viewing/analysis in mainstream GIS systems) for a number of selected application schemas and </a:t>
            </a:r>
            <a:endParaRPr lang="en-US" sz="2000" dirty="0" smtClean="0"/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template and procedure for proposing and endorsing additional encoding rules in the future. </a:t>
            </a:r>
            <a:endParaRPr lang="en-US" sz="2000" dirty="0" smtClean="0"/>
          </a:p>
          <a:p>
            <a:r>
              <a:rPr lang="en-US" sz="2400" dirty="0" smtClean="0"/>
              <a:t>Proposals </a:t>
            </a:r>
            <a:r>
              <a:rPr lang="en-US" sz="2400" dirty="0"/>
              <a:t>for alternative encodings rules were collected through an open call on the MIG collaboration platform and </a:t>
            </a:r>
            <a:r>
              <a:rPr lang="en-US" sz="2400" dirty="0" err="1"/>
              <a:t>prioritised</a:t>
            </a:r>
            <a:r>
              <a:rPr lang="en-US" sz="2400" dirty="0"/>
              <a:t> by MS in a </a:t>
            </a:r>
            <a:r>
              <a:rPr lang="en-US" sz="2400" dirty="0" smtClean="0"/>
              <a:t>survey</a:t>
            </a:r>
          </a:p>
          <a:p>
            <a:pPr lvl="1"/>
            <a:r>
              <a:rPr lang="en-US" sz="2000" dirty="0" smtClean="0"/>
              <a:t>Most support </a:t>
            </a:r>
            <a:r>
              <a:rPr lang="en-US" sz="2000" dirty="0"/>
              <a:t>for </a:t>
            </a:r>
            <a:r>
              <a:rPr lang="en-US" sz="2000" dirty="0" err="1" smtClean="0"/>
              <a:t>GeoJSON</a:t>
            </a:r>
            <a:endParaRPr lang="en-US" sz="2000" dirty="0" smtClean="0"/>
          </a:p>
          <a:p>
            <a:pPr lvl="1"/>
            <a:r>
              <a:rPr lang="en-US" sz="2000" dirty="0" smtClean="0"/>
              <a:t>Significant support also for simplified </a:t>
            </a:r>
            <a:r>
              <a:rPr lang="en-US" sz="2000" dirty="0"/>
              <a:t>GML, database formats (</a:t>
            </a:r>
            <a:r>
              <a:rPr lang="en-US" sz="2000" dirty="0" err="1"/>
              <a:t>geopackage</a:t>
            </a:r>
            <a:r>
              <a:rPr lang="en-US" sz="2000" dirty="0"/>
              <a:t>, </a:t>
            </a:r>
            <a:r>
              <a:rPr lang="en-US" sz="2000" dirty="0" err="1"/>
              <a:t>PostGIS</a:t>
            </a:r>
            <a:r>
              <a:rPr lang="en-US" sz="2000" dirty="0"/>
              <a:t>, ESRI Geodatabase) and linked </a:t>
            </a:r>
            <a:r>
              <a:rPr lang="en-US" sz="2000" dirty="0" smtClean="0"/>
              <a:t>data</a:t>
            </a:r>
          </a:p>
          <a:p>
            <a:pPr lvl="1"/>
            <a:r>
              <a:rPr lang="en-US" sz="2000" dirty="0" smtClean="0"/>
              <a:t>Also proposals for theme-specific encodings, e.g. </a:t>
            </a:r>
            <a:r>
              <a:rPr lang="en-US" sz="2000" dirty="0" err="1"/>
              <a:t>GeoSciML</a:t>
            </a:r>
            <a:r>
              <a:rPr lang="en-US" sz="2000" dirty="0"/>
              <a:t> </a:t>
            </a:r>
            <a:r>
              <a:rPr lang="en-US" sz="2000" dirty="0" smtClean="0"/>
              <a:t>for </a:t>
            </a:r>
            <a:r>
              <a:rPr lang="en-US" sz="2000" dirty="0"/>
              <a:t>GE and </a:t>
            </a:r>
            <a:r>
              <a:rPr lang="en-US" sz="2000" dirty="0" smtClean="0"/>
              <a:t>MR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9132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Action 2017.2 – Sub-group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400" dirty="0" smtClean="0"/>
              <a:t>Tasks</a:t>
            </a:r>
          </a:p>
          <a:p>
            <a:pPr lvl="1"/>
            <a:r>
              <a:rPr lang="en-US" sz="2000" dirty="0" smtClean="0"/>
              <a:t>developing </a:t>
            </a:r>
            <a:r>
              <a:rPr lang="en-US" sz="2000" dirty="0"/>
              <a:t>an encoding rule for </a:t>
            </a:r>
            <a:r>
              <a:rPr lang="en-US" sz="2000" dirty="0" err="1"/>
              <a:t>GeoJSON</a:t>
            </a:r>
            <a:r>
              <a:rPr lang="en-US" sz="2000" dirty="0"/>
              <a:t> (as a first example</a:t>
            </a:r>
            <a:r>
              <a:rPr lang="en-US" sz="2000" dirty="0" smtClean="0"/>
              <a:t>) </a:t>
            </a:r>
            <a:r>
              <a:rPr lang="en-US" sz="2000" dirty="0" smtClean="0">
                <a:sym typeface="Wingdings" panose="05000000000000000000" pitchFamily="2" charset="2"/>
              </a:rPr>
              <a:t> GP* document</a:t>
            </a:r>
            <a:endParaRPr lang="en-US" sz="2000" dirty="0" smtClean="0"/>
          </a:p>
          <a:p>
            <a:pPr lvl="1"/>
            <a:r>
              <a:rPr lang="en-US" sz="2000" dirty="0" smtClean="0"/>
              <a:t>developing </a:t>
            </a:r>
            <a:r>
              <a:rPr lang="en-US" sz="2000" dirty="0"/>
              <a:t>generic rules / approaches for flattening the INSPIRE data models (which will be useful for a number of alternative encodings) </a:t>
            </a:r>
            <a:r>
              <a:rPr lang="en-US" sz="2000" dirty="0" smtClean="0">
                <a:sym typeface="Wingdings" panose="05000000000000000000" pitchFamily="2" charset="2"/>
              </a:rPr>
              <a:t> GP document</a:t>
            </a:r>
            <a:endParaRPr lang="en-US" sz="2000" dirty="0" smtClean="0"/>
          </a:p>
          <a:p>
            <a:pPr lvl="1"/>
            <a:r>
              <a:rPr lang="en-US" sz="2000" dirty="0" smtClean="0"/>
              <a:t>developing </a:t>
            </a:r>
            <a:r>
              <a:rPr lang="en-US" sz="2000" dirty="0"/>
              <a:t>the overall procedure for proposing and endorsing additional encodings </a:t>
            </a:r>
            <a:endParaRPr lang="en-US" sz="2000" dirty="0" smtClean="0"/>
          </a:p>
          <a:p>
            <a:r>
              <a:rPr lang="en-US" sz="2400" dirty="0" smtClean="0"/>
              <a:t>Aim to </a:t>
            </a:r>
            <a:r>
              <a:rPr lang="en-US" sz="2400" dirty="0"/>
              <a:t>achieve concrete results within the remaining mandate of the action (until the end of 2018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Open </a:t>
            </a:r>
            <a:r>
              <a:rPr lang="en-US" sz="2400" dirty="0"/>
              <a:t>to observers, who may want to develop alternative encoding rules in parallel to the core activities of the </a:t>
            </a:r>
            <a:r>
              <a:rPr lang="en-US" sz="2400" dirty="0" smtClean="0"/>
              <a:t>action</a:t>
            </a:r>
          </a:p>
          <a:p>
            <a:pPr lvl="1"/>
            <a:r>
              <a:rPr lang="en-US" sz="2000" dirty="0" smtClean="0"/>
              <a:t>Such </a:t>
            </a:r>
            <a:r>
              <a:rPr lang="en-US" sz="2000" dirty="0"/>
              <a:t>parallel activities would however not be part of the "official" action </a:t>
            </a:r>
            <a:r>
              <a:rPr lang="en-US" sz="2000" dirty="0" smtClean="0"/>
              <a:t>deliverables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8994073" y="5816251"/>
            <a:ext cx="3197927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>
              <a:lnSpc>
                <a:spcPct val="90000"/>
              </a:lnSpc>
              <a:spcBef>
                <a:spcPts val="500"/>
              </a:spcBef>
            </a:pPr>
            <a:r>
              <a:rPr lang="en-US" sz="1600" dirty="0">
                <a:solidFill>
                  <a:srgbClr val="093B37"/>
                </a:solidFill>
                <a:latin typeface="Verdana"/>
                <a:cs typeface="Verdana"/>
              </a:rPr>
              <a:t>* INSPIRE Good Practice</a:t>
            </a:r>
            <a:endParaRPr lang="en-US" sz="1600" dirty="0">
              <a:solidFill>
                <a:srgbClr val="093B37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75029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Encoding rule – Possible structure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62465" y="1765300"/>
            <a:ext cx="4995598" cy="430598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Scope</a:t>
            </a: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Conformance</a:t>
            </a: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Normative </a:t>
            </a:r>
            <a:r>
              <a:rPr lang="en-US" sz="2000" dirty="0"/>
              <a:t>references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Terms </a:t>
            </a:r>
            <a:r>
              <a:rPr lang="en-US" sz="2000" dirty="0"/>
              <a:t>and </a:t>
            </a:r>
            <a:r>
              <a:rPr lang="en-US" sz="2000" dirty="0" smtClean="0"/>
              <a:t>abbreviations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Overview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General </a:t>
            </a:r>
            <a:r>
              <a:rPr lang="en-US" sz="2000" dirty="0"/>
              <a:t>encoding </a:t>
            </a:r>
            <a:r>
              <a:rPr lang="en-US" sz="2000" dirty="0" smtClean="0"/>
              <a:t>requirements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Input </a:t>
            </a:r>
            <a:r>
              <a:rPr lang="en-US" sz="2000" dirty="0"/>
              <a:t>data structure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Output </a:t>
            </a:r>
            <a:r>
              <a:rPr lang="en-US" sz="2000" dirty="0"/>
              <a:t>data structure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Schema </a:t>
            </a:r>
            <a:r>
              <a:rPr lang="en-US" sz="2000" b="1" dirty="0"/>
              <a:t>conversion </a:t>
            </a:r>
            <a:r>
              <a:rPr lang="en-US" sz="2000" b="1" dirty="0" smtClean="0"/>
              <a:t>rules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Instance conversion rules</a:t>
            </a:r>
          </a:p>
          <a:p>
            <a:pPr marL="0" indent="0">
              <a:buNone/>
            </a:pPr>
            <a:r>
              <a:rPr lang="en-US" sz="2000" dirty="0" smtClean="0"/>
              <a:t>Annexes: Examples, …</a:t>
            </a:r>
            <a:endParaRPr lang="en-US" sz="2000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6394297" y="1678889"/>
            <a:ext cx="4995598" cy="43059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24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20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GB" sz="1800" b="0" i="0" kern="1200" dirty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/>
              <a:t>9.1</a:t>
            </a:r>
            <a:r>
              <a:rPr lang="en-US" sz="1600" dirty="0"/>
              <a:t>. General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/>
              <a:t>9.2</a:t>
            </a:r>
            <a:r>
              <a:rPr lang="en-US" sz="1600" dirty="0"/>
              <a:t>. Application schema package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/>
              <a:t>9.3</a:t>
            </a:r>
            <a:r>
              <a:rPr lang="en-US" sz="1600" dirty="0"/>
              <a:t>. Types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</a:t>
            </a:r>
            <a:r>
              <a:rPr lang="en-US" sz="1400" dirty="0" smtClean="0"/>
              <a:t>9.3.1</a:t>
            </a:r>
            <a:r>
              <a:rPr lang="en-US" sz="1400" dirty="0"/>
              <a:t>. Mappings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/>
              <a:t> 9.3.2</a:t>
            </a:r>
            <a:r>
              <a:rPr lang="en-US" sz="1400" dirty="0"/>
              <a:t>. Alignments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/>
              <a:t> 9.3.3</a:t>
            </a:r>
            <a:r>
              <a:rPr lang="en-US" sz="1400" dirty="0"/>
              <a:t>. Class name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9.3.4</a:t>
            </a:r>
            <a:r>
              <a:rPr lang="en-US" sz="1400" dirty="0"/>
              <a:t>. Abstractness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9.3.5</a:t>
            </a:r>
            <a:r>
              <a:rPr lang="en-US" sz="1400" dirty="0"/>
              <a:t>. Inheritance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9.3.6</a:t>
            </a:r>
            <a:r>
              <a:rPr lang="en-US" sz="1400" dirty="0"/>
              <a:t>. Spatial object type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/>
              <a:t> 9.3.7</a:t>
            </a:r>
            <a:r>
              <a:rPr lang="en-US" sz="1400" dirty="0"/>
              <a:t>. Data type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9.3.8</a:t>
            </a:r>
            <a:r>
              <a:rPr lang="en-US" sz="1400" dirty="0"/>
              <a:t>. Union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9.3.9</a:t>
            </a:r>
            <a:r>
              <a:rPr lang="en-US" sz="1400" dirty="0"/>
              <a:t>. Enumeration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9.3.10</a:t>
            </a:r>
            <a:r>
              <a:rPr lang="en-US" sz="1400" dirty="0"/>
              <a:t>. Code list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/>
              <a:t>9.4</a:t>
            </a:r>
            <a:r>
              <a:rPr lang="en-US" sz="1600" dirty="0"/>
              <a:t>. </a:t>
            </a:r>
            <a:r>
              <a:rPr lang="en-US" sz="1600" dirty="0" smtClean="0"/>
              <a:t>Properties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</a:t>
            </a:r>
            <a:r>
              <a:rPr lang="en-US" sz="1400" dirty="0" smtClean="0"/>
              <a:t>9.4.x Multiplicity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9.4.y </a:t>
            </a:r>
            <a:r>
              <a:rPr lang="en-US" sz="1400" dirty="0" err="1" smtClean="0"/>
              <a:t>Voidability</a:t>
            </a:r>
            <a:endParaRPr lang="en-US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…</a:t>
            </a:r>
            <a:endParaRPr lang="en-US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/>
              <a:t>9.5</a:t>
            </a:r>
            <a:r>
              <a:rPr lang="en-US" sz="1600" dirty="0"/>
              <a:t>. Association class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/>
              <a:t>9.6</a:t>
            </a:r>
            <a:r>
              <a:rPr lang="en-US" sz="1600" dirty="0"/>
              <a:t>. </a:t>
            </a:r>
            <a:r>
              <a:rPr lang="en-US" sz="1600" dirty="0" smtClean="0"/>
              <a:t>Constraints</a:t>
            </a:r>
            <a:endParaRPr lang="en-US" sz="16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692316" y="1765300"/>
            <a:ext cx="1701981" cy="3320047"/>
          </a:xfrm>
          <a:prstGeom prst="line">
            <a:avLst/>
          </a:prstGeom>
          <a:ln>
            <a:solidFill>
              <a:srgbClr val="093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92316" y="5237748"/>
            <a:ext cx="1701981" cy="747127"/>
          </a:xfrm>
          <a:prstGeom prst="line">
            <a:avLst/>
          </a:prstGeom>
          <a:ln>
            <a:solidFill>
              <a:srgbClr val="093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34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Rules for flattening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Rule</a:t>
            </a:r>
          </a:p>
          <a:p>
            <a:pPr lvl="1"/>
            <a:r>
              <a:rPr lang="en-US" dirty="0" smtClean="0"/>
              <a:t>Name</a:t>
            </a:r>
          </a:p>
          <a:p>
            <a:pPr lvl="1"/>
            <a:r>
              <a:rPr lang="en-US" dirty="0" smtClean="0"/>
              <a:t>Description </a:t>
            </a:r>
          </a:p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Restrictions / loss of information</a:t>
            </a:r>
          </a:p>
          <a:p>
            <a:pPr lvl="1"/>
            <a:r>
              <a:rPr lang="en-US" dirty="0" smtClean="0"/>
              <a:t>Source</a:t>
            </a:r>
          </a:p>
          <a:p>
            <a:r>
              <a:rPr lang="en-US" dirty="0" smtClean="0"/>
              <a:t>Proposed combinations of rules (for given themes?)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852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0314" y="213135"/>
            <a:ext cx="11473935" cy="993310"/>
          </a:xfrm>
        </p:spPr>
        <p:txBody>
          <a:bodyPr/>
          <a:lstStyle/>
          <a:p>
            <a:r>
              <a:rPr lang="en-US" dirty="0" smtClean="0"/>
              <a:t>Proposal for additional encodings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/>
              <a:t>INSPIRE </a:t>
            </a:r>
            <a:r>
              <a:rPr lang="en-US" dirty="0"/>
              <a:t>Good </a:t>
            </a:r>
            <a:r>
              <a:rPr lang="en-US" dirty="0" smtClean="0"/>
              <a:t>Practices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2400" dirty="0"/>
              <a:t>Formal (but slow) processes for updating IRs and TGs</a:t>
            </a:r>
          </a:p>
          <a:p>
            <a:r>
              <a:rPr lang="en-GB" sz="2400" dirty="0"/>
              <a:t>Ongoing discussions / existing examples (in MS, projects or by solution providers) of good practices for </a:t>
            </a:r>
          </a:p>
          <a:p>
            <a:pPr lvl="1"/>
            <a:r>
              <a:rPr lang="en-GB" sz="2000" dirty="0"/>
              <a:t>specific implementation issues (e.g. how to create persistent identifiers)</a:t>
            </a:r>
          </a:p>
          <a:p>
            <a:pPr lvl="1"/>
            <a:r>
              <a:rPr lang="en-GB" sz="2000" dirty="0"/>
              <a:t>opportunities offered by emerging technologies and standards (e.g. Vector Tiles, OGC </a:t>
            </a:r>
            <a:r>
              <a:rPr lang="en-GB" sz="2000" dirty="0" err="1"/>
              <a:t>SensorThings</a:t>
            </a:r>
            <a:r>
              <a:rPr lang="en-GB" sz="2000" dirty="0"/>
              <a:t> API) or </a:t>
            </a:r>
          </a:p>
          <a:p>
            <a:pPr lvl="1"/>
            <a:r>
              <a:rPr lang="en-GB" sz="2000" dirty="0"/>
              <a:t>extensions/profiles for specific application domains</a:t>
            </a:r>
          </a:p>
          <a:p>
            <a:r>
              <a:rPr lang="en-GB" sz="2400" dirty="0"/>
              <a:t>Have a formal process for proposing such good practices for MS/EC consideration</a:t>
            </a:r>
          </a:p>
          <a:p>
            <a:r>
              <a:rPr lang="en-GB" sz="2400" dirty="0"/>
              <a:t>Widely adopted good practices could also lead to the development of new or extension of existing TGs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325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INSPIRE Good Practices – Procedure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85763" indent="-385763">
              <a:buFont typeface="+mj-lt"/>
              <a:buAutoNum type="arabicPeriod"/>
            </a:pPr>
            <a:r>
              <a:rPr lang="en-GB" sz="2400" b="1" dirty="0"/>
              <a:t>Initiation </a:t>
            </a:r>
            <a:r>
              <a:rPr lang="en-GB" sz="2400" dirty="0"/>
              <a:t>using a "good practice fiche" including evidence that the solution has been put into practice and has received broader support</a:t>
            </a:r>
          </a:p>
          <a:p>
            <a:pPr marL="385763" indent="-385763">
              <a:buFont typeface="+mj-lt"/>
              <a:buAutoNum type="arabicPeriod"/>
            </a:pPr>
            <a:r>
              <a:rPr lang="en-GB" sz="2400" b="1" dirty="0"/>
              <a:t>Outreach </a:t>
            </a:r>
            <a:r>
              <a:rPr lang="en-GB" sz="2400" dirty="0"/>
              <a:t>through a webinar </a:t>
            </a:r>
            <a:endParaRPr lang="en-US" sz="2400" dirty="0"/>
          </a:p>
          <a:p>
            <a:pPr marL="385763" indent="-385763">
              <a:buFont typeface="+mj-lt"/>
              <a:buAutoNum type="arabicPeriod"/>
            </a:pPr>
            <a:r>
              <a:rPr lang="en-GB" sz="2400" b="1" dirty="0"/>
              <a:t>Submission </a:t>
            </a:r>
            <a:r>
              <a:rPr lang="en-GB" sz="2400" dirty="0"/>
              <a:t>for inclusion in a good practices section in the INSPIRE Knowledge Base </a:t>
            </a:r>
            <a:r>
              <a:rPr lang="en-GB" sz="2400" dirty="0" smtClean="0"/>
              <a:t>(ideally with </a:t>
            </a:r>
            <a:r>
              <a:rPr lang="en-GB" sz="2400" dirty="0"/>
              <a:t>support from one or several </a:t>
            </a:r>
            <a:r>
              <a:rPr lang="en-GB" sz="2400" dirty="0" smtClean="0"/>
              <a:t>INSPIRE MS </a:t>
            </a:r>
            <a:r>
              <a:rPr lang="en-GB" sz="2400" dirty="0"/>
              <a:t>representatives)</a:t>
            </a:r>
          </a:p>
          <a:p>
            <a:pPr marL="385763" indent="-385763">
              <a:buFont typeface="+mj-lt"/>
              <a:buAutoNum type="arabicPeriod"/>
            </a:pPr>
            <a:r>
              <a:rPr lang="en-GB" sz="2400" b="1" dirty="0"/>
              <a:t>Opinion </a:t>
            </a:r>
            <a:r>
              <a:rPr lang="en-GB" sz="2400" dirty="0"/>
              <a:t>of the </a:t>
            </a:r>
            <a:r>
              <a:rPr lang="en-GB" sz="2400" dirty="0" smtClean="0"/>
              <a:t>MIG </a:t>
            </a:r>
            <a:r>
              <a:rPr lang="en-GB" sz="2400" dirty="0"/>
              <a:t>to endorse, ask for clarification or reject the good practice </a:t>
            </a:r>
          </a:p>
          <a:p>
            <a:pPr marL="385763" indent="-385763">
              <a:buFont typeface="+mj-lt"/>
              <a:buAutoNum type="arabicPeriod"/>
            </a:pPr>
            <a:r>
              <a:rPr lang="en-GB" sz="2400" b="1" dirty="0"/>
              <a:t>Feedback from users through the </a:t>
            </a:r>
            <a:r>
              <a:rPr lang="en-GB" sz="2400" dirty="0"/>
              <a:t>good practice </a:t>
            </a:r>
            <a:r>
              <a:rPr lang="en-GB" sz="2400" dirty="0" smtClean="0"/>
              <a:t>repository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6180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Good practice </a:t>
            </a:r>
            <a:r>
              <a:rPr lang="en-US" dirty="0" smtClean="0"/>
              <a:t>fiche (= metadata)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62465" y="1765300"/>
            <a:ext cx="5663685" cy="4305986"/>
          </a:xfrm>
        </p:spPr>
        <p:txBody>
          <a:bodyPr/>
          <a:lstStyle/>
          <a:p>
            <a:r>
              <a:rPr lang="en-US" dirty="0"/>
              <a:t>Name</a:t>
            </a:r>
          </a:p>
          <a:p>
            <a:r>
              <a:rPr lang="en-US" dirty="0"/>
              <a:t>Description</a:t>
            </a:r>
          </a:p>
          <a:p>
            <a:r>
              <a:rPr lang="en-US" dirty="0"/>
              <a:t>INSPIRE component(s)</a:t>
            </a:r>
          </a:p>
          <a:p>
            <a:r>
              <a:rPr lang="en-US" dirty="0"/>
              <a:t>References</a:t>
            </a:r>
          </a:p>
          <a:p>
            <a:pPr lvl="1"/>
            <a:r>
              <a:rPr lang="en-US" dirty="0"/>
              <a:t>Normative reference</a:t>
            </a:r>
          </a:p>
          <a:p>
            <a:pPr lvl="1"/>
            <a:r>
              <a:rPr lang="en-US" dirty="0"/>
              <a:t>Other references</a:t>
            </a:r>
          </a:p>
          <a:p>
            <a:r>
              <a:rPr lang="en-US" dirty="0"/>
              <a:t>Relevance &amp; expected </a:t>
            </a:r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356865" y="1765300"/>
            <a:ext cx="5663685" cy="43059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24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20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GB" sz="1800" b="0" i="0" kern="1200" dirty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Intended Outcome</a:t>
            </a:r>
          </a:p>
          <a:p>
            <a:r>
              <a:rPr lang="en-US" dirty="0" smtClean="0"/>
              <a:t>Evidence of implementation &amp; support (to be documented using the INSPIRE in Practice platform)</a:t>
            </a:r>
          </a:p>
          <a:p>
            <a:r>
              <a:rPr lang="en-US" dirty="0" smtClean="0"/>
              <a:t>Limitations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130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(Rough) work plan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Aug-Sep: Collect and </a:t>
            </a:r>
            <a:r>
              <a:rPr lang="en-US" dirty="0" err="1" smtClean="0"/>
              <a:t>analyse</a:t>
            </a:r>
            <a:r>
              <a:rPr lang="en-US" dirty="0" smtClean="0"/>
              <a:t> examples / existing implementations </a:t>
            </a:r>
            <a:r>
              <a:rPr lang="en-US" dirty="0" smtClean="0">
                <a:sym typeface="Wingdings" panose="05000000000000000000" pitchFamily="2" charset="2"/>
              </a:rPr>
              <a:t> extract proposals and open questions</a:t>
            </a:r>
            <a:endParaRPr lang="en-US" dirty="0" smtClean="0"/>
          </a:p>
          <a:p>
            <a:pPr lvl="1"/>
            <a:r>
              <a:rPr lang="en-US" dirty="0" err="1" smtClean="0"/>
              <a:t>GeoJSON</a:t>
            </a:r>
            <a:endParaRPr lang="en-US" dirty="0" smtClean="0"/>
          </a:p>
          <a:p>
            <a:pPr lvl="1"/>
            <a:r>
              <a:rPr lang="en-US" dirty="0" smtClean="0"/>
              <a:t>Flattening approaches</a:t>
            </a:r>
          </a:p>
          <a:p>
            <a:r>
              <a:rPr lang="en-US" dirty="0" smtClean="0"/>
              <a:t>Sep-Dec: </a:t>
            </a:r>
          </a:p>
          <a:p>
            <a:pPr lvl="1"/>
            <a:r>
              <a:rPr lang="en-US" dirty="0" smtClean="0"/>
              <a:t>Draft encoding rules (focus on sections 9+10)</a:t>
            </a:r>
          </a:p>
          <a:p>
            <a:pPr lvl="1"/>
            <a:r>
              <a:rPr lang="en-US" dirty="0" smtClean="0"/>
              <a:t>Draft flattening GP (focus on flattening approaches used in examples and/or relevant for </a:t>
            </a:r>
            <a:r>
              <a:rPr lang="en-US" dirty="0" err="1" smtClean="0"/>
              <a:t>GeoJSON</a:t>
            </a:r>
            <a:r>
              <a:rPr lang="en-US" dirty="0" smtClean="0"/>
              <a:t> encoding rule)</a:t>
            </a:r>
          </a:p>
          <a:p>
            <a:r>
              <a:rPr lang="en-US" dirty="0" smtClean="0"/>
              <a:t>Nov: Face-to-face meeting to discuss open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649282"/>
      </p:ext>
    </p:extLst>
  </p:cSld>
  <p:clrMapOvr>
    <a:masterClrMapping/>
  </p:clrMapOvr>
</p:sld>
</file>

<file path=ppt/theme/theme1.xml><?xml version="1.0" encoding="utf-8"?>
<a:theme xmlns:a="http://schemas.openxmlformats.org/drawingml/2006/main" name="JRC-presentation_new-style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.pptx" id="{7B5E1C63-0C59-4844-8EE3-EBB1096677D0}" vid="{072EBA76-DF8C-4C87-8F78-DAEEB21A4DDB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JRC CI Template 16-9 2018</Template>
  <TotalTime>3014</TotalTime>
  <Words>706</Words>
  <Application>Microsoft Office PowerPoint</Application>
  <PresentationFormat>Widescreen</PresentationFormat>
  <Paragraphs>102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Verdana Standaard</vt:lpstr>
      <vt:lpstr>Wingdings</vt:lpstr>
      <vt:lpstr>JRC-presentation_new-style_template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Lutz</dc:creator>
  <cp:lastModifiedBy>Michael Lutz</cp:lastModifiedBy>
  <cp:revision>11</cp:revision>
  <cp:lastPrinted>2018-03-09T13:23:03Z</cp:lastPrinted>
  <dcterms:created xsi:type="dcterms:W3CDTF">2018-04-12T06:45:07Z</dcterms:created>
  <dcterms:modified xsi:type="dcterms:W3CDTF">2018-07-03T14:23:17Z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Jive_VersionGuid">
    <vt:lpwstr>1df65ae6-fd19-499a-ac64-e69bf6fa7e26</vt:lpwstr>
  </property>
  <property fmtid="{D5CDD505-2E9C-101B-9397-08002B2CF9AE}" pid="3" name="Offisync_UpdateToken">
    <vt:lpwstr>3</vt:lpwstr>
  </property>
  <property fmtid="{D5CDD505-2E9C-101B-9397-08002B2CF9AE}" pid="4" name="Offisync_ServerID">
    <vt:lpwstr>0d3b22a6-6203-4efc-8e8e-b5279256493b</vt:lpwstr>
  </property>
  <property fmtid="{D5CDD505-2E9C-101B-9397-08002B2CF9AE}" pid="5" name="Offisync_UniqueId">
    <vt:lpwstr>127154</vt:lpwstr>
  </property>
  <property fmtid="{D5CDD505-2E9C-101B-9397-08002B2CF9AE}" pid="6" name="Offisync_ProviderInitializationData">
    <vt:lpwstr>https://connected.cnect.cec.eu.int</vt:lpwstr>
  </property>
  <property fmtid="{D5CDD505-2E9C-101B-9397-08002B2CF9AE}" pid="7" name="Jive_LatestUserAccountName">
    <vt:lpwstr>lutzmmi</vt:lpwstr>
  </property>
</Properties>
</file>