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8" r:id="rId2"/>
    <p:sldId id="285" r:id="rId3"/>
    <p:sldId id="286" r:id="rId4"/>
    <p:sldId id="288" r:id="rId5"/>
    <p:sldId id="287" r:id="rId6"/>
    <p:sldId id="271" r:id="rId7"/>
  </p:sldIdLst>
  <p:sldSz cx="12192000" cy="6858000"/>
  <p:notesSz cx="6810375" cy="99425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70" userDrawn="1">
          <p15:clr>
            <a:srgbClr val="A4A3A4"/>
          </p15:clr>
        </p15:guide>
        <p15:guide id="2" pos="37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3B37"/>
    <a:srgbClr val="158D84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737" autoAdjust="0"/>
  </p:normalViewPr>
  <p:slideViewPr>
    <p:cSldViewPr snapToGrid="0" snapToObjects="1">
      <p:cViewPr varScale="1">
        <p:scale>
          <a:sx n="101" d="100"/>
          <a:sy n="101" d="100"/>
        </p:scale>
        <p:origin x="132" y="726"/>
      </p:cViewPr>
      <p:guideLst>
        <p:guide orient="horz" pos="3770"/>
        <p:guide pos="37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266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7636" y="0"/>
            <a:ext cx="2951163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DE467-252D-C340-B6D3-74553E62F086}" type="datetimeFigureOut">
              <a:rPr lang="nl-NL" smtClean="0"/>
              <a:t>30-8-2018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163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7636" y="9443662"/>
            <a:ext cx="2951163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D94EF4-DA67-D04B-9845-EB080743160F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5975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Verdana Standaard" charset="0"/>
              </a:defRPr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Verdana Standaard" charset="0"/>
              </a:defRPr>
            </a:lvl1pPr>
          </a:lstStyle>
          <a:p>
            <a:fld id="{F0136DB9-5D27-1549-BD29-2B9C3D92BA6B}" type="datetimeFigureOut">
              <a:rPr lang="nl-NL" smtClean="0"/>
              <a:pPr/>
              <a:t>30-8-2018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582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1038" y="4784835"/>
            <a:ext cx="544830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Verdana Standaard" charset="0"/>
              </a:defRPr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Verdana Standaard" charset="0"/>
              </a:defRPr>
            </a:lvl1pPr>
          </a:lstStyle>
          <a:p>
            <a:fld id="{B724C359-F21C-5144-9CEB-BDBE24445460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8063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Verdana Standaard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Verdana Standaard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Verdana Standaard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Verdana Standaard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Verdana Standaard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4C359-F21C-5144-9CEB-BDBE24445460}" type="slidenum">
              <a:rPr lang="nl-NL" smtClean="0"/>
              <a:pPr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0088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RC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5991225"/>
          </a:xfrm>
          <a:prstGeom prst="rect">
            <a:avLst/>
          </a:prstGeom>
        </p:spPr>
      </p:pic>
      <p:sp>
        <p:nvSpPr>
          <p:cNvPr id="15" name="Rechthoek 14"/>
          <p:cNvSpPr/>
          <p:nvPr userDrawn="1"/>
        </p:nvSpPr>
        <p:spPr>
          <a:xfrm>
            <a:off x="147484" y="6004628"/>
            <a:ext cx="7388942" cy="849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nl-NL" sz="2600" b="0" dirty="0" smtClean="0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Joint Research Centre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93B37"/>
                </a:solidFill>
                <a:effectLst/>
                <a:uLnTx/>
                <a:uFillTx/>
                <a:latin typeface="Verdana"/>
                <a:ea typeface="Arial" charset="0"/>
                <a:cs typeface="Verdana"/>
              </a:rPr>
              <a:t>The European Commission’s science and knowledge service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622425" y="922338"/>
            <a:ext cx="8937625" cy="5909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lang="en-US" sz="3600" b="1" dirty="0">
                <a:solidFill>
                  <a:srgbClr val="093B37"/>
                </a:solidFill>
                <a:latin typeface="Verdana"/>
                <a:ea typeface="Arial" charset="0"/>
                <a:cs typeface="Verdana"/>
              </a:defRPr>
            </a:lvl1pPr>
          </a:lstStyle>
          <a:p>
            <a:pPr marL="0" lvl="0" algn="ctr"/>
            <a:r>
              <a:rPr lang="en-US" dirty="0" smtClean="0"/>
              <a:t>&lt;Title&gt;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174580" y="2479807"/>
            <a:ext cx="5842840" cy="5355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lang="en-US" sz="3200" smtClean="0">
                <a:solidFill>
                  <a:srgbClr val="093B37"/>
                </a:solidFill>
                <a:latin typeface="Verdana"/>
                <a:ea typeface="Arial" charset="0"/>
                <a:cs typeface="Verdana"/>
              </a:defRPr>
            </a:lvl1pPr>
            <a:lvl2pPr>
              <a:defRPr lang="en-US" sz="18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mtClean="0">
                <a:latin typeface="+mn-lt"/>
              </a:defRPr>
            </a:lvl4pPr>
            <a:lvl5pPr>
              <a:defRPr lang="en-US">
                <a:latin typeface="+mn-lt"/>
              </a:defRPr>
            </a:lvl5pPr>
          </a:lstStyle>
          <a:p>
            <a:pPr marL="0" lvl="0"/>
            <a:r>
              <a:rPr lang="en-US" dirty="0" smtClean="0"/>
              <a:t>&lt;Author&gt;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3174580" y="3093185"/>
            <a:ext cx="5842840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>
              <a:buNone/>
              <a:defRPr lang="en-US" sz="2800" smtClean="0">
                <a:solidFill>
                  <a:srgbClr val="093B37"/>
                </a:solidFill>
                <a:latin typeface="Verdana"/>
                <a:ea typeface="Arial" charset="0"/>
                <a:cs typeface="Verdana"/>
              </a:defRPr>
            </a:lvl1pPr>
            <a:lvl2pPr>
              <a:defRPr lang="en-US" sz="1800" smtClean="0">
                <a:latin typeface="+mn-lt"/>
              </a:defRPr>
            </a:lvl2pPr>
            <a:lvl3pPr>
              <a:defRPr lang="en-US" sz="1800" smtClean="0">
                <a:latin typeface="+mn-lt"/>
              </a:defRPr>
            </a:lvl3pPr>
            <a:lvl4pPr>
              <a:defRPr lang="en-US" smtClean="0">
                <a:latin typeface="+mn-lt"/>
              </a:defRPr>
            </a:lvl4pPr>
            <a:lvl5pPr>
              <a:defRPr lang="en-US">
                <a:latin typeface="+mn-lt"/>
              </a:defRPr>
            </a:lvl5pPr>
          </a:lstStyle>
          <a:p>
            <a:pPr marL="0" lvl="0"/>
            <a:r>
              <a:rPr lang="en-US" dirty="0" smtClean="0"/>
              <a:t>&lt;Event, Date&gt;</a:t>
            </a:r>
          </a:p>
        </p:txBody>
      </p:sp>
      <p:pic>
        <p:nvPicPr>
          <p:cNvPr id="10" name="Picture 9" descr="EC-JRC-logo_horizontal_EN_pos_transparent-backgrou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451" y="6059233"/>
            <a:ext cx="2463229" cy="720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-2" y="0"/>
            <a:ext cx="12192000" cy="5989638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solidFill>
                <a:srgbClr val="053081"/>
              </a:solidFill>
              <a:latin typeface="Verdana Standaard" charset="0"/>
            </a:endParaRPr>
          </a:p>
        </p:txBody>
      </p:sp>
      <p:sp>
        <p:nvSpPr>
          <p:cNvPr id="21" name="Titel 20"/>
          <p:cNvSpPr>
            <a:spLocks noGrp="1"/>
          </p:cNvSpPr>
          <p:nvPr>
            <p:ph type="title" hasCustomPrompt="1"/>
          </p:nvPr>
        </p:nvSpPr>
        <p:spPr>
          <a:xfrm>
            <a:off x="0" y="1694215"/>
            <a:ext cx="12192000" cy="1518885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>
                <a:solidFill>
                  <a:schemeClr val="bg1"/>
                </a:solidFill>
              </a:defRPr>
            </a:lvl1pPr>
          </a:lstStyle>
          <a:p>
            <a:pPr algn="ctr"/>
            <a:r>
              <a:rPr lang="nl-NL" sz="3600" b="1" dirty="0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A modern JRC </a:t>
            </a:r>
            <a:br>
              <a:rPr lang="nl-NL" sz="3600" b="1" dirty="0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</a:br>
            <a:r>
              <a:rPr lang="nl-NL" sz="3600" b="1" dirty="0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in a modern </a:t>
            </a:r>
            <a:r>
              <a:rPr lang="nl-NL" sz="3600" b="1" dirty="0" err="1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Commission</a:t>
            </a:r>
            <a:endParaRPr lang="nl-NL" dirty="0"/>
          </a:p>
        </p:txBody>
      </p:sp>
      <p:sp>
        <p:nvSpPr>
          <p:cNvPr id="39" name="Tijdelijke aanduiding voor tekst 38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266571"/>
            <a:ext cx="12192000" cy="356859"/>
          </a:xfrm>
          <a:prstGeom prst="rect">
            <a:avLst/>
          </a:prstGeom>
        </p:spPr>
        <p:txBody>
          <a:bodyPr wrap="none">
            <a:noAutofit/>
          </a:bodyPr>
          <a:lstStyle>
            <a:lvl1pPr marL="0" indent="0" algn="ctr">
              <a:buNone/>
              <a:defRPr lang="nl-NL" sz="1800" b="1" dirty="0" smtClean="0">
                <a:solidFill>
                  <a:schemeClr val="bg1"/>
                </a:solidFill>
                <a:latin typeface="Verdana"/>
                <a:cs typeface="Verdana"/>
              </a:defRPr>
            </a:lvl1pPr>
            <a:lvl2pPr marL="457200" indent="0" algn="ctr">
              <a:buNone/>
              <a:defRPr sz="1100">
                <a:solidFill>
                  <a:schemeClr val="bg1"/>
                </a:solidFill>
              </a:defRPr>
            </a:lvl2pPr>
            <a:lvl3pPr marL="914400" indent="0" algn="ctr">
              <a:buNone/>
              <a:defRPr lang="nl-NL" dirty="0" smtClean="0"/>
            </a:lvl3pPr>
            <a:lvl4pPr marL="1371600" indent="0" algn="ctr">
              <a:buNone/>
              <a:defRPr lang="nl-NL" dirty="0" smtClean="0"/>
            </a:lvl4pPr>
            <a:lvl5pPr marL="1828800" indent="0" algn="ctr">
              <a:buNone/>
              <a:defRPr lang="nl-NL" dirty="0"/>
            </a:lvl5pPr>
          </a:lstStyle>
          <a:p>
            <a:pPr lvl="0"/>
            <a:r>
              <a:rPr lang="nl-NL" dirty="0" smtClean="0"/>
              <a:t>Name</a:t>
            </a:r>
          </a:p>
        </p:txBody>
      </p:sp>
      <p:sp>
        <p:nvSpPr>
          <p:cNvPr id="42" name="Tijdelijke aanduiding voor tekst 41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708289"/>
            <a:ext cx="12192000" cy="45132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nl-NL" sz="1600" b="0" i="0" kern="1200" baseline="0" dirty="0" smtClean="0">
                <a:solidFill>
                  <a:schemeClr val="bg1"/>
                </a:solidFill>
                <a:latin typeface="Verdana"/>
                <a:ea typeface="+mn-ea"/>
                <a:cs typeface="Verdana"/>
              </a:defRPr>
            </a:lvl1pPr>
          </a:lstStyle>
          <a:p>
            <a:pPr lvl="0"/>
            <a:r>
              <a:rPr lang="nl-NL" dirty="0" err="1" smtClean="0"/>
              <a:t>Title</a:t>
            </a:r>
            <a:r>
              <a:rPr lang="nl-NL" dirty="0" smtClean="0"/>
              <a:t>, </a:t>
            </a:r>
            <a:r>
              <a:rPr lang="nl-NL" dirty="0" err="1" smtClean="0"/>
              <a:t>Location</a:t>
            </a:r>
            <a:r>
              <a:rPr lang="nl-NL" dirty="0" smtClean="0"/>
              <a:t>, Date</a:t>
            </a:r>
            <a:endParaRPr lang="nl-NL" dirty="0"/>
          </a:p>
        </p:txBody>
      </p:sp>
      <p:pic>
        <p:nvPicPr>
          <p:cNvPr id="6" name="Picture 5" descr="EC-JRC-logo_horizontal_EN_pos_transparent-background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6451" y="6059233"/>
            <a:ext cx="2463229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6"/>
          <p:cNvSpPr/>
          <p:nvPr userDrawn="1"/>
        </p:nvSpPr>
        <p:spPr>
          <a:xfrm>
            <a:off x="0" y="1566647"/>
            <a:ext cx="12192001" cy="4652921"/>
          </a:xfrm>
          <a:prstGeom prst="rect">
            <a:avLst/>
          </a:prstGeom>
          <a:solidFill>
            <a:srgbClr val="C1E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marL="0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75168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50336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425504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900672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375840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851008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326176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01344" algn="l" defTabSz="950336" rtl="0" eaLnBrk="1" latinLnBrk="0" hangingPunct="1">
              <a:defRPr sz="187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nl-NL"/>
          </a:p>
        </p:txBody>
      </p:sp>
      <p:sp>
        <p:nvSpPr>
          <p:cNvPr id="3" name="Rechthoek 7"/>
          <p:cNvSpPr/>
          <p:nvPr userDrawn="1"/>
        </p:nvSpPr>
        <p:spPr>
          <a:xfrm>
            <a:off x="0" y="0"/>
            <a:ext cx="12192000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solidFill>
                <a:schemeClr val="accent1">
                  <a:lumMod val="50000"/>
                </a:schemeClr>
              </a:solidFill>
              <a:latin typeface="Verdana Standaard" charset="0"/>
            </a:endParaRPr>
          </a:p>
        </p:txBody>
      </p:sp>
      <p:sp>
        <p:nvSpPr>
          <p:cNvPr id="5" name="Tijdelijke aanduiding voor tekst 17"/>
          <p:cNvSpPr>
            <a:spLocks noGrp="1"/>
          </p:cNvSpPr>
          <p:nvPr>
            <p:ph type="body" sz="quarter" idx="11" hasCustomPrompt="1"/>
          </p:nvPr>
        </p:nvSpPr>
        <p:spPr>
          <a:xfrm>
            <a:off x="362465" y="445746"/>
            <a:ext cx="11473935" cy="9933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chemeClr val="bg1"/>
                </a:solidFill>
                <a:latin typeface="Verdana"/>
                <a:cs typeface="Verdana"/>
              </a:defRPr>
            </a:lvl1pPr>
            <a:lvl2pPr>
              <a:defRPr sz="3600" b="1">
                <a:solidFill>
                  <a:schemeClr val="bg1"/>
                </a:solidFill>
              </a:defRPr>
            </a:lvl2pPr>
            <a:lvl3pPr>
              <a:defRPr sz="3600" b="1">
                <a:solidFill>
                  <a:schemeClr val="bg1"/>
                </a:solidFill>
              </a:defRPr>
            </a:lvl3pPr>
            <a:lvl4pPr>
              <a:defRPr sz="3600" b="1">
                <a:solidFill>
                  <a:schemeClr val="bg1"/>
                </a:solidFill>
              </a:defRPr>
            </a:lvl4pPr>
            <a:lvl5pPr>
              <a:defRPr sz="3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err="1" smtClean="0"/>
              <a:t>Heading</a:t>
            </a:r>
            <a:endParaRPr lang="nl-NL" dirty="0" smtClean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362465" y="1765300"/>
            <a:ext cx="11491784" cy="4305986"/>
          </a:xfrm>
          <a:prstGeom prst="rect">
            <a:avLst/>
          </a:prstGeom>
        </p:spPr>
        <p:txBody>
          <a:bodyPr/>
          <a:lstStyle>
            <a:lvl1pPr>
              <a:defRPr lang="en-US" sz="28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1pPr>
            <a:lvl2pPr>
              <a:defRPr lang="en-US" sz="24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2pPr>
            <a:lvl3pPr>
              <a:defRPr lang="en-US" sz="20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3pPr>
            <a:lvl4pPr>
              <a:defRPr lang="en-US" sz="1800" b="0" i="0" kern="1200" dirty="0" smtClean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4pPr>
            <a:lvl5pPr>
              <a:defRPr lang="en-GB" sz="1800" b="0" i="0" kern="1200" dirty="0">
                <a:solidFill>
                  <a:srgbClr val="093B37"/>
                </a:solidFill>
                <a:latin typeface="Verdana"/>
                <a:ea typeface="+mn-ea"/>
                <a:cs typeface="Verdan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6" name="Picture 5" descr="EC-JRC-logo_horizontal_EN_pos_transparent-background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914" y="6293527"/>
            <a:ext cx="1661766" cy="48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377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5989638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>
                <a:latin typeface="Verdana"/>
                <a:cs typeface="Verdana"/>
              </a:defRPr>
            </a:lvl1pPr>
          </a:lstStyle>
          <a:p>
            <a:r>
              <a:rPr lang="nl-NL" dirty="0" smtClean="0"/>
              <a:t>Image</a:t>
            </a:r>
            <a:endParaRPr lang="nl-NL" dirty="0"/>
          </a:p>
        </p:txBody>
      </p:sp>
      <p:pic>
        <p:nvPicPr>
          <p:cNvPr id="4" name="Picture 3" descr="EC-JRC-logo_horizontal_EN_pos_transparent-background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914" y="6293527"/>
            <a:ext cx="1661766" cy="48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>
          <a:xfrm>
            <a:off x="0" y="0"/>
            <a:ext cx="12192000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solidFill>
                <a:schemeClr val="accent1">
                  <a:lumMod val="50000"/>
                </a:schemeClr>
              </a:solidFill>
              <a:latin typeface="Verdana Standaard" charset="0"/>
            </a:endParaRP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552352"/>
            <a:ext cx="12192000" cy="443728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00"/>
            </a:lvl1pPr>
          </a:lstStyle>
          <a:p>
            <a:r>
              <a:rPr lang="nl-NL" dirty="0" smtClean="0"/>
              <a:t>Image</a:t>
            </a:r>
            <a:endParaRPr lang="nl-NL" dirty="0"/>
          </a:p>
        </p:txBody>
      </p:sp>
      <p:sp>
        <p:nvSpPr>
          <p:cNvPr id="14" name="Tijdelijke aanduiding voor tekst 17"/>
          <p:cNvSpPr>
            <a:spLocks noGrp="1"/>
          </p:cNvSpPr>
          <p:nvPr>
            <p:ph type="body" sz="quarter" idx="11" hasCustomPrompt="1"/>
          </p:nvPr>
        </p:nvSpPr>
        <p:spPr>
          <a:xfrm>
            <a:off x="939800" y="445746"/>
            <a:ext cx="10896600" cy="9933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0">
                <a:solidFill>
                  <a:schemeClr val="bg1"/>
                </a:solidFill>
                <a:latin typeface="Verdana"/>
                <a:cs typeface="Verdana"/>
              </a:defRPr>
            </a:lvl1pPr>
            <a:lvl2pPr>
              <a:defRPr sz="3600" b="1">
                <a:solidFill>
                  <a:schemeClr val="bg1"/>
                </a:solidFill>
              </a:defRPr>
            </a:lvl2pPr>
            <a:lvl3pPr>
              <a:defRPr sz="3600" b="1">
                <a:solidFill>
                  <a:schemeClr val="bg1"/>
                </a:solidFill>
              </a:defRPr>
            </a:lvl3pPr>
            <a:lvl4pPr>
              <a:defRPr sz="3600" b="1">
                <a:solidFill>
                  <a:schemeClr val="bg1"/>
                </a:solidFill>
              </a:defRPr>
            </a:lvl4pPr>
            <a:lvl5pPr>
              <a:defRPr sz="36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err="1" smtClean="0"/>
              <a:t>Heading</a:t>
            </a:r>
            <a:endParaRPr lang="nl-NL" dirty="0" smtClean="0"/>
          </a:p>
        </p:txBody>
      </p:sp>
      <p:pic>
        <p:nvPicPr>
          <p:cNvPr id="5" name="Picture 4" descr="EC-JRC-logo_horizontal_EN_pos_transparent-background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7914" y="6293527"/>
            <a:ext cx="1661766" cy="48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and 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2"/>
          <p:cNvSpPr/>
          <p:nvPr userDrawn="1"/>
        </p:nvSpPr>
        <p:spPr>
          <a:xfrm>
            <a:off x="1" y="0"/>
            <a:ext cx="12192000" cy="3114675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6" tIns="45677" rIns="91356" bIns="45677" rtlCol="0" anchor="ctr"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rgbClr val="0F3277"/>
              </a:buClr>
              <a:buSzPct val="115000"/>
            </a:pPr>
            <a:endParaRPr lang="en-US" b="0" i="0" dirty="0">
              <a:solidFill>
                <a:srgbClr val="093B37"/>
              </a:solidFill>
              <a:latin typeface="Verdana Standaard" charset="0"/>
            </a:endParaRPr>
          </a:p>
        </p:txBody>
      </p:sp>
      <p:pic>
        <p:nvPicPr>
          <p:cNvPr id="8" name="Shape 296" descr="photo-1434030216411-0b793f4b4173.jpg"/>
          <p:cNvPicPr preferRelativeResize="0"/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00017" y="2406354"/>
            <a:ext cx="1393799" cy="1393799"/>
          </a:xfrm>
          <a:prstGeom prst="ellipse">
            <a:avLst/>
          </a:prstGeom>
          <a:noFill/>
          <a:ln>
            <a:noFill/>
          </a:ln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0" hasCustomPrompt="1"/>
          </p:nvPr>
        </p:nvSpPr>
        <p:spPr>
          <a:xfrm>
            <a:off x="2419349" y="1987138"/>
            <a:ext cx="9029700" cy="13783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 err="1" smtClean="0"/>
              <a:t>Thanks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754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034" y="136525"/>
            <a:ext cx="11578167" cy="685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433" y="1279525"/>
            <a:ext cx="11277600" cy="4891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xfrm>
            <a:off x="3964517" y="6553200"/>
            <a:ext cx="42672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2018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9194800" y="6553200"/>
            <a:ext cx="2540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BF124-AF04-5448-81DF-7A81BF3CA4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0120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67" r:id="rId3"/>
    <p:sldLayoutId id="2147483651" r:id="rId4"/>
    <p:sldLayoutId id="2147483652" r:id="rId5"/>
    <p:sldLayoutId id="2147483655" r:id="rId6"/>
    <p:sldLayoutId id="2147483668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bg1"/>
          </a:solidFill>
          <a:latin typeface="Verdana" charset="0"/>
          <a:ea typeface="Verdana" charset="0"/>
          <a:cs typeface="Verdana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Verdana Standaard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Verdana Standaard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Verdana Standaard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Verdana Standaard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Verdana Standaard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INSPIRE-MIF/2017.2/issues/9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622425" y="922338"/>
            <a:ext cx="8937625" cy="1089529"/>
          </a:xfrm>
        </p:spPr>
        <p:txBody>
          <a:bodyPr/>
          <a:lstStyle/>
          <a:p>
            <a:pPr algn="ctr"/>
            <a:r>
              <a:rPr lang="en-US" dirty="0" smtClean="0"/>
              <a:t>Action 2017.2: Alternative Encodings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174580" y="2479807"/>
            <a:ext cx="6546936" cy="978729"/>
          </a:xfrm>
        </p:spPr>
        <p:txBody>
          <a:bodyPr/>
          <a:lstStyle/>
          <a:p>
            <a:r>
              <a:rPr lang="en-US" dirty="0" smtClean="0"/>
              <a:t>2017.2 sub-group </a:t>
            </a:r>
            <a:r>
              <a:rPr lang="en-US" dirty="0" smtClean="0"/>
              <a:t>meeting #2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174580" y="3666294"/>
            <a:ext cx="6009525" cy="480131"/>
          </a:xfrm>
        </p:spPr>
        <p:txBody>
          <a:bodyPr/>
          <a:lstStyle/>
          <a:p>
            <a:r>
              <a:rPr lang="en-US" dirty="0" smtClean="0"/>
              <a:t>31 August</a:t>
            </a:r>
            <a:r>
              <a:rPr lang="en-US" dirty="0" smtClean="0"/>
              <a:t> </a:t>
            </a:r>
            <a:r>
              <a:rPr lang="en-US" dirty="0" smtClean="0"/>
              <a:t>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77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(Rough) work plan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Aug-Sep: Collect and </a:t>
            </a:r>
            <a:r>
              <a:rPr lang="en-US" dirty="0" err="1" smtClean="0"/>
              <a:t>analyse</a:t>
            </a:r>
            <a:r>
              <a:rPr lang="en-US" dirty="0" smtClean="0"/>
              <a:t> examples / existing implementations </a:t>
            </a:r>
            <a:r>
              <a:rPr lang="en-US" dirty="0" smtClean="0">
                <a:sym typeface="Wingdings" panose="05000000000000000000" pitchFamily="2" charset="2"/>
              </a:rPr>
              <a:t> extract proposals and open questions</a:t>
            </a:r>
            <a:endParaRPr lang="en-US" dirty="0" smtClean="0"/>
          </a:p>
          <a:p>
            <a:pPr lvl="1"/>
            <a:r>
              <a:rPr lang="en-US" dirty="0" err="1" smtClean="0"/>
              <a:t>GeoJSON</a:t>
            </a:r>
            <a:endParaRPr lang="en-US" dirty="0" smtClean="0"/>
          </a:p>
          <a:p>
            <a:pPr lvl="1"/>
            <a:r>
              <a:rPr lang="en-US" dirty="0" smtClean="0"/>
              <a:t>Flattening approaches</a:t>
            </a:r>
          </a:p>
          <a:p>
            <a:r>
              <a:rPr lang="en-US" dirty="0" smtClean="0"/>
              <a:t>Sep-Dec: </a:t>
            </a:r>
          </a:p>
          <a:p>
            <a:pPr lvl="1"/>
            <a:r>
              <a:rPr lang="en-US" dirty="0" smtClean="0"/>
              <a:t>Draft encoding rules (focus on sections 9+10)</a:t>
            </a:r>
          </a:p>
          <a:p>
            <a:pPr lvl="1"/>
            <a:r>
              <a:rPr lang="en-US" dirty="0" smtClean="0"/>
              <a:t>Draft flattening GP (focus on flattening approaches used in examples and/or relevant for </a:t>
            </a:r>
            <a:r>
              <a:rPr lang="en-US" dirty="0" err="1" smtClean="0"/>
              <a:t>GeoJSON</a:t>
            </a:r>
            <a:r>
              <a:rPr lang="en-US" dirty="0" smtClean="0"/>
              <a:t> encoding rule)</a:t>
            </a:r>
          </a:p>
          <a:p>
            <a:r>
              <a:rPr lang="en-US" dirty="0" smtClean="0"/>
              <a:t>Nov: Face-to-face meeting to discuss open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649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(More detailed) </a:t>
            </a:r>
            <a:r>
              <a:rPr lang="en-US" dirty="0" smtClean="0"/>
              <a:t>work plan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624315"/>
              </p:ext>
            </p:extLst>
          </p:nvPr>
        </p:nvGraphicFramePr>
        <p:xfrm>
          <a:off x="251081" y="1301696"/>
          <a:ext cx="11696702" cy="5369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901"/>
                <a:gridCol w="901443"/>
                <a:gridCol w="2857500"/>
                <a:gridCol w="2771775"/>
                <a:gridCol w="4823083"/>
              </a:tblGrid>
              <a:tr h="371378">
                <a:tc gridSpan="2">
                  <a:txBody>
                    <a:bodyPr/>
                    <a:lstStyle/>
                    <a:p>
                      <a:pPr marL="0" algn="ctr" fontAlgn="b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Date/</a:t>
                      </a:r>
                      <a:r>
                        <a:rPr lang="en-US" sz="1400" b="1" i="0" kern="1200" baseline="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 </a:t>
                      </a:r>
                      <a:r>
                        <a:rPr lang="en-US" sz="1400" b="1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meeting</a:t>
                      </a:r>
                      <a:endParaRPr lang="en-US" sz="1400" b="1" i="0" kern="1200" dirty="0" smtClean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fontAlgn="b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GP: </a:t>
                      </a:r>
                      <a:r>
                        <a:rPr lang="en-US" sz="1400" b="1" i="0" kern="1200" dirty="0" err="1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GeoJSON</a:t>
                      </a:r>
                      <a:r>
                        <a:rPr lang="en-US" sz="1400" b="1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 encoding</a:t>
                      </a:r>
                      <a:r>
                        <a:rPr lang="en-US" sz="1400" b="1" i="0" kern="1200" baseline="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 rule</a:t>
                      </a:r>
                      <a:endParaRPr lang="en-US" sz="1400" b="1" i="0" kern="1200" dirty="0" smtClean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GP: Simplification </a:t>
                      </a:r>
                      <a:r>
                        <a:rPr lang="en-US" sz="1400" b="1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Rules</a:t>
                      </a:r>
                    </a:p>
                  </a:txBody>
                  <a:tcPr marL="36000" marR="36000" marT="72000" marB="7200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General</a:t>
                      </a:r>
                    </a:p>
                  </a:txBody>
                  <a:tcPr marL="36000" marR="36000" marT="72000" marB="7200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534093"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1200" dirty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#2</a:t>
                      </a:r>
                    </a:p>
                  </a:txBody>
                  <a:tcPr marL="36000" marR="36000" marT="72000" marB="72000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31-Aug</a:t>
                      </a:r>
                      <a:endParaRPr lang="en-US" sz="1400" b="0" i="0" kern="1200" dirty="0" smtClean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/>
                </a:tc>
                <a:tc gridSpan="2">
                  <a:txBody>
                    <a:bodyPr/>
                    <a:lstStyle/>
                    <a:p>
                      <a:pPr marL="285750" indent="-285750" algn="l" fontAlgn="b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Collect </a:t>
                      </a: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examples</a:t>
                      </a:r>
                    </a:p>
                    <a:p>
                      <a:pPr marL="285750" indent="-285750" algn="l" fontAlgn="b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Choose</a:t>
                      </a:r>
                      <a:r>
                        <a:rPr lang="en-US" sz="1400" b="0" i="0" kern="1200" baseline="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 INSPIRE theme(s) and use cases (could be different ones for </a:t>
                      </a:r>
                      <a:r>
                        <a:rPr lang="en-US" sz="1400" b="0" i="0" kern="1200" baseline="0" dirty="0" err="1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GeoJSON</a:t>
                      </a:r>
                      <a:r>
                        <a:rPr lang="en-US" sz="1400" b="0" i="0" kern="1200" baseline="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 and Simplification rules)</a:t>
                      </a:r>
                    </a:p>
                  </a:txBody>
                  <a:tcPr marL="36000" marR="36000" marT="72000" marB="7200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fontAlgn="b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Collect glossary</a:t>
                      </a:r>
                      <a:r>
                        <a:rPr lang="en-US" sz="1400" b="0" i="0" kern="1200" baseline="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 </a:t>
                      </a: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items</a:t>
                      </a:r>
                    </a:p>
                    <a:p>
                      <a:pPr marL="285750" indent="-285750" algn="l" fontAlgn="b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Detailed </a:t>
                      </a: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workplan</a:t>
                      </a:r>
                    </a:p>
                  </a:txBody>
                  <a:tcPr marL="36000" marR="36000" marT="72000" marB="72000"/>
                </a:tc>
              </a:tr>
              <a:tr h="238979"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1200" dirty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#3</a:t>
                      </a:r>
                    </a:p>
                  </a:txBody>
                  <a:tcPr marL="36000" marR="36000" marT="72000" marB="72000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28-Sep</a:t>
                      </a:r>
                      <a:endParaRPr lang="en-US" sz="1400" b="0" i="0" kern="1200" dirty="0" smtClean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/>
                </a:tc>
                <a:tc gridSpan="2">
                  <a:txBody>
                    <a:bodyPr/>
                    <a:lstStyle/>
                    <a:p>
                      <a:pPr marL="285750" indent="-285750" algn="l" fontAlgn="b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kern="1200" dirty="0" err="1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Analyse</a:t>
                      </a: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 examples </a:t>
                      </a: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  <a:sym typeface="Wingdings" panose="05000000000000000000" pitchFamily="2" charset="2"/>
                        </a:rPr>
                        <a:t> extract </a:t>
                      </a:r>
                      <a:r>
                        <a:rPr lang="en-US" sz="1400" b="0" i="0" kern="1200" dirty="0" err="1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  <a:sym typeface="Wingdings" panose="05000000000000000000" pitchFamily="2" charset="2"/>
                        </a:rPr>
                        <a:t>GeoJSON</a:t>
                      </a:r>
                      <a:r>
                        <a:rPr lang="en-US" sz="1400" b="0" i="0" kern="1200" baseline="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  <a:sym typeface="Wingdings" panose="05000000000000000000" pitchFamily="2" charset="2"/>
                        </a:rPr>
                        <a:t> encoding &amp; simplification rules to be included in GP</a:t>
                      </a:r>
                      <a:endParaRPr lang="en-US" sz="1400" b="0" i="0" kern="1200" dirty="0" smtClean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  <a:p>
                      <a:pPr marL="285750" indent="-285750" algn="l" fontAlgn="b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Develop</a:t>
                      </a:r>
                      <a:r>
                        <a:rPr lang="en-US" sz="1400" b="0" i="0" kern="1200" baseline="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 </a:t>
                      </a:r>
                      <a:r>
                        <a:rPr lang="en-US" sz="1400" b="0" i="0" kern="1200" baseline="0" dirty="0" err="1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GeoJSON</a:t>
                      </a:r>
                      <a:r>
                        <a:rPr lang="en-US" sz="1400" b="0" i="0" kern="1200" baseline="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/</a:t>
                      </a:r>
                      <a:r>
                        <a:rPr lang="en-US" sz="1400" b="0" i="0" kern="1200" baseline="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  <a:sym typeface="Wingdings" panose="05000000000000000000" pitchFamily="2" charset="2"/>
                        </a:rPr>
                        <a:t>simplified encoding </a:t>
                      </a:r>
                      <a:r>
                        <a:rPr lang="en-US" sz="1400" b="0" i="0" kern="1200" baseline="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example(s) for chosen theme(s)</a:t>
                      </a:r>
                      <a:endParaRPr lang="en-US" sz="1400" b="0" i="0" kern="1200" dirty="0" smtClean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/>
                </a:tc>
                <a:tc hMerge="1">
                  <a:txBody>
                    <a:bodyPr/>
                    <a:lstStyle/>
                    <a:p>
                      <a:pPr marL="285750" indent="-285750" algn="l" fontAlgn="b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400" b="0" i="0" kern="1200" baseline="0" dirty="0" smtClean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  <a:sym typeface="Wingdings" panose="05000000000000000000" pitchFamily="2" charset="2"/>
                      </a:endParaRPr>
                    </a:p>
                  </a:txBody>
                  <a:tcPr marL="36000" marR="36000" marT="72000" marB="72000"/>
                </a:tc>
                <a:tc>
                  <a:txBody>
                    <a:bodyPr/>
                    <a:lstStyle/>
                    <a:p>
                      <a:pPr marL="285750" indent="-285750" algn="l" fontAlgn="b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Launch</a:t>
                      </a:r>
                      <a:r>
                        <a:rPr lang="en-US" sz="1400" b="0" i="0" kern="1200" baseline="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 editor contract</a:t>
                      </a:r>
                      <a:endParaRPr lang="en-US" sz="1400" b="0" i="0" kern="1200" dirty="0" smtClean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/>
                </a:tc>
              </a:tr>
              <a:tr h="238979"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1200" dirty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#4</a:t>
                      </a:r>
                    </a:p>
                  </a:txBody>
                  <a:tcPr marL="36000" marR="36000" marT="72000" marB="72000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26-Oct</a:t>
                      </a:r>
                      <a:endParaRPr lang="en-US" sz="1400" b="0" i="0" kern="1200" dirty="0" smtClean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/>
                </a:tc>
                <a:tc gridSpan="2">
                  <a:txBody>
                    <a:bodyPr/>
                    <a:lstStyle/>
                    <a:p>
                      <a:pPr marL="285750" indent="-285750" algn="l" fontAlgn="b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1</a:t>
                      </a:r>
                      <a:r>
                        <a:rPr lang="en-US" sz="1400" b="0" i="0" kern="1200" baseline="300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st</a:t>
                      </a: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 draft encoding rules / simplification</a:t>
                      </a:r>
                      <a:r>
                        <a:rPr lang="en-US" sz="1400" b="0" i="0" kern="1200" baseline="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 GP</a:t>
                      </a:r>
                      <a:endParaRPr lang="en-US" sz="1400" b="0" i="0" kern="1200" dirty="0" smtClean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  <a:p>
                      <a:pPr marL="285750" indent="-285750" algn="l" fontAlgn="b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Test</a:t>
                      </a:r>
                      <a:r>
                        <a:rPr lang="en-US" sz="1400" b="0" i="0" kern="1200" baseline="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 and refine examples (using client tools)</a:t>
                      </a:r>
                      <a:endParaRPr lang="en-US" sz="1400" b="0" i="0" kern="1200" dirty="0" smtClean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36000" marB="3600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fontAlgn="b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Prepare status report for the MIG meeting (incl. recommendations</a:t>
                      </a:r>
                      <a:r>
                        <a:rPr lang="en-US" sz="1400" b="0" i="0" kern="1200" baseline="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 for possible continuation)</a:t>
                      </a:r>
                      <a:endParaRPr lang="en-US" sz="1400" b="0" i="0" kern="1200" dirty="0" smtClean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/>
                </a:tc>
              </a:tr>
              <a:tr h="238979"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400" b="0" i="0" kern="1200" dirty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16-Nov</a:t>
                      </a:r>
                      <a:endParaRPr lang="en-US" sz="1400" b="0" i="0" kern="1200" dirty="0" smtClean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/>
                </a:tc>
                <a:tc gridSpan="2">
                  <a:txBody>
                    <a:bodyPr/>
                    <a:lstStyle/>
                    <a:p>
                      <a:pPr marL="285750" indent="-285750" algn="l" fontAlgn="b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Internal review </a:t>
                      </a:r>
                    </a:p>
                  </a:txBody>
                  <a:tcPr marL="36000" marR="36000" marT="72000" marB="7200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fontAlgn="b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400" b="0" i="0" kern="1200" dirty="0" smtClean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/>
                </a:tc>
              </a:tr>
              <a:tr h="238979"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1200" dirty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#5</a:t>
                      </a:r>
                    </a:p>
                  </a:txBody>
                  <a:tcPr marL="36000" marR="36000" marT="72000" marB="72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23-Nov (Paris?)</a:t>
                      </a:r>
                      <a:endParaRPr lang="en-US" sz="1400" b="0" i="0" kern="1200" dirty="0" smtClean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85750" indent="-285750" algn="l" fontAlgn="b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Discuss open issues</a:t>
                      </a:r>
                    </a:p>
                  </a:txBody>
                  <a:tcPr marL="36000" marR="36000" marT="72000" marB="72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fontAlgn="b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400" b="0" i="0" kern="1200" dirty="0" smtClean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238979"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400" b="0" i="0" kern="1200" dirty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14-Dec</a:t>
                      </a:r>
                      <a:endParaRPr lang="en-US" sz="1400" b="0" i="0" kern="1200" dirty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/>
                </a:tc>
                <a:tc gridSpan="2">
                  <a:txBody>
                    <a:bodyPr/>
                    <a:lstStyle/>
                    <a:p>
                      <a:pPr marL="285750" marR="0" lvl="0" indent="-2857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2</a:t>
                      </a:r>
                      <a:r>
                        <a:rPr lang="en-US" sz="1400" b="0" i="0" kern="1200" baseline="300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nd</a:t>
                      </a:r>
                      <a:r>
                        <a:rPr lang="en-US" sz="1400" b="0" i="0" kern="1200" baseline="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 draft</a:t>
                      </a:r>
                    </a:p>
                  </a:txBody>
                  <a:tcPr marL="36000" marR="36000" marT="72000" marB="72000"/>
                </a:tc>
                <a:tc hMerge="1">
                  <a:txBody>
                    <a:bodyPr/>
                    <a:lstStyle/>
                    <a:p>
                      <a:pPr marL="285750" marR="0" lvl="0" indent="-2857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400" b="0" i="0" kern="1200" dirty="0" smtClean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Launch MIG/MS review (until</a:t>
                      </a:r>
                      <a:r>
                        <a:rPr lang="en-US" sz="1400" b="0" i="0" kern="1200" baseline="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 4-Jan)</a:t>
                      </a:r>
                      <a:endParaRPr lang="en-US" sz="1400" b="0" i="0" kern="1200" dirty="0" smtClean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/>
                </a:tc>
              </a:tr>
              <a:tr h="238979"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1200" dirty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#6</a:t>
                      </a:r>
                    </a:p>
                  </a:txBody>
                  <a:tcPr marL="36000" marR="36000" marT="72000" marB="72000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11-Jan</a:t>
                      </a:r>
                      <a:endParaRPr lang="en-US" sz="1400" b="0" i="0" kern="1200" dirty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/>
                </a:tc>
                <a:tc gridSpan="2">
                  <a:txBody>
                    <a:bodyPr/>
                    <a:lstStyle/>
                    <a:p>
                      <a:pPr marL="285750" indent="-285750" algn="l" fontAlgn="b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Discuss review comments</a:t>
                      </a:r>
                      <a:endParaRPr lang="en-US" sz="1400" b="0" i="0" kern="1200" dirty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/>
                </a:tc>
                <a:tc hMerge="1">
                  <a:txBody>
                    <a:bodyPr/>
                    <a:lstStyle/>
                    <a:p>
                      <a:pPr marL="285750" marR="0" lvl="0" indent="-2857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400" b="0" i="0" kern="1200" dirty="0" smtClean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/>
                </a:tc>
                <a:tc>
                  <a:txBody>
                    <a:bodyPr/>
                    <a:lstStyle/>
                    <a:p>
                      <a:pPr marL="0" indent="0" algn="l" fontAlgn="b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en-US" sz="1400" b="0" i="0" kern="1200" dirty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/>
                </a:tc>
              </a:tr>
              <a:tr h="238979">
                <a:tc>
                  <a:txBody>
                    <a:bodyPr/>
                    <a:lstStyle/>
                    <a:p>
                      <a:pPr marL="0" algn="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1400" b="0" i="0" kern="1200" dirty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1-Feb</a:t>
                      </a:r>
                      <a:endParaRPr lang="en-US" sz="1400" b="0" i="0" kern="1200" dirty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/>
                </a:tc>
                <a:tc gridSpan="2">
                  <a:txBody>
                    <a:bodyPr/>
                    <a:lstStyle/>
                    <a:p>
                      <a:pPr marL="285750" indent="-285750" algn="l" fontAlgn="b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Final draft</a:t>
                      </a:r>
                    </a:p>
                  </a:txBody>
                  <a:tcPr marL="36000" marR="36000" marT="72000" marB="72000"/>
                </a:tc>
                <a:tc hMerge="1">
                  <a:txBody>
                    <a:bodyPr/>
                    <a:lstStyle/>
                    <a:p>
                      <a:pPr marL="285750" marR="0" lvl="0" indent="-2857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400" b="0" i="0" kern="1200" dirty="0" smtClean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/>
                </a:tc>
                <a:tc>
                  <a:txBody>
                    <a:bodyPr/>
                    <a:lstStyle/>
                    <a:p>
                      <a:pPr marL="285750" indent="-285750" algn="l" fontAlgn="b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Launch GP procedure</a:t>
                      </a:r>
                    </a:p>
                    <a:p>
                      <a:pPr marL="285750" indent="-285750" algn="l" fontAlgn="b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kern="1200" dirty="0" err="1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Organise</a:t>
                      </a:r>
                      <a:r>
                        <a:rPr lang="en-US" sz="1400" b="0" i="0" kern="1200" dirty="0" smtClean="0">
                          <a:solidFill>
                            <a:srgbClr val="093B37"/>
                          </a:solidFill>
                          <a:latin typeface="Verdana"/>
                          <a:ea typeface="+mn-ea"/>
                          <a:cs typeface="Verdana"/>
                        </a:rPr>
                        <a:t> GP webinar</a:t>
                      </a:r>
                      <a:endParaRPr lang="en-US" sz="1400" b="0" i="0" kern="1200" dirty="0">
                        <a:solidFill>
                          <a:srgbClr val="093B37"/>
                        </a:solidFill>
                        <a:latin typeface="Verdana"/>
                        <a:ea typeface="+mn-ea"/>
                        <a:cs typeface="Verdana"/>
                      </a:endParaRPr>
                    </a:p>
                  </a:txBody>
                  <a:tcPr marL="36000" marR="36000" marT="72000" marB="7200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3094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Questions – Simplification rules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Should the simplification rules include profiling (i.e. providing only sub-sets of the INSPIRE properties)?</a:t>
            </a:r>
          </a:p>
          <a:p>
            <a:r>
              <a:rPr lang="en-US" dirty="0" smtClean="0"/>
              <a:t>Should </a:t>
            </a:r>
            <a:r>
              <a:rPr lang="en-US" dirty="0"/>
              <a:t>the simplification rules </a:t>
            </a:r>
            <a:r>
              <a:rPr lang="en-US" dirty="0" smtClean="0"/>
              <a:t>include extensions?</a:t>
            </a:r>
          </a:p>
          <a:p>
            <a:r>
              <a:rPr lang="en-US" dirty="0" smtClean="0"/>
              <a:t>Should we focus on generic rules (for all/most themes) or specific ones (for a small number of themes)?</a:t>
            </a:r>
          </a:p>
          <a:p>
            <a:r>
              <a:rPr lang="en-US" dirty="0" smtClean="0"/>
              <a:t>Should we include simplification based on UML implementation models?</a:t>
            </a:r>
          </a:p>
          <a:p>
            <a:r>
              <a:rPr lang="en-US" dirty="0" smtClean="0"/>
              <a:t>Which </a:t>
            </a:r>
            <a:r>
              <a:rPr lang="en-US" dirty="0"/>
              <a:t>themes/use cases </a:t>
            </a:r>
            <a:r>
              <a:rPr lang="en-US" dirty="0" smtClean="0"/>
              <a:t>should be used to prototype / test the simplification rules?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025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Questions – </a:t>
            </a:r>
            <a:r>
              <a:rPr lang="en-US" dirty="0" err="1" smtClean="0"/>
              <a:t>GeoJSON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CRS – see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github.com/INSPIRE-MIF/2017.2/issues/9</a:t>
            </a:r>
            <a:r>
              <a:rPr lang="en-US" dirty="0" smtClean="0"/>
              <a:t> </a:t>
            </a:r>
          </a:p>
          <a:p>
            <a:r>
              <a:rPr lang="en-US" dirty="0" smtClean="0"/>
              <a:t>Should the encoding rule include simplification rules?</a:t>
            </a:r>
          </a:p>
          <a:p>
            <a:r>
              <a:rPr lang="en-US" dirty="0" smtClean="0"/>
              <a:t>Should the encoding rule be complete or allow profiling (i.e. providing only sub-sets of the INSPIRE properties)?</a:t>
            </a:r>
          </a:p>
          <a:p>
            <a:r>
              <a:rPr lang="en-US" dirty="0" smtClean="0"/>
              <a:t>Should we consider extensions?</a:t>
            </a:r>
          </a:p>
          <a:p>
            <a:r>
              <a:rPr lang="en-US" dirty="0" smtClean="0"/>
              <a:t>Should the encoding rule be generic (for all/most themes) or specific (for a small number of themes/use cases)?</a:t>
            </a:r>
          </a:p>
          <a:p>
            <a:r>
              <a:rPr lang="en-US" dirty="0" smtClean="0"/>
              <a:t>Which themes/use cases should be used to prototype and test the encoding rule?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851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8"/>
          <p:cNvSpPr txBox="1"/>
          <p:nvPr/>
        </p:nvSpPr>
        <p:spPr>
          <a:xfrm>
            <a:off x="2419350" y="3273440"/>
            <a:ext cx="9201150" cy="830997"/>
          </a:xfrm>
          <a:prstGeom prst="rect">
            <a:avLst/>
          </a:prstGeom>
          <a:noFill/>
        </p:spPr>
        <p:txBody>
          <a:bodyPr wrap="square" lIns="91356" tIns="0" rIns="91356" bIns="0" rtlCol="0">
            <a:spAutoFit/>
          </a:bodyPr>
          <a:lstStyle/>
          <a:p>
            <a:r>
              <a:rPr lang="en-GB" sz="3600" dirty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Any questions?</a:t>
            </a:r>
          </a:p>
          <a:p>
            <a:r>
              <a:rPr lang="en-GB" sz="1800" dirty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 can find </a:t>
            </a:r>
            <a:r>
              <a:rPr lang="en-GB" sz="1800" dirty="0" smtClean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 at </a:t>
            </a:r>
            <a:r>
              <a:rPr lang="en-GB" sz="1800" dirty="0" smtClean="0">
                <a:solidFill>
                  <a:srgbClr val="3B83C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@</a:t>
            </a:r>
            <a:r>
              <a:rPr lang="en-GB" sz="1800" dirty="0" err="1" smtClean="0">
                <a:solidFill>
                  <a:srgbClr val="3B83C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michellutz</a:t>
            </a:r>
            <a:r>
              <a:rPr lang="en-GB" sz="1800" dirty="0" smtClean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&amp; </a:t>
            </a:r>
            <a:r>
              <a:rPr lang="en-GB" sz="1800" dirty="0" smtClean="0">
                <a:solidFill>
                  <a:srgbClr val="3B83C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michael.lutz@ec.europa</a:t>
            </a:r>
            <a:r>
              <a:rPr lang="en-GB" dirty="0" smtClean="0">
                <a:solidFill>
                  <a:srgbClr val="3B83C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.eu</a:t>
            </a:r>
            <a:endParaRPr lang="en-GB" sz="1800" dirty="0">
              <a:solidFill>
                <a:srgbClr val="3B83C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341219"/>
      </p:ext>
    </p:extLst>
  </p:cSld>
  <p:clrMapOvr>
    <a:masterClrMapping/>
  </p:clrMapOvr>
</p:sld>
</file>

<file path=ppt/theme/theme1.xml><?xml version="1.0" encoding="utf-8"?>
<a:theme xmlns:a="http://schemas.openxmlformats.org/drawingml/2006/main" name="JRC-presentation_new-style_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-Times New Roman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.pptx" id="{7B5E1C63-0C59-4844-8EE3-EBB1096677D0}" vid="{072EBA76-DF8C-4C87-8F78-DAEEB21A4DDB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JRC CI Template 16-9 2018</Template>
  <TotalTime>3845</TotalTime>
  <Words>385</Words>
  <Application>Microsoft Office PowerPoint</Application>
  <PresentationFormat>Widescreen</PresentationFormat>
  <Paragraphs>63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Times New Roman</vt:lpstr>
      <vt:lpstr>Verdana</vt:lpstr>
      <vt:lpstr>Verdana Standaard</vt:lpstr>
      <vt:lpstr>Wingdings</vt:lpstr>
      <vt:lpstr>JRC-presentation_new-style_template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Lutz</dc:creator>
  <cp:lastModifiedBy>Michael Lutz</cp:lastModifiedBy>
  <cp:revision>22</cp:revision>
  <cp:lastPrinted>2018-03-09T13:23:03Z</cp:lastPrinted>
  <dcterms:created xsi:type="dcterms:W3CDTF">2018-04-12T06:45:07Z</dcterms:created>
  <dcterms:modified xsi:type="dcterms:W3CDTF">2018-08-31T07:08:14Z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Jive_VersionGuid">
    <vt:lpwstr>1df65ae6-fd19-499a-ac64-e69bf6fa7e26</vt:lpwstr>
  </property>
  <property fmtid="{D5CDD505-2E9C-101B-9397-08002B2CF9AE}" pid="3" name="Offisync_UpdateToken">
    <vt:lpwstr>3</vt:lpwstr>
  </property>
  <property fmtid="{D5CDD505-2E9C-101B-9397-08002B2CF9AE}" pid="4" name="Offisync_ServerID">
    <vt:lpwstr>0d3b22a6-6203-4efc-8e8e-b5279256493b</vt:lpwstr>
  </property>
  <property fmtid="{D5CDD505-2E9C-101B-9397-08002B2CF9AE}" pid="5" name="Offisync_UniqueId">
    <vt:lpwstr>127154</vt:lpwstr>
  </property>
  <property fmtid="{D5CDD505-2E9C-101B-9397-08002B2CF9AE}" pid="6" name="Offisync_ProviderInitializationData">
    <vt:lpwstr>https://connected.cnect.cec.eu.int</vt:lpwstr>
  </property>
  <property fmtid="{D5CDD505-2E9C-101B-9397-08002B2CF9AE}" pid="7" name="Jive_LatestUserAccountName">
    <vt:lpwstr>lutzmmi</vt:lpwstr>
  </property>
</Properties>
</file>