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14"/>
  </p:notesMasterIdLst>
  <p:sldIdLst>
    <p:sldId id="268" r:id="rId2"/>
    <p:sldId id="364" r:id="rId3"/>
    <p:sldId id="378" r:id="rId4"/>
    <p:sldId id="381" r:id="rId5"/>
    <p:sldId id="379" r:id="rId6"/>
    <p:sldId id="380" r:id="rId7"/>
    <p:sldId id="383" r:id="rId8"/>
    <p:sldId id="376" r:id="rId9"/>
    <p:sldId id="371" r:id="rId10"/>
    <p:sldId id="374" r:id="rId11"/>
    <p:sldId id="377" r:id="rId12"/>
    <p:sldId id="291" r:id="rId13"/>
  </p:sldIdLst>
  <p:sldSz cx="12599988" cy="7199313"/>
  <p:notesSz cx="7023100" cy="9309100"/>
  <p:defaultTextStyle>
    <a:defPPr>
      <a:defRPr lang="nl-NL"/>
    </a:defPPr>
    <a:lvl1pPr marL="0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1pPr>
    <a:lvl2pPr marL="475168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2pPr>
    <a:lvl3pPr marL="950336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3pPr>
    <a:lvl4pPr marL="1425504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4pPr>
    <a:lvl5pPr marL="1900672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5pPr>
    <a:lvl6pPr marL="2375840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6pPr>
    <a:lvl7pPr marL="2851008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7pPr>
    <a:lvl8pPr marL="3326176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8pPr>
    <a:lvl9pPr marL="3801344" algn="l" defTabSz="950336" rtl="0" eaLnBrk="1" latinLnBrk="0" hangingPunct="1">
      <a:defRPr sz="187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9">
          <p15:clr>
            <a:srgbClr val="A4A3A4"/>
          </p15:clr>
        </p15:guide>
        <p15:guide id="2" pos="345">
          <p15:clr>
            <a:srgbClr val="A4A3A4"/>
          </p15:clr>
        </p15:guide>
        <p15:guide id="3" pos="33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DA531"/>
    <a:srgbClr val="C8F0F7"/>
    <a:srgbClr val="C5EAF1"/>
    <a:srgbClr val="F1F3F3"/>
    <a:srgbClr val="093B37"/>
    <a:srgbClr val="FFE699"/>
    <a:srgbClr val="FF0000"/>
    <a:srgbClr val="0B5DA4"/>
    <a:srgbClr val="C1E3E8"/>
    <a:srgbClr val="399B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59" autoAdjust="0"/>
    <p:restoredTop sz="94651" autoAdjust="0"/>
  </p:normalViewPr>
  <p:slideViewPr>
    <p:cSldViewPr snapToGrid="0" snapToObjects="1">
      <p:cViewPr varScale="1">
        <p:scale>
          <a:sx n="87" d="100"/>
          <a:sy n="87" d="100"/>
        </p:scale>
        <p:origin x="52" y="356"/>
      </p:cViewPr>
      <p:guideLst>
        <p:guide orient="horz" pos="3929"/>
        <p:guide pos="345"/>
        <p:guide pos="33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833C82A6-E5D4-8A4A-B3A2-307AF436305F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762000" y="1163638"/>
            <a:ext cx="5499100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702310" y="4480004"/>
            <a:ext cx="5618480" cy="3665458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978132" y="8842030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E2E1E03-196A-5B46-BE35-1FC3D54EF4A2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370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1pPr>
    <a:lvl2pPr marL="475168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2pPr>
    <a:lvl3pPr marL="950336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3pPr>
    <a:lvl4pPr marL="1425504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4pPr>
    <a:lvl5pPr marL="1900672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5pPr>
    <a:lvl6pPr marL="2375840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6pPr>
    <a:lvl7pPr marL="2851008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7pPr>
    <a:lvl8pPr marL="3326176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8pPr>
    <a:lvl9pPr marL="3801344" algn="l" defTabSz="950336" rtl="0" eaLnBrk="1" latinLnBrk="0" hangingPunct="1">
      <a:defRPr sz="124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742361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38128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6629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9113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2981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1420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848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399616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8613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8069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17233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DG JRC within the Commission</a:t>
            </a: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E1E03-196A-5B46-BE35-1FC3D54EF4A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838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74999" y="1178222"/>
            <a:ext cx="9449991" cy="2506427"/>
          </a:xfrm>
          <a:prstGeom prst="rect">
            <a:avLst/>
          </a:prstGeom>
        </p:spPr>
        <p:txBody>
          <a:bodyPr anchor="b"/>
          <a:lstStyle>
            <a:lvl1pPr algn="ctr">
              <a:defRPr sz="620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74999" y="3781306"/>
            <a:ext cx="9449991" cy="173816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80"/>
            </a:lvl1pPr>
            <a:lvl2pPr marL="472516" indent="0" algn="ctr">
              <a:buNone/>
              <a:defRPr sz="2067"/>
            </a:lvl2pPr>
            <a:lvl3pPr marL="945032" indent="0" algn="ctr">
              <a:buNone/>
              <a:defRPr sz="1860"/>
            </a:lvl3pPr>
            <a:lvl4pPr marL="1417549" indent="0" algn="ctr">
              <a:buNone/>
              <a:defRPr sz="1654"/>
            </a:lvl4pPr>
            <a:lvl5pPr marL="1890065" indent="0" algn="ctr">
              <a:buNone/>
              <a:defRPr sz="1654"/>
            </a:lvl5pPr>
            <a:lvl6pPr marL="2362581" indent="0" algn="ctr">
              <a:buNone/>
              <a:defRPr sz="1654"/>
            </a:lvl6pPr>
            <a:lvl7pPr marL="2835097" indent="0" algn="ctr">
              <a:buNone/>
              <a:defRPr sz="1654"/>
            </a:lvl7pPr>
            <a:lvl8pPr marL="3307613" indent="0" algn="ctr">
              <a:buNone/>
              <a:defRPr sz="1654"/>
            </a:lvl8pPr>
            <a:lvl9pPr marL="3780130" indent="0" algn="ctr">
              <a:buNone/>
              <a:defRPr sz="1654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6249" y="1916484"/>
            <a:ext cx="10867490" cy="456789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9016867" y="383297"/>
            <a:ext cx="2716872" cy="6101085"/>
          </a:xfrm>
          <a:prstGeom prst="rect">
            <a:avLst/>
          </a:prstGeo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6249" y="383297"/>
            <a:ext cx="7993117" cy="610108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6249" y="1916484"/>
            <a:ext cx="10867490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59687" y="1794830"/>
            <a:ext cx="10867490" cy="2994714"/>
          </a:xfrm>
          <a:prstGeom prst="rect">
            <a:avLst/>
          </a:prstGeom>
        </p:spPr>
        <p:txBody>
          <a:bodyPr anchor="b"/>
          <a:lstStyle>
            <a:lvl1pPr>
              <a:defRPr sz="6201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59687" y="4817875"/>
            <a:ext cx="10867490" cy="157484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80">
                <a:solidFill>
                  <a:schemeClr val="tx1">
                    <a:tint val="75000"/>
                  </a:schemeClr>
                </a:solidFill>
              </a:defRPr>
            </a:lvl1pPr>
            <a:lvl2pPr marL="472516" indent="0">
              <a:buNone/>
              <a:defRPr sz="2067">
                <a:solidFill>
                  <a:schemeClr val="tx1">
                    <a:tint val="75000"/>
                  </a:schemeClr>
                </a:solidFill>
              </a:defRPr>
            </a:lvl2pPr>
            <a:lvl3pPr marL="9450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3pPr>
            <a:lvl4pPr marL="1417549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4pPr>
            <a:lvl5pPr marL="1890065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5pPr>
            <a:lvl6pPr marL="2362581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6pPr>
            <a:lvl7pPr marL="2835097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7pPr>
            <a:lvl8pPr marL="3307613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8pPr>
            <a:lvl9pPr marL="378013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66249" y="1916484"/>
            <a:ext cx="5354995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378744" y="1916484"/>
            <a:ext cx="5354995" cy="456789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0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67891" y="1764832"/>
            <a:ext cx="5330385" cy="8649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67891" y="2629749"/>
            <a:ext cx="5330385" cy="38679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378744" y="1764832"/>
            <a:ext cx="5356636" cy="86491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80" b="1"/>
            </a:lvl1pPr>
            <a:lvl2pPr marL="472516" indent="0">
              <a:buNone/>
              <a:defRPr sz="2067" b="1"/>
            </a:lvl2pPr>
            <a:lvl3pPr marL="945032" indent="0">
              <a:buNone/>
              <a:defRPr sz="1860" b="1"/>
            </a:lvl3pPr>
            <a:lvl4pPr marL="1417549" indent="0">
              <a:buNone/>
              <a:defRPr sz="1654" b="1"/>
            </a:lvl4pPr>
            <a:lvl5pPr marL="1890065" indent="0">
              <a:buNone/>
              <a:defRPr sz="1654" b="1"/>
            </a:lvl5pPr>
            <a:lvl6pPr marL="2362581" indent="0">
              <a:buNone/>
              <a:defRPr sz="1654" b="1"/>
            </a:lvl6pPr>
            <a:lvl7pPr marL="2835097" indent="0">
              <a:buNone/>
              <a:defRPr sz="1654" b="1"/>
            </a:lvl7pPr>
            <a:lvl8pPr marL="3307613" indent="0">
              <a:buNone/>
              <a:defRPr sz="1654" b="1"/>
            </a:lvl8pPr>
            <a:lvl9pPr marL="3780130" indent="0">
              <a:buNone/>
              <a:defRPr sz="1654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378744" y="2629749"/>
            <a:ext cx="5356636" cy="386796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6249" y="383297"/>
            <a:ext cx="10867490" cy="1391534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1" y="479954"/>
            <a:ext cx="4063824" cy="1679840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56636" y="1036569"/>
            <a:ext cx="6378744" cy="5116178"/>
          </a:xfrm>
          <a:prstGeom prst="rect">
            <a:avLst/>
          </a:prstGeom>
        </p:spPr>
        <p:txBody>
          <a:bodyPr/>
          <a:lstStyle>
            <a:lvl1pPr>
              <a:defRPr sz="3307"/>
            </a:lvl1pPr>
            <a:lvl2pPr>
              <a:defRPr sz="2894"/>
            </a:lvl2pPr>
            <a:lvl3pPr>
              <a:defRPr sz="2480"/>
            </a:lvl3pPr>
            <a:lvl4pPr>
              <a:defRPr sz="2067"/>
            </a:lvl4pPr>
            <a:lvl5pPr>
              <a:defRPr sz="2067"/>
            </a:lvl5pPr>
            <a:lvl6pPr>
              <a:defRPr sz="2067"/>
            </a:lvl6pPr>
            <a:lvl7pPr>
              <a:defRPr sz="2067"/>
            </a:lvl7pPr>
            <a:lvl8pPr>
              <a:defRPr sz="2067"/>
            </a:lvl8pPr>
            <a:lvl9pPr>
              <a:defRPr sz="2067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67891" y="2159794"/>
            <a:ext cx="4063824" cy="40012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67891" y="479954"/>
            <a:ext cx="4063824" cy="1679840"/>
          </a:xfrm>
          <a:prstGeom prst="rect">
            <a:avLst/>
          </a:prstGeom>
        </p:spPr>
        <p:txBody>
          <a:bodyPr anchor="b"/>
          <a:lstStyle>
            <a:lvl1pPr>
              <a:defRPr sz="3307"/>
            </a:lvl1pPr>
          </a:lstStyle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356636" y="1036569"/>
            <a:ext cx="6378744" cy="51161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307"/>
            </a:lvl1pPr>
            <a:lvl2pPr marL="472516" indent="0">
              <a:buNone/>
              <a:defRPr sz="2894"/>
            </a:lvl2pPr>
            <a:lvl3pPr marL="945032" indent="0">
              <a:buNone/>
              <a:defRPr sz="2480"/>
            </a:lvl3pPr>
            <a:lvl4pPr marL="1417549" indent="0">
              <a:buNone/>
              <a:defRPr sz="2067"/>
            </a:lvl4pPr>
            <a:lvl5pPr marL="1890065" indent="0">
              <a:buNone/>
              <a:defRPr sz="2067"/>
            </a:lvl5pPr>
            <a:lvl6pPr marL="2362581" indent="0">
              <a:buNone/>
              <a:defRPr sz="2067"/>
            </a:lvl6pPr>
            <a:lvl7pPr marL="2835097" indent="0">
              <a:buNone/>
              <a:defRPr sz="2067"/>
            </a:lvl7pPr>
            <a:lvl8pPr marL="3307613" indent="0">
              <a:buNone/>
              <a:defRPr sz="2067"/>
            </a:lvl8pPr>
            <a:lvl9pPr marL="3780130" indent="0">
              <a:buNone/>
              <a:defRPr sz="2067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67891" y="2159794"/>
            <a:ext cx="4063824" cy="40012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54"/>
            </a:lvl1pPr>
            <a:lvl2pPr marL="472516" indent="0">
              <a:buNone/>
              <a:defRPr sz="1447"/>
            </a:lvl2pPr>
            <a:lvl3pPr marL="945032" indent="0">
              <a:buNone/>
              <a:defRPr sz="1240"/>
            </a:lvl3pPr>
            <a:lvl4pPr marL="1417549" indent="0">
              <a:buNone/>
              <a:defRPr sz="1034"/>
            </a:lvl4pPr>
            <a:lvl5pPr marL="1890065" indent="0">
              <a:buNone/>
              <a:defRPr sz="1034"/>
            </a:lvl5pPr>
            <a:lvl6pPr marL="2362581" indent="0">
              <a:buNone/>
              <a:defRPr sz="1034"/>
            </a:lvl6pPr>
            <a:lvl7pPr marL="2835097" indent="0">
              <a:buNone/>
              <a:defRPr sz="1034"/>
            </a:lvl7pPr>
            <a:lvl8pPr marL="3307613" indent="0">
              <a:buNone/>
              <a:defRPr sz="1034"/>
            </a:lvl8pPr>
            <a:lvl9pPr marL="3780130" indent="0">
              <a:buNone/>
              <a:defRPr sz="1034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866249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4CC2EBDE-0FDB-F243-A23C-6EB8DFC7580C}" type="datetimeFigureOut">
              <a:rPr lang="nl-NL" smtClean="0"/>
              <a:t>23-10-2018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4173746" y="6672697"/>
            <a:ext cx="4252496" cy="383297"/>
          </a:xfrm>
          <a:prstGeom prst="rect">
            <a:avLst/>
          </a:prstGeom>
        </p:spPr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898742" y="6672697"/>
            <a:ext cx="2834997" cy="383297"/>
          </a:xfrm>
          <a:prstGeom prst="rect">
            <a:avLst/>
          </a:prstGeom>
        </p:spPr>
        <p:txBody>
          <a:bodyPr/>
          <a:lstStyle/>
          <a:p>
            <a:fld id="{C53D0383-0593-D645-9D38-71CA08D0D7F3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C-JRC-logo_horizontal_EN_pos_transparent-background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8356" y="6345415"/>
            <a:ext cx="2463229" cy="7200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55" y="6562377"/>
            <a:ext cx="1457400" cy="503118"/>
          </a:xfrm>
          <a:prstGeom prst="rect">
            <a:avLst/>
          </a:prstGeom>
        </p:spPr>
      </p:pic>
      <p:sp>
        <p:nvSpPr>
          <p:cNvPr id="5" name="Text Box 10"/>
          <p:cNvSpPr txBox="1">
            <a:spLocks noChangeArrowheads="1"/>
          </p:cNvSpPr>
          <p:nvPr userDrawn="1"/>
        </p:nvSpPr>
        <p:spPr bwMode="auto">
          <a:xfrm>
            <a:off x="0" y="6837883"/>
            <a:ext cx="2128838" cy="230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anose="020B060403050404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fld id="{698E8640-99EC-4A73-858F-EBD55E37CA14}" type="slidenum">
              <a:rPr lang="en-US" sz="900" b="0" smtClean="0">
                <a:solidFill>
                  <a:srgbClr val="004494"/>
                </a:solidFill>
                <a:latin typeface="Arial" panose="020B0604020202020204" pitchFamily="34" charset="0"/>
              </a:rPr>
              <a:pPr algn="r" eaLnBrk="1" hangingPunct="1">
                <a:defRPr/>
              </a:pPr>
              <a:t>‹#›</a:t>
            </a:fld>
            <a:r>
              <a:rPr lang="en-US" sz="900" b="0" dirty="0" smtClean="0">
                <a:solidFill>
                  <a:srgbClr val="004494"/>
                </a:solidFill>
                <a:latin typeface="Arial" panose="020B0604020202020204" pitchFamily="34" charset="0"/>
              </a:rPr>
              <a:t>/10</a:t>
            </a:r>
          </a:p>
        </p:txBody>
      </p:sp>
    </p:spTree>
    <p:extLst>
      <p:ext uri="{BB962C8B-B14F-4D97-AF65-F5344CB8AC3E}">
        <p14:creationId xmlns:p14="http://schemas.microsoft.com/office/powerpoint/2010/main" val="1593336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defTabSz="945032" rtl="0" eaLnBrk="1" latinLnBrk="0" hangingPunct="1">
        <a:lnSpc>
          <a:spcPct val="90000"/>
        </a:lnSpc>
        <a:spcBef>
          <a:spcPct val="0"/>
        </a:spcBef>
        <a:buNone/>
        <a:defRPr sz="4547" kern="1200">
          <a:solidFill>
            <a:schemeClr val="tx1"/>
          </a:solidFill>
          <a:latin typeface="Verdana"/>
          <a:ea typeface="+mj-ea"/>
          <a:cs typeface="Verdana"/>
        </a:defRPr>
      </a:lvl1pPr>
    </p:titleStyle>
    <p:bodyStyle>
      <a:lvl1pPr marL="236258" indent="-236258" algn="l" defTabSz="945032" rtl="0" eaLnBrk="1" latinLnBrk="0" hangingPunct="1">
        <a:lnSpc>
          <a:spcPct val="90000"/>
        </a:lnSpc>
        <a:spcBef>
          <a:spcPts val="1034"/>
        </a:spcBef>
        <a:buFont typeface="Arial"/>
        <a:buChar char="•"/>
        <a:defRPr sz="2894" kern="1200">
          <a:solidFill>
            <a:schemeClr val="tx1"/>
          </a:solidFill>
          <a:latin typeface="+mn-lt"/>
          <a:ea typeface="+mn-ea"/>
          <a:cs typeface="+mn-cs"/>
        </a:defRPr>
      </a:lvl1pPr>
      <a:lvl2pPr marL="708774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2pPr>
      <a:lvl3pPr marL="1181291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2067" kern="1200">
          <a:solidFill>
            <a:schemeClr val="tx1"/>
          </a:solidFill>
          <a:latin typeface="+mn-lt"/>
          <a:ea typeface="+mn-ea"/>
          <a:cs typeface="+mn-cs"/>
        </a:defRPr>
      </a:lvl3pPr>
      <a:lvl4pPr marL="1653807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2126323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598839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3071355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543872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4016388" indent="-236258" algn="l" defTabSz="945032" rtl="0" eaLnBrk="1" latinLnBrk="0" hangingPunct="1">
        <a:lnSpc>
          <a:spcPct val="90000"/>
        </a:lnSpc>
        <a:spcBef>
          <a:spcPts val="517"/>
        </a:spcBef>
        <a:buFont typeface="Arial"/>
        <a:buChar char="•"/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1pPr>
      <a:lvl2pPr marL="472516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2pPr>
      <a:lvl3pPr marL="945032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3pPr>
      <a:lvl4pPr marL="1417549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4pPr>
      <a:lvl5pPr marL="1890065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5pPr>
      <a:lvl6pPr marL="2362581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6pPr>
      <a:lvl7pPr marL="2835097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7pPr>
      <a:lvl8pPr marL="3307613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8pPr>
      <a:lvl9pPr marL="3780130" algn="l" defTabSz="945032" rtl="0" eaLnBrk="1" latinLnBrk="0" hangingPunct="1">
        <a:defRPr sz="18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1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inspire-geoportal.ec.europa.e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JRC-city-presentatio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599988" cy="6263419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2715491" y="684424"/>
            <a:ext cx="91459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INSPIRE Geoportal</a:t>
            </a:r>
            <a:endParaRPr lang="nl-NL" sz="3600" b="1" dirty="0">
              <a:solidFill>
                <a:srgbClr val="093B37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3841955" y="2274561"/>
            <a:ext cx="5842840" cy="4801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en-US" sz="3200" b="0" i="0" kern="120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2800" dirty="0" smtClean="0"/>
              <a:t>Robert Tomas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93B37"/>
              </a:solidFill>
              <a:effectLst/>
              <a:uLnTx/>
              <a:uFillTx/>
              <a:latin typeface="Verdana"/>
              <a:cs typeface="Verdana"/>
            </a:endParaRP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3378574" y="3310627"/>
            <a:ext cx="6665836" cy="812530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en-US" sz="2800" b="0" i="0" kern="120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lang="en-US"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dirty="0" smtClean="0"/>
              <a:t>INSPIRE MIG-T </a:t>
            </a:r>
            <a:r>
              <a:rPr lang="en-US" dirty="0" smtClean="0"/>
              <a:t>Meeting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400" dirty="0"/>
              <a:t>Paris, 24-25 </a:t>
            </a:r>
            <a:r>
              <a:rPr lang="en-US" sz="2400" dirty="0" smtClean="0"/>
              <a:t>October 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093B37"/>
              </a:solidFill>
              <a:effectLst/>
              <a:uLnTx/>
              <a:uFillTx/>
              <a:latin typeface="Verdana"/>
              <a:cs typeface="Verdana"/>
            </a:endParaRPr>
          </a:p>
        </p:txBody>
      </p:sp>
      <p:sp>
        <p:nvSpPr>
          <p:cNvPr id="10" name="Rechthoek 14"/>
          <p:cNvSpPr/>
          <p:nvPr/>
        </p:nvSpPr>
        <p:spPr>
          <a:xfrm>
            <a:off x="147484" y="6282852"/>
            <a:ext cx="7388942" cy="8494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nl-NL" sz="2600" b="0" dirty="0" smtClean="0">
                <a:solidFill>
                  <a:srgbClr val="093B37"/>
                </a:solidFill>
                <a:latin typeface="Verdana"/>
                <a:ea typeface="Arial" charset="0"/>
                <a:cs typeface="Verdana"/>
              </a:rPr>
              <a:t>Joint Research Centre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93B37"/>
                </a:solidFill>
                <a:effectLst/>
                <a:uLnTx/>
                <a:uFillTx/>
                <a:latin typeface="Verdana"/>
                <a:ea typeface="Arial" charset="0"/>
                <a:cs typeface="Verdana"/>
              </a:rPr>
              <a:t>The European Commission’s science and knowledge service</a:t>
            </a:r>
          </a:p>
        </p:txBody>
      </p:sp>
    </p:spTree>
    <p:extLst>
      <p:ext uri="{BB962C8B-B14F-4D97-AF65-F5344CB8AC3E}">
        <p14:creationId xmlns:p14="http://schemas.microsoft.com/office/powerpoint/2010/main" val="9626321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GB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INSPIRE Geoportal - </a:t>
            </a:r>
            <a:r>
              <a:rPr lang="en-GB" sz="3600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possible future directions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499267" y="1764137"/>
            <a:ext cx="11526921" cy="457048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marL="342000">
              <a:spcBef>
                <a:spcPts val="1600"/>
              </a:spcBef>
            </a:pPr>
            <a:r>
              <a:rPr lang="en-GB" sz="2800" b="1" dirty="0" smtClean="0">
                <a:solidFill>
                  <a:srgbClr val="093B37"/>
                </a:solidFill>
                <a:latin typeface="Verdana"/>
                <a:cs typeface="Verdana"/>
              </a:rPr>
              <a:t>Geoportal Organisation &amp; Governance</a:t>
            </a:r>
            <a:endParaRPr lang="en-US" sz="2400" dirty="0" smtClean="0">
              <a:solidFill>
                <a:srgbClr val="093B37"/>
              </a:solidFill>
              <a:latin typeface="Verdana"/>
              <a:cs typeface="Verdana"/>
            </a:endParaRP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chemeClr val="accent2">
                    <a:lumMod val="75000"/>
                  </a:schemeClr>
                </a:solidFill>
                <a:latin typeface="Verdana"/>
                <a:cs typeface="Verdana"/>
              </a:rPr>
              <a:t>Geoportal Advisory Board</a:t>
            </a:r>
            <a:r>
              <a:rPr lang="en-GB" sz="2400" dirty="0" smtClean="0">
                <a:solidFill>
                  <a:schemeClr val="accent2">
                    <a:lumMod val="75000"/>
                  </a:schemeClr>
                </a:solidFill>
                <a:latin typeface="Verdana"/>
                <a:cs typeface="Verdana"/>
              </a:rPr>
              <a:t> </a:t>
            </a: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(EC services, EEA, MS representatives)</a:t>
            </a: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To discuss collected proposals and give advice on the future Geo-portal development directions.</a:t>
            </a: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b="1" dirty="0">
                <a:solidFill>
                  <a:schemeClr val="accent2">
                    <a:lumMod val="75000"/>
                  </a:schemeClr>
                </a:solidFill>
                <a:latin typeface="Verdana"/>
                <a:cs typeface="Verdana"/>
              </a:rPr>
              <a:t>Proposal for a new temporary MIG sub-group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JRC </a:t>
            </a:r>
            <a:r>
              <a:rPr lang="en-GB" sz="2400" dirty="0">
                <a:solidFill>
                  <a:srgbClr val="093B37"/>
                </a:solidFill>
                <a:latin typeface="Verdana"/>
                <a:cs typeface="Verdana"/>
              </a:rPr>
              <a:t>Geoportal team + MS technical experts-National catalogues administrators </a:t>
            </a:r>
            <a:endParaRPr lang="en-GB" sz="2400" dirty="0" smtClean="0">
              <a:solidFill>
                <a:srgbClr val="093B37"/>
              </a:solidFill>
              <a:latin typeface="Verdana"/>
              <a:cs typeface="Verdana"/>
            </a:endParaRP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To meet 2x a year to discuss strictly technical matters related to the provision of country INSPIRE data via </a:t>
            </a: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Geoportal;</a:t>
            </a:r>
            <a:endParaRPr lang="en-GB" sz="2400" dirty="0" smtClean="0">
              <a:solidFill>
                <a:srgbClr val="093B37"/>
              </a:solidFill>
              <a:latin typeface="Verdana"/>
              <a:cs typeface="Verdana"/>
            </a:endParaRP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Wingdings" panose="05000000000000000000" pitchFamily="2" charset="2"/>
              <a:buChar char="ü"/>
            </a:pP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Possible improvements of the INSPIRE infrastructure (distributed). </a:t>
            </a:r>
            <a:endParaRPr lang="en-US" sz="2400" dirty="0">
              <a:solidFill>
                <a:srgbClr val="093B37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2506671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165489"/>
            <a:ext cx="12599987" cy="1340037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GB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INSPIRE Geoportal expert Workshop 23-24.1.2019</a:t>
            </a:r>
          </a:p>
          <a:p>
            <a:pPr marL="432000" lvl="2" algn="ctr"/>
            <a:r>
              <a:rPr lang="en-GB" sz="2400" dirty="0" smtClean="0">
                <a:solidFill>
                  <a:srgbClr val="FF0000"/>
                </a:solidFill>
                <a:latin typeface="Verdana"/>
                <a:ea typeface="Arial" charset="0"/>
                <a:cs typeface="Verdana"/>
              </a:rPr>
              <a:t>Together improving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FF0000"/>
                </a:solidFill>
                <a:latin typeface="Verdana"/>
                <a:ea typeface="Arial" charset="0"/>
                <a:cs typeface="Verdana"/>
              </a:rPr>
              <a:t>availability of </a:t>
            </a:r>
            <a:r>
              <a:rPr lang="en-US" sz="2400" dirty="0" smtClean="0">
                <a:solidFill>
                  <a:srgbClr val="FF0000"/>
                </a:solidFill>
                <a:latin typeface="Verdana"/>
                <a:ea typeface="Arial" charset="0"/>
                <a:cs typeface="Verdana"/>
              </a:rPr>
              <a:t>MS data </a:t>
            </a:r>
            <a:r>
              <a:rPr lang="en-US" sz="2400" dirty="0">
                <a:solidFill>
                  <a:srgbClr val="FF0000"/>
                </a:solidFill>
                <a:latin typeface="Verdana"/>
                <a:ea typeface="Arial" charset="0"/>
                <a:cs typeface="Verdana"/>
              </a:rPr>
              <a:t>sets</a:t>
            </a:r>
            <a:r>
              <a:rPr lang="en-GB" sz="3600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 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139048" y="1505526"/>
            <a:ext cx="12727206" cy="589456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 </a:t>
            </a:r>
            <a:r>
              <a:rPr lang="en-US" sz="2800" b="1" dirty="0" smtClean="0"/>
              <a:t>Main </a:t>
            </a:r>
            <a:r>
              <a:rPr lang="en-US" sz="2800" b="1" dirty="0"/>
              <a:t>objectives of the workshop are:</a:t>
            </a:r>
            <a:endParaRPr lang="en-US" sz="2800" dirty="0"/>
          </a:p>
          <a:p>
            <a:pPr>
              <a:spcAft>
                <a:spcPts val="600"/>
              </a:spcAft>
            </a:pPr>
            <a:r>
              <a:rPr lang="en-US" sz="2400" dirty="0"/>
              <a:t> 1) Assessing and resolving together concrete technical issues with providing </a:t>
            </a:r>
            <a:r>
              <a:rPr lang="en-US" sz="2400" dirty="0" smtClean="0"/>
              <a:t>MS data </a:t>
            </a:r>
            <a:r>
              <a:rPr lang="en-US" sz="2400" dirty="0"/>
              <a:t>resources via INSPIRE Geoportal (Helpdesk)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 2) Collecting and discussing proposed changes and improvements of the Geoportal (functional, </a:t>
            </a:r>
            <a:r>
              <a:rPr lang="en-US" sz="2400" dirty="0" err="1"/>
              <a:t>organisational</a:t>
            </a:r>
            <a:r>
              <a:rPr lang="en-US" sz="2400" dirty="0"/>
              <a:t>) 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 3) Setting up a network of technical experts and agreeing on the operational aspects/follow up (Harvesting, Helpdesk, ...)</a:t>
            </a:r>
          </a:p>
          <a:p>
            <a:r>
              <a:rPr lang="en-US" dirty="0"/>
              <a:t> </a:t>
            </a:r>
            <a:r>
              <a:rPr lang="en-US" sz="2800" b="1" dirty="0" smtClean="0"/>
              <a:t>Where: the </a:t>
            </a:r>
            <a:r>
              <a:rPr lang="en-US" sz="2800" b="1" dirty="0"/>
              <a:t>workshop will take place at JRC (Ispra, Italy) from 23-24.1.2019.</a:t>
            </a:r>
            <a:endParaRPr lang="en-US" sz="2800" dirty="0"/>
          </a:p>
          <a:p>
            <a:r>
              <a:rPr lang="en-US" dirty="0"/>
              <a:t> </a:t>
            </a:r>
            <a:r>
              <a:rPr lang="en-US" sz="2800" b="1" dirty="0" smtClean="0"/>
              <a:t>Who: </a:t>
            </a:r>
            <a:r>
              <a:rPr lang="en-US" sz="2400" dirty="0" smtClean="0"/>
              <a:t>WS is targeted </a:t>
            </a:r>
            <a:r>
              <a:rPr lang="en-US" sz="2400" dirty="0"/>
              <a:t>at </a:t>
            </a:r>
            <a:r>
              <a:rPr lang="en-US" sz="2400" dirty="0" smtClean="0"/>
              <a:t>MS technical experts who: </a:t>
            </a:r>
            <a:r>
              <a:rPr lang="en-US" sz="2400" dirty="0"/>
              <a:t> </a:t>
            </a:r>
          </a:p>
          <a:p>
            <a:r>
              <a:rPr lang="en-US" sz="2400" dirty="0" smtClean="0"/>
              <a:t> - are </a:t>
            </a:r>
            <a:r>
              <a:rPr lang="en-US" sz="2400" dirty="0"/>
              <a:t>directly administrating </a:t>
            </a:r>
            <a:r>
              <a:rPr lang="en-US" sz="2400" dirty="0" smtClean="0"/>
              <a:t>national </a:t>
            </a:r>
            <a:r>
              <a:rPr lang="en-US" sz="2400" dirty="0"/>
              <a:t>catalogues harvested by the </a:t>
            </a:r>
            <a:r>
              <a:rPr lang="en-US" sz="2400" dirty="0" smtClean="0"/>
              <a:t>INSPIRE Geoportal </a:t>
            </a:r>
            <a:r>
              <a:rPr lang="en-US" sz="2400" dirty="0"/>
              <a:t>or</a:t>
            </a:r>
          </a:p>
          <a:p>
            <a:r>
              <a:rPr lang="en-US" sz="2400" dirty="0" smtClean="0"/>
              <a:t> - are </a:t>
            </a:r>
            <a:r>
              <a:rPr lang="en-US" sz="2400" dirty="0"/>
              <a:t>coordinating the national activity, but have a strong technical </a:t>
            </a:r>
            <a:r>
              <a:rPr lang="en-US" sz="2400" dirty="0" smtClean="0"/>
              <a:t>background.</a:t>
            </a:r>
            <a:endParaRPr lang="en-US" dirty="0" smtClean="0"/>
          </a:p>
          <a:p>
            <a:r>
              <a:rPr lang="en-US" i="1" dirty="0" smtClean="0"/>
              <a:t>Please,  </a:t>
            </a:r>
            <a:r>
              <a:rPr lang="en-US" i="1" dirty="0"/>
              <a:t>nominate max. 2 experts per country </a:t>
            </a:r>
            <a:r>
              <a:rPr lang="en-US" sz="2800" b="1" i="1" dirty="0">
                <a:solidFill>
                  <a:srgbClr val="FF0000"/>
                </a:solidFill>
              </a:rPr>
              <a:t>by 26.10.2018</a:t>
            </a:r>
            <a:r>
              <a:rPr lang="en-US" i="1" dirty="0"/>
              <a:t> by replying to this e-mail and providing the following information</a:t>
            </a:r>
            <a:r>
              <a:rPr lang="en-US" i="1" dirty="0" smtClean="0"/>
              <a:t>: Name</a:t>
            </a:r>
            <a:r>
              <a:rPr lang="en-US" i="1" dirty="0"/>
              <a:t>, organisation, current role in the National INSPIRE/SDI infrastructure, contact e-mail.</a:t>
            </a:r>
          </a:p>
          <a:p>
            <a:pPr marL="342000">
              <a:spcBef>
                <a:spcPts val="1600"/>
              </a:spcBef>
            </a:pPr>
            <a:endParaRPr lang="en-US" sz="2400" dirty="0" smtClean="0">
              <a:solidFill>
                <a:srgbClr val="093B37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36930285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2"/>
          <p:cNvSpPr/>
          <p:nvPr/>
        </p:nvSpPr>
        <p:spPr>
          <a:xfrm>
            <a:off x="17" y="0"/>
            <a:ext cx="12599987" cy="3114675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56" tIns="45677" rIns="91356" bIns="45677" rtlCol="0" anchor="ctr"/>
          <a:lstStyle/>
          <a:p>
            <a:pPr fontAlgn="base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0F3277"/>
              </a:buClr>
              <a:buSzPct val="115000"/>
            </a:pPr>
            <a:endParaRPr lang="en-US" b="1" dirty="0">
              <a:solidFill>
                <a:srgbClr val="093B37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62200" y="1557337"/>
            <a:ext cx="8894762" cy="1569660"/>
          </a:xfrm>
          <a:prstGeom prst="rect">
            <a:avLst/>
          </a:prstGeom>
          <a:noFill/>
        </p:spPr>
        <p:txBody>
          <a:bodyPr wrap="square" lIns="91356" tIns="45677" rIns="91356" bIns="45677" rtlCol="0">
            <a:spAutoFit/>
          </a:bodyPr>
          <a:lstStyle/>
          <a:p>
            <a:r>
              <a:rPr lang="en-GB" sz="9600" b="1" dirty="0" smtClean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Thank you</a:t>
            </a:r>
            <a:endParaRPr lang="en-GB" sz="9600" b="1" dirty="0">
              <a:solidFill>
                <a:schemeClr val="bg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" name="Shape 296" descr="photo-1434030216411-0b793f4b4173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017" y="2406354"/>
            <a:ext cx="1393799" cy="1393799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TextBox 8"/>
          <p:cNvSpPr txBox="1"/>
          <p:nvPr/>
        </p:nvSpPr>
        <p:spPr>
          <a:xfrm>
            <a:off x="2419350" y="3273440"/>
            <a:ext cx="2730551" cy="553998"/>
          </a:xfrm>
          <a:prstGeom prst="rect">
            <a:avLst/>
          </a:prstGeom>
          <a:noFill/>
        </p:spPr>
        <p:txBody>
          <a:bodyPr wrap="square" lIns="91356" tIns="0" rIns="91356" bIns="0" rtlCol="0">
            <a:spAutoFit/>
          </a:bodyPr>
          <a:lstStyle/>
          <a:p>
            <a:r>
              <a:rPr lang="en-GB" sz="3600" dirty="0" smtClean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Questions?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2546350" y="3865538"/>
            <a:ext cx="7861300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endParaRPr lang="en-GB" sz="2000" dirty="0" smtClean="0">
              <a:solidFill>
                <a:srgbClr val="093B37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defTabSz="913535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>
                <a:srgbClr val="3B83C1"/>
              </a:buClr>
            </a:pPr>
            <a:r>
              <a:rPr lang="en-GB" sz="2000" dirty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GB" sz="2000" dirty="0" smtClean="0">
                <a:solidFill>
                  <a:srgbClr val="093B3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obert.tomas@ec.europa.eu</a:t>
            </a:r>
            <a:endParaRPr lang="nl-NL" sz="2000" dirty="0">
              <a:solidFill>
                <a:srgbClr val="093B37"/>
              </a:solidFill>
              <a:latin typeface="Verdana"/>
              <a:ea typeface="ＭＳ Ｐゴシック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9581" y="3719352"/>
            <a:ext cx="5023539" cy="18350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07245" y="5738812"/>
            <a:ext cx="6138323" cy="553998"/>
          </a:xfrm>
          <a:prstGeom prst="rect">
            <a:avLst/>
          </a:prstGeom>
          <a:noFill/>
        </p:spPr>
        <p:txBody>
          <a:bodyPr wrap="square" lIns="91356" tIns="0" rIns="91356" bIns="0" rtlCol="0">
            <a:spAutoFit/>
          </a:bodyPr>
          <a:lstStyle/>
          <a:p>
            <a:r>
              <a:rPr lang="en-GB" sz="3600" b="1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Make it work together</a:t>
            </a:r>
          </a:p>
        </p:txBody>
      </p:sp>
    </p:spTree>
    <p:extLst>
      <p:ext uri="{BB962C8B-B14F-4D97-AF65-F5344CB8AC3E}">
        <p14:creationId xmlns:p14="http://schemas.microsoft.com/office/powerpoint/2010/main" val="24560386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US" sz="3600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New INSPIRE GEOPORTAL 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96931" y="1640221"/>
            <a:ext cx="12168960" cy="4632037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marL="342000">
              <a:spcBef>
                <a:spcPts val="1600"/>
              </a:spcBef>
            </a:pPr>
            <a:r>
              <a:rPr lang="en-US" sz="2400" b="1" dirty="0" smtClean="0">
                <a:solidFill>
                  <a:srgbClr val="093B37"/>
                </a:solidFill>
                <a:latin typeface="Verdana"/>
                <a:cs typeface="Verdana"/>
              </a:rPr>
              <a:t>Officially launched </a:t>
            </a:r>
            <a:r>
              <a:rPr lang="en-US" sz="2400" b="1" dirty="0" smtClean="0">
                <a:solidFill>
                  <a:srgbClr val="FF0000"/>
                </a:solidFill>
                <a:latin typeface="Verdana"/>
                <a:cs typeface="Verdana"/>
              </a:rPr>
              <a:t>18.9. 2018 </a:t>
            </a:r>
            <a:r>
              <a:rPr lang="en-US" sz="2400" b="1" dirty="0" smtClean="0">
                <a:solidFill>
                  <a:srgbClr val="093B37"/>
                </a:solidFill>
                <a:latin typeface="Verdana"/>
                <a:cs typeface="Verdana"/>
              </a:rPr>
              <a:t>during the INSPIRE Conference 2018 </a:t>
            </a: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Based on the concept of         “</a:t>
            </a:r>
            <a:r>
              <a:rPr lang="en-US" sz="2400" b="1" dirty="0" smtClean="0">
                <a:solidFill>
                  <a:srgbClr val="093B37"/>
                </a:solidFill>
                <a:latin typeface="Verdana"/>
                <a:cs typeface="Verdana"/>
              </a:rPr>
              <a:t>THEMATIC VIEWS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”:</a:t>
            </a: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GB" sz="2000" b="1" dirty="0" smtClean="0">
                <a:solidFill>
                  <a:srgbClr val="093B37"/>
                </a:solidFill>
                <a:latin typeface="Verdana"/>
                <a:cs typeface="Verdana"/>
              </a:rPr>
              <a:t>User-centric</a:t>
            </a:r>
            <a:r>
              <a:rPr lang="en-GB" sz="2000" dirty="0" smtClean="0">
                <a:solidFill>
                  <a:srgbClr val="093B37"/>
                </a:solidFill>
                <a:latin typeface="Verdana"/>
                <a:cs typeface="Verdana"/>
              </a:rPr>
              <a:t> = e</a:t>
            </a:r>
            <a:r>
              <a:rPr lang="en-US" sz="2000" dirty="0" err="1" smtClean="0">
                <a:solidFill>
                  <a:srgbClr val="093B37"/>
                </a:solidFill>
                <a:latin typeface="Verdana"/>
                <a:cs typeface="Verdana"/>
              </a:rPr>
              <a:t>asy</a:t>
            </a:r>
            <a:r>
              <a:rPr lang="en-US" sz="2000" dirty="0" smtClean="0">
                <a:solidFill>
                  <a:srgbClr val="093B37"/>
                </a:solidFill>
                <a:latin typeface="Verdana"/>
                <a:cs typeface="Verdana"/>
              </a:rPr>
              <a:t> to use – set of </a:t>
            </a:r>
            <a:r>
              <a:rPr lang="en-GB" sz="2000" dirty="0" smtClean="0">
                <a:solidFill>
                  <a:srgbClr val="093B37"/>
                </a:solidFill>
                <a:latin typeface="Verdana"/>
                <a:cs typeface="Verdana"/>
              </a:rPr>
              <a:t>predefined thematic views.</a:t>
            </a:r>
            <a:endParaRPr lang="en-US" sz="2000" dirty="0" smtClean="0">
              <a:solidFill>
                <a:srgbClr val="093B37"/>
              </a:solidFill>
              <a:latin typeface="Verdana"/>
              <a:cs typeface="Verdana"/>
            </a:endParaRP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000" b="1" dirty="0" smtClean="0">
                <a:solidFill>
                  <a:srgbClr val="093B37"/>
                </a:solidFill>
                <a:latin typeface="Verdana"/>
                <a:cs typeface="Verdana"/>
              </a:rPr>
              <a:t>Data sets-centric </a:t>
            </a:r>
            <a:r>
              <a:rPr lang="en-US" sz="2000" dirty="0" smtClean="0">
                <a:solidFill>
                  <a:srgbClr val="093B37"/>
                </a:solidFill>
                <a:latin typeface="Verdana"/>
                <a:cs typeface="Verdana"/>
              </a:rPr>
              <a:t>= main goal is to get the data!!</a:t>
            </a: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000" b="1" dirty="0" smtClean="0">
                <a:solidFill>
                  <a:srgbClr val="093B37"/>
                </a:solidFill>
                <a:latin typeface="Verdana"/>
                <a:cs typeface="Verdana"/>
              </a:rPr>
              <a:t>Provide clear &amp; </a:t>
            </a:r>
            <a:r>
              <a:rPr lang="en-GB" sz="2000" b="1" dirty="0" smtClean="0">
                <a:solidFill>
                  <a:srgbClr val="093B37"/>
                </a:solidFill>
                <a:latin typeface="Verdana"/>
                <a:cs typeface="Verdana"/>
              </a:rPr>
              <a:t>reliable overviews </a:t>
            </a:r>
            <a:r>
              <a:rPr lang="en-GB" sz="2000" dirty="0" smtClean="0">
                <a:solidFill>
                  <a:srgbClr val="093B37"/>
                </a:solidFill>
                <a:latin typeface="Verdana"/>
                <a:cs typeface="Verdana"/>
              </a:rPr>
              <a:t>of INSPIRE data sets availability.</a:t>
            </a: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b="1" dirty="0" err="1" smtClean="0">
                <a:solidFill>
                  <a:srgbClr val="093B37"/>
                </a:solidFill>
                <a:latin typeface="Verdana"/>
                <a:cs typeface="Verdana"/>
              </a:rPr>
              <a:t>Optimalisation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of the 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back-end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processes </a:t>
            </a: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GB" sz="2400" b="1" dirty="0">
                <a:solidFill>
                  <a:srgbClr val="093B37"/>
                </a:solidFill>
                <a:latin typeface="Verdana"/>
                <a:cs typeface="Verdana"/>
              </a:rPr>
              <a:t>Improved performance</a:t>
            </a:r>
            <a:r>
              <a:rPr lang="en-GB" sz="2400" dirty="0">
                <a:solidFill>
                  <a:srgbClr val="093B37"/>
                </a:solidFill>
                <a:latin typeface="Verdana"/>
                <a:cs typeface="Verdana"/>
              </a:rPr>
              <a:t> </a:t>
            </a: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=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complete re-coding of the 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front-end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applications</a:t>
            </a: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b="1" dirty="0" smtClean="0">
                <a:solidFill>
                  <a:srgbClr val="093B37"/>
                </a:solidFill>
                <a:latin typeface="Verdana"/>
                <a:cs typeface="Verdana"/>
              </a:rPr>
              <a:t>Integration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with other INSPIRE tools (IKB, Registry, 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Reference Validator, Thematic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Clusters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)</a:t>
            </a:r>
            <a:endParaRPr lang="en-US" sz="2400" dirty="0">
              <a:solidFill>
                <a:srgbClr val="093B37"/>
              </a:solidFill>
              <a:latin typeface="Verdana"/>
              <a:cs typeface="Verdan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262" y="6238115"/>
            <a:ext cx="1340618" cy="9611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4731" y="2004639"/>
            <a:ext cx="710058" cy="74572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8156" y="2281381"/>
            <a:ext cx="1863044" cy="1676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54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US" sz="3600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New INSPIRE </a:t>
            </a:r>
            <a:r>
              <a:rPr lang="en-US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GEOPORTAL – Web Analytics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418" y="6422720"/>
            <a:ext cx="1422904" cy="711452"/>
          </a:xfrm>
          <a:prstGeom prst="rect">
            <a:avLst/>
          </a:prstGeom>
        </p:spPr>
      </p:pic>
      <p:sp>
        <p:nvSpPr>
          <p:cNvPr id="6" name="AutoShape 2" descr="https://inspire-regadmin.jrc.ec.europa.eu/analytics/index.php?forceView=1&amp;viewDataTable=sparkline&amp;module=API&amp;action=get&amp;idSite=21&amp;period=range&amp;date=2018-09-17,2018-10-23&amp;showtitle=1&amp;random=3812&amp;columns=nb_visits&amp;colors=%7B%22backgroundColor%22%3A%22%23ffffff%22%2C%22lineColor%22%3A%22%23162c4a%22%2C%22minPointColor%22%3A%22%23ff7f7f%22%2C%22maxPointColor%22%3A%22%2375bf7c%22%2C%22lastPointColor%22%3A%22%2355aaff%22%2C%22fillColor%22%3A%22%23ffffff%22%7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9225" y="1583519"/>
            <a:ext cx="8616609" cy="472278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575544" y="89778"/>
            <a:ext cx="2898550" cy="413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rgbClr val="33ACE3"/>
              </a:buClr>
            </a:pPr>
            <a:r>
              <a:rPr lang="en-US" sz="2000" b="1" dirty="0">
                <a:solidFill>
                  <a:srgbClr val="FFFF00"/>
                </a:solidFill>
              </a:rPr>
              <a:t>2018-09-18 -&gt; 2018-10-22</a:t>
            </a:r>
            <a:endParaRPr lang="en-GB" sz="2000" b="1" dirty="0" err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706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US" sz="3600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New INSPIRE </a:t>
            </a:r>
            <a:r>
              <a:rPr lang="en-US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GEOPORTAL – Web Analytics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418" y="6422720"/>
            <a:ext cx="1422904" cy="7114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68482" y="1322968"/>
            <a:ext cx="7956776" cy="52158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414610" y="63855"/>
            <a:ext cx="2898550" cy="413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rgbClr val="33ACE3"/>
              </a:buClr>
            </a:pPr>
            <a:r>
              <a:rPr lang="en-US" sz="2000" b="1" dirty="0">
                <a:solidFill>
                  <a:srgbClr val="FFFF00"/>
                </a:solidFill>
              </a:rPr>
              <a:t>2018-09-18 -&gt; 2018-10-22</a:t>
            </a:r>
            <a:endParaRPr lang="en-GB" sz="2000" b="1" dirty="0" err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567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US" sz="3600" dirty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New INSPIRE </a:t>
            </a:r>
            <a:r>
              <a:rPr lang="en-US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GEOPORTAL – Web Analytics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5418" y="6422720"/>
            <a:ext cx="1422904" cy="7114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7649" y="1300685"/>
            <a:ext cx="7557676" cy="524929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538968" y="86110"/>
            <a:ext cx="2898550" cy="413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Clr>
                <a:srgbClr val="33ACE3"/>
              </a:buClr>
            </a:pPr>
            <a:r>
              <a:rPr lang="en-US" sz="2000" b="1" dirty="0">
                <a:solidFill>
                  <a:srgbClr val="FFFF00"/>
                </a:solidFill>
              </a:rPr>
              <a:t>2018-09-18 -&gt; 2018-10-22</a:t>
            </a:r>
            <a:endParaRPr lang="en-GB" sz="2000" b="1" dirty="0" err="1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357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US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INSPIRE GEOPORTAL – Annex I Data sets 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3034395"/>
              </p:ext>
            </p:extLst>
          </p:nvPr>
        </p:nvGraphicFramePr>
        <p:xfrm>
          <a:off x="2334491" y="1439056"/>
          <a:ext cx="7467600" cy="5732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Worksheet" r:id="rId4" imgW="7467660" imgH="6451660" progId="Excel.Sheet.12">
                  <p:embed/>
                </p:oleObj>
              </mc:Choice>
              <mc:Fallback>
                <p:oleObj name="Worksheet" r:id="rId4" imgW="7467660" imgH="64516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34491" y="1439056"/>
                        <a:ext cx="7467600" cy="5732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96483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US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INSPIRE GEOPORTAL – Priority data sets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2267479"/>
              </p:ext>
            </p:extLst>
          </p:nvPr>
        </p:nvGraphicFramePr>
        <p:xfrm>
          <a:off x="2291484" y="1439056"/>
          <a:ext cx="7461250" cy="5732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Worksheet" r:id="rId4" imgW="7461180" imgH="6451660" progId="Excel.Sheet.12">
                  <p:embed/>
                </p:oleObj>
              </mc:Choice>
              <mc:Fallback>
                <p:oleObj name="Worksheet" r:id="rId4" imgW="7461180" imgH="64516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291484" y="1439056"/>
                        <a:ext cx="7461250" cy="57320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1332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GB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INSPIRE Geoportal - Future plans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2927686" y="1891245"/>
            <a:ext cx="6744614" cy="477054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marL="342000" algn="ctr">
              <a:spcBef>
                <a:spcPts val="1600"/>
              </a:spcBef>
            </a:pPr>
            <a:r>
              <a:rPr lang="en-US" sz="2800" b="1" dirty="0" smtClean="0">
                <a:solidFill>
                  <a:srgbClr val="093B37"/>
                </a:solidFill>
                <a:latin typeface="Verdana"/>
                <a:cs typeface="Verdana"/>
              </a:rPr>
              <a:t>The</a:t>
            </a:r>
            <a:r>
              <a:rPr lang="en-GB" sz="2800" b="1" dirty="0" smtClean="0">
                <a:solidFill>
                  <a:srgbClr val="093B37"/>
                </a:solidFill>
                <a:latin typeface="Verdana"/>
                <a:cs typeface="Verdana"/>
              </a:rPr>
              <a:t> New INSPIRE GEOPORTAL</a:t>
            </a:r>
          </a:p>
        </p:txBody>
      </p:sp>
      <p:sp>
        <p:nvSpPr>
          <p:cNvPr id="6" name="Tekstvak 9">
            <a:hlinkClick r:id="rId3"/>
          </p:cNvPr>
          <p:cNvSpPr txBox="1"/>
          <p:nvPr/>
        </p:nvSpPr>
        <p:spPr>
          <a:xfrm>
            <a:off x="4939975" y="3961318"/>
            <a:ext cx="2720036" cy="784830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marL="342000">
              <a:spcBef>
                <a:spcPts val="1600"/>
              </a:spcBef>
            </a:pPr>
            <a:r>
              <a:rPr lang="en-US" sz="4800" b="1" dirty="0" smtClean="0">
                <a:solidFill>
                  <a:srgbClr val="FF0000"/>
                </a:solidFill>
                <a:latin typeface="Verdana"/>
                <a:cs typeface="Verdana"/>
              </a:rPr>
              <a:t>Demo</a:t>
            </a:r>
            <a:r>
              <a:rPr lang="en-US" sz="4800" b="1" dirty="0" smtClean="0">
                <a:solidFill>
                  <a:srgbClr val="093B37"/>
                </a:solidFill>
                <a:latin typeface="Verdana"/>
                <a:cs typeface="Verdana"/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4068895" y="5703096"/>
            <a:ext cx="4592283" cy="91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000" algn="ctr">
              <a:spcBef>
                <a:spcPts val="1600"/>
              </a:spcBef>
            </a:pPr>
            <a:r>
              <a:rPr lang="en-US" sz="2000" b="1" dirty="0" smtClean="0">
                <a:solidFill>
                  <a:srgbClr val="093B37"/>
                </a:solidFill>
                <a:latin typeface="Verdana"/>
                <a:cs typeface="Verdana"/>
              </a:rPr>
              <a:t>MIG-T Meeting</a:t>
            </a:r>
          </a:p>
          <a:p>
            <a:pPr marL="342000" algn="ctr">
              <a:spcBef>
                <a:spcPts val="1600"/>
              </a:spcBef>
            </a:pPr>
            <a:r>
              <a:rPr lang="en-US" sz="2000" b="1" dirty="0" smtClean="0">
                <a:solidFill>
                  <a:srgbClr val="093B37"/>
                </a:solidFill>
                <a:latin typeface="Verdana"/>
                <a:cs typeface="Verdana"/>
              </a:rPr>
              <a:t>Paris, 23-24.10.2018</a:t>
            </a:r>
            <a:endParaRPr lang="en-US" sz="2000" b="1" dirty="0">
              <a:solidFill>
                <a:srgbClr val="093B37"/>
              </a:solidFill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823576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0" y="0"/>
            <a:ext cx="12599988" cy="1439056"/>
          </a:xfrm>
          <a:prstGeom prst="rect">
            <a:avLst/>
          </a:prstGeom>
          <a:solidFill>
            <a:srgbClr val="093B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0" y="442509"/>
            <a:ext cx="12599987" cy="554038"/>
          </a:xfrm>
          <a:prstGeom prst="rect">
            <a:avLst/>
          </a:prstGeom>
        </p:spPr>
        <p:txBody>
          <a:bodyPr/>
          <a:lstStyle>
            <a:lvl1pPr algn="l" defTabSz="94503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47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32000" lvl="2"/>
            <a:r>
              <a:rPr lang="en-GB" sz="3600" dirty="0" smtClean="0">
                <a:solidFill>
                  <a:schemeClr val="bg1"/>
                </a:solidFill>
                <a:latin typeface="Verdana"/>
                <a:ea typeface="Arial" charset="0"/>
                <a:cs typeface="Verdana"/>
              </a:rPr>
              <a:t>INSPIRE Geoportal – V1.1 Planning – January 2019</a:t>
            </a:r>
            <a:endParaRPr lang="nl-NL" sz="3600" dirty="0">
              <a:solidFill>
                <a:schemeClr val="bg1"/>
              </a:solidFill>
              <a:latin typeface="Verdana"/>
              <a:ea typeface="Arial" charset="0"/>
              <a:cs typeface="Verdana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-147782" y="1459891"/>
            <a:ext cx="11822546" cy="4939814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pPr marL="342000">
              <a:spcBef>
                <a:spcPts val="1600"/>
              </a:spcBef>
            </a:pPr>
            <a:r>
              <a:rPr lang="en-US" sz="2800" b="1" dirty="0" smtClean="0">
                <a:solidFill>
                  <a:srgbClr val="093B37"/>
                </a:solidFill>
                <a:latin typeface="Verdana"/>
                <a:cs typeface="Verdana"/>
              </a:rPr>
              <a:t>The two major Tasks were defined: </a:t>
            </a:r>
            <a:endParaRPr lang="en-US" sz="2400" dirty="0" smtClean="0">
              <a:solidFill>
                <a:srgbClr val="093B37"/>
              </a:solidFill>
              <a:latin typeface="Verdana"/>
              <a:cs typeface="Verdana"/>
            </a:endParaRP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b="1" dirty="0" smtClean="0">
                <a:solidFill>
                  <a:srgbClr val="093B37"/>
                </a:solidFill>
                <a:latin typeface="Verdana"/>
                <a:cs typeface="Verdana"/>
              </a:rPr>
              <a:t>Upgrade of the Harvesting process</a:t>
            </a: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b="1" dirty="0" smtClean="0">
                <a:solidFill>
                  <a:srgbClr val="093B37"/>
                </a:solidFill>
                <a:latin typeface="Verdana"/>
                <a:cs typeface="Verdana"/>
              </a:rPr>
              <a:t>HW reinforcing back-end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 </a:t>
            </a: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solution 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= better load balancing</a:t>
            </a:r>
          </a:p>
          <a:p>
            <a:pPr marL="1160068" lvl="1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b="1" dirty="0" smtClean="0">
                <a:solidFill>
                  <a:srgbClr val="093B37"/>
                </a:solidFill>
                <a:latin typeface="Verdana"/>
                <a:cs typeface="Verdana"/>
              </a:rPr>
              <a:t>New Harvesting management platform </a:t>
            </a:r>
            <a:r>
              <a:rPr lang="en-US" sz="2400" dirty="0" smtClean="0">
                <a:solidFill>
                  <a:srgbClr val="093B37"/>
                </a:solidFill>
                <a:latin typeface="Verdana"/>
                <a:cs typeface="Verdana"/>
              </a:rPr>
              <a:t>= for registered MS catalogues responsible; self-updating functionality; MS official confirmation of the Harvesting reports.</a:t>
            </a:r>
            <a:endParaRPr lang="en-US" sz="2400" dirty="0">
              <a:solidFill>
                <a:srgbClr val="093B37"/>
              </a:solidFill>
              <a:latin typeface="Verdana"/>
              <a:cs typeface="Verdana"/>
            </a:endParaRP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US" sz="2400" b="1" dirty="0">
                <a:solidFill>
                  <a:srgbClr val="093B37"/>
                </a:solidFill>
                <a:latin typeface="Verdana"/>
                <a:cs typeface="Verdana"/>
              </a:rPr>
              <a:t>INSPIRE Analytics </a:t>
            </a:r>
            <a:r>
              <a:rPr lang="en-US" sz="2400" dirty="0">
                <a:solidFill>
                  <a:srgbClr val="093B37"/>
                </a:solidFill>
                <a:latin typeface="Verdana"/>
                <a:cs typeface="Verdana"/>
              </a:rPr>
              <a:t>– new “Viewer” based on the </a:t>
            </a:r>
            <a:r>
              <a:rPr lang="en-GB" sz="2400" dirty="0">
                <a:solidFill>
                  <a:srgbClr val="093B37"/>
                </a:solidFill>
                <a:latin typeface="Verdana"/>
                <a:cs typeface="Verdana"/>
              </a:rPr>
              <a:t>Resource browser / Apache </a:t>
            </a:r>
            <a:r>
              <a:rPr lang="en-GB" sz="2400" dirty="0" err="1">
                <a:solidFill>
                  <a:srgbClr val="093B37"/>
                </a:solidFill>
                <a:latin typeface="Verdana"/>
                <a:cs typeface="Verdana"/>
              </a:rPr>
              <a:t>SOLr</a:t>
            </a:r>
            <a:r>
              <a:rPr lang="en-GB" sz="2400" dirty="0">
                <a:solidFill>
                  <a:srgbClr val="093B37"/>
                </a:solidFill>
                <a:latin typeface="Verdana"/>
                <a:cs typeface="Verdana"/>
              </a:rPr>
              <a:t> search engine to enable users &amp; innovative service providers (via open API) exploit INSPIRE Metadata, data &amp; services</a:t>
            </a: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.</a:t>
            </a:r>
          </a:p>
          <a:p>
            <a:pPr marL="684900" indent="-342900">
              <a:spcBef>
                <a:spcPts val="1200"/>
              </a:spcBef>
              <a:buClr>
                <a:srgbClr val="093B37"/>
              </a:buClr>
              <a:buSzPct val="150000"/>
              <a:buFont typeface="Arial"/>
              <a:buChar char="•"/>
            </a:pPr>
            <a:r>
              <a:rPr lang="en-GB" sz="2400" b="1" dirty="0" smtClean="0">
                <a:solidFill>
                  <a:srgbClr val="093B37"/>
                </a:solidFill>
                <a:latin typeface="Verdana"/>
                <a:cs typeface="Verdana"/>
              </a:rPr>
              <a:t>+ small additions </a:t>
            </a:r>
            <a:r>
              <a:rPr lang="en-GB" sz="2400" dirty="0" smtClean="0">
                <a:solidFill>
                  <a:srgbClr val="093B37"/>
                </a:solidFill>
                <a:latin typeface="Verdana"/>
                <a:cs typeface="Verdana"/>
              </a:rPr>
              <a:t>e.g. English translations, highlighting selected keywords</a:t>
            </a:r>
            <a:endParaRPr lang="en-US" sz="2400" dirty="0">
              <a:solidFill>
                <a:srgbClr val="093B37"/>
              </a:solidFill>
              <a:latin typeface="Verdana"/>
              <a:cs typeface="Verdana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85390" y="1868108"/>
            <a:ext cx="1482200" cy="16792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01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C1E3E8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marL="285481" indent="-285481" defTabSz="913535" fontAlgn="base">
          <a:lnSpc>
            <a:spcPct val="150000"/>
          </a:lnSpc>
          <a:spcBef>
            <a:spcPct val="0"/>
          </a:spcBef>
          <a:spcAft>
            <a:spcPct val="0"/>
          </a:spcAft>
          <a:buClr>
            <a:srgbClr val="3B83C1"/>
          </a:buClr>
          <a:buFont typeface="Arial" panose="020B0604020202020204" pitchFamily="34" charset="0"/>
          <a:buChar char="•"/>
          <a:defRPr sz="2400" dirty="0">
            <a:solidFill>
              <a:srgbClr val="093B37"/>
            </a:solidFill>
            <a:latin typeface="Verdana"/>
            <a:ea typeface="ＭＳ Ｐゴシック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11248</TotalTime>
  <Words>422</Words>
  <Application>Microsoft Office PowerPoint</Application>
  <PresentationFormat>Custom</PresentationFormat>
  <Paragraphs>79</Paragraphs>
  <Slides>12</Slides>
  <Notes>12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Verdana</vt:lpstr>
      <vt:lpstr>Wingdings</vt:lpstr>
      <vt:lpstr>Office-thema</vt:lpstr>
      <vt:lpstr>Worksheet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Microsoft Office-gebruiker</dc:creator>
  <cp:lastModifiedBy>Robert</cp:lastModifiedBy>
  <cp:revision>530</cp:revision>
  <cp:lastPrinted>2017-05-30T12:49:03Z</cp:lastPrinted>
  <dcterms:created xsi:type="dcterms:W3CDTF">2017-02-13T18:52:55Z</dcterms:created>
  <dcterms:modified xsi:type="dcterms:W3CDTF">2018-10-23T21:56:15Z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niqueId">
    <vt:lpwstr>127155</vt:lpwstr>
  </property>
  <property fmtid="{D5CDD505-2E9C-101B-9397-08002B2CF9AE}" pid="4" name="Offisync_UpdateToken">
    <vt:lpwstr>1</vt:lpwstr>
  </property>
  <property fmtid="{D5CDD505-2E9C-101B-9397-08002B2CF9AE}" pid="5" name="Offisync_ProviderInitializationData">
    <vt:lpwstr>https://connected.cnect.cec.eu.int</vt:lpwstr>
  </property>
  <property fmtid="{D5CDD505-2E9C-101B-9397-08002B2CF9AE}" pid="6" name="Jive_VersionGuid">
    <vt:lpwstr>e170b044-b31b-49ae-bcbc-7798de5383b2</vt:lpwstr>
  </property>
  <property fmtid="{D5CDD505-2E9C-101B-9397-08002B2CF9AE}" pid="7" name="Jive_LatestUserAccountName">
    <vt:lpwstr>cetlcvl</vt:lpwstr>
  </property>
</Properties>
</file>