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12"/>
  </p:notesMasterIdLst>
  <p:sldIdLst>
    <p:sldId id="267" r:id="rId5"/>
    <p:sldId id="268" r:id="rId6"/>
    <p:sldId id="269" r:id="rId7"/>
    <p:sldId id="271" r:id="rId8"/>
    <p:sldId id="270" r:id="rId9"/>
    <p:sldId id="272" r:id="rId10"/>
    <p:sldId id="273" r:id="rId11"/>
  </p:sldIdLst>
  <p:sldSz cx="12192000" cy="6858000"/>
  <p:notesSz cx="6794500" cy="9906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15">
          <p15:clr>
            <a:srgbClr val="A4A3A4"/>
          </p15:clr>
        </p15:guide>
        <p15:guide id="2" pos="3885">
          <p15:clr>
            <a:srgbClr val="A4A3A4"/>
          </p15:clr>
        </p15:guide>
        <p15:guide id="3" orient="horz" pos="3748">
          <p15:clr>
            <a:srgbClr val="A4A3A4"/>
          </p15:clr>
        </p15:guide>
        <p15:guide id="4" pos="3840">
          <p15:clr>
            <a:srgbClr val="A4A3A4"/>
          </p15:clr>
        </p15:guide>
        <p15:guide id="5" orient="horz" pos="2183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4" roundtripDataSignature="AMtx7mjcnvgL9Dvrcf2EmzzrvaGMiU6u5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34E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9" autoAdjust="0"/>
    <p:restoredTop sz="94560"/>
  </p:normalViewPr>
  <p:slideViewPr>
    <p:cSldViewPr snapToGrid="0">
      <p:cViewPr>
        <p:scale>
          <a:sx n="70" d="100"/>
          <a:sy n="70" d="100"/>
        </p:scale>
        <p:origin x="22" y="173"/>
      </p:cViewPr>
      <p:guideLst>
        <p:guide orient="horz" pos="2115"/>
        <p:guide pos="3885"/>
        <p:guide orient="horz" pos="3748"/>
        <p:guide pos="3840"/>
        <p:guide orient="horz" pos="2183"/>
        <p:guide pos="383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55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54" Type="http://customschemas.google.com/relationships/presentationmetadata" Target="meta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8" Type="http://schemas.openxmlformats.org/officeDocument/2006/relationships/tableStyles" Target="tableStyles.xml"/><Relationship Id="rId5" Type="http://schemas.openxmlformats.org/officeDocument/2006/relationships/slide" Target="slides/slide1.xml"/><Relationship Id="rId57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56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4283" cy="497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8645" y="0"/>
            <a:ext cx="2944283" cy="497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08981"/>
            <a:ext cx="2944283" cy="497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8645" y="9408981"/>
            <a:ext cx="2944283" cy="497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- 2 columns">
  <p:cSld name="Content - 2 columns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6"/>
          <p:cNvSpPr txBox="1">
            <a:spLocks noGrp="1"/>
          </p:cNvSpPr>
          <p:nvPr>
            <p:ph type="body" idx="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62" name="Google Shape;62;p16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3" name="Google Shape;63;p16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body" idx="2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 txBox="1"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Google Shape;73;p18"/>
          <p:cNvSpPr txBox="1">
            <a:spLocks noGrp="1"/>
          </p:cNvSpPr>
          <p:nvPr>
            <p:ph type="body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Google Shape;74;p18"/>
          <p:cNvSpPr txBox="1">
            <a:spLocks noGrp="1"/>
          </p:cNvSpPr>
          <p:nvPr>
            <p:ph type="body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8"/>
          <p:cNvSpPr txBox="1">
            <a:spLocks noGrp="1"/>
          </p:cNvSpPr>
          <p:nvPr>
            <p:ph type="body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76" name="Google Shape;76;p18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7" name="Google Shape;77;p18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photo">
  <p:cSld name="Title_photo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>
            <a:spLocks noGrp="1"/>
          </p:cNvSpPr>
          <p:nvPr>
            <p:ph type="pic" idx="2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Google Shape;80;p19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81" name="Google Shape;81;p19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and Content (half page)">
  <p:cSld name="Picture and Content (half page)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1"/>
          <p:cNvSpPr txBox="1">
            <a:spLocks noGrp="1"/>
          </p:cNvSpPr>
          <p:nvPr>
            <p:ph type="body"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Google Shape;89;p21"/>
          <p:cNvSpPr txBox="1">
            <a:spLocks noGrp="1"/>
          </p:cNvSpPr>
          <p:nvPr>
            <p:ph type="sldNum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90" name="Google Shape;90;p21"/>
          <p:cNvSpPr txBox="1"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1" name="Google Shape;91;p21"/>
          <p:cNvSpPr>
            <a:spLocks noGrp="1"/>
          </p:cNvSpPr>
          <p:nvPr>
            <p:ph type="pic" idx="2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 images">
  <p:cSld name="4 images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4"/>
          <p:cNvSpPr>
            <a:spLocks noGrp="1"/>
          </p:cNvSpPr>
          <p:nvPr>
            <p:ph type="pic" idx="2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7" name="Google Shape;107;p24"/>
          <p:cNvSpPr>
            <a:spLocks noGrp="1"/>
          </p:cNvSpPr>
          <p:nvPr>
            <p:ph type="pic" idx="3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8" name="Google Shape;108;p24"/>
          <p:cNvSpPr>
            <a:spLocks noGrp="1"/>
          </p:cNvSpPr>
          <p:nvPr>
            <p:ph type="pic" idx="4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24"/>
          <p:cNvSpPr txBox="1">
            <a:spLocks noGrp="1"/>
          </p:cNvSpPr>
          <p:nvPr>
            <p:ph type="body" idx="1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24"/>
          <p:cNvSpPr txBox="1">
            <a:spLocks noGrp="1"/>
          </p:cNvSpPr>
          <p:nvPr>
            <p:ph type="body" idx="5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1" name="Google Shape;111;p24"/>
          <p:cNvSpPr>
            <a:spLocks noGrp="1"/>
          </p:cNvSpPr>
          <p:nvPr>
            <p:ph type="pic" idx="6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2" name="Google Shape;112;p24"/>
          <p:cNvSpPr txBox="1">
            <a:spLocks noGrp="1"/>
          </p:cNvSpPr>
          <p:nvPr>
            <p:ph type="body" idx="7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3" name="Google Shape;113;p24"/>
          <p:cNvSpPr txBox="1">
            <a:spLocks noGrp="1"/>
          </p:cNvSpPr>
          <p:nvPr>
            <p:ph type="body" idx="8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4" name="Google Shape;114;p24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115" name="Google Shape;115;p24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7" descr="EC-JRC-logo_horizontal_EN_pos_transparent-background.png"/>
          <p:cNvPicPr preferRelativeResize="0"/>
          <p:nvPr/>
        </p:nvPicPr>
        <p:blipFill rotWithShape="1">
          <a:blip r:embed="rId8">
            <a:alphaModFix/>
          </a:blip>
          <a:srcRect l="6902" t="10944" r="6668" b="9112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7"/>
          <p:cNvSpPr txBox="1">
            <a:spLocks noGrp="1"/>
          </p:cNvSpPr>
          <p:nvPr>
            <p:ph type="sldNum" idx="12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2" r:id="rId4"/>
    <p:sldLayoutId id="2147483665" r:id="rId5"/>
    <p:sldLayoutId id="2147483666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6200" indent="0">
              <a:buNone/>
            </a:pPr>
            <a:r>
              <a:rPr lang="en-US" dirty="0"/>
              <a:t> </a:t>
            </a:r>
          </a:p>
        </p:txBody>
      </p:sp>
      <p:pic>
        <p:nvPicPr>
          <p:cNvPr id="6" name="Picture 2" descr="https://lh6.googleusercontent.com/G3Cba9COM6hHKOwYJ4qpPO3hLTeDAvm1GVlkq8nSYhgqJ2XfrrEGhhjKSX3VR3JIKFG810Xjx9ieqs7R72f6z2idPusbw8sNRZiPvWeqh3TlNqAuQDC5gJ6vVx3zctM1DGbZMk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94" y="93627"/>
            <a:ext cx="4194544" cy="198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5736265" y="1642731"/>
            <a:ext cx="6963421" cy="3137855"/>
          </a:xfrm>
        </p:spPr>
        <p:txBody>
          <a:bodyPr/>
          <a:lstStyle/>
          <a:p>
            <a:r>
              <a:rPr lang="en-US" b="1" dirty="0" smtClean="0"/>
              <a:t>Key messages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from</a:t>
            </a:r>
            <a:br>
              <a:rPr lang="en-US" dirty="0" smtClean="0"/>
            </a:br>
            <a:r>
              <a:rPr lang="en-US" dirty="0" smtClean="0"/>
              <a:t>webinar</a:t>
            </a:r>
            <a:br>
              <a:rPr lang="en-US" dirty="0" smtClean="0"/>
            </a:br>
            <a:r>
              <a:rPr lang="en-US" dirty="0" err="1" smtClean="0"/>
              <a:t>organisers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715" y="6172180"/>
            <a:ext cx="1550804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1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745040" y="159647"/>
            <a:ext cx="10785991" cy="120222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800" b="1" dirty="0" smtClean="0">
                <a:solidFill>
                  <a:srgbClr val="034EA2"/>
                </a:solidFill>
              </a:rPr>
              <a:t>Feedback received from 12 sessions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965850"/>
              </p:ext>
            </p:extLst>
          </p:nvPr>
        </p:nvGraphicFramePr>
        <p:xfrm>
          <a:off x="638736" y="967434"/>
          <a:ext cx="10892295" cy="4610964"/>
        </p:xfrm>
        <a:graphic>
          <a:graphicData uri="http://schemas.openxmlformats.org/drawingml/2006/table">
            <a:tbl>
              <a:tblPr/>
              <a:tblGrid>
                <a:gridCol w="10892295">
                  <a:extLst>
                    <a:ext uri="{9D8B030D-6E8A-4147-A177-3AD203B41FA5}">
                      <a16:colId xmlns:a16="http://schemas.microsoft.com/office/drawing/2014/main" val="1500457334"/>
                    </a:ext>
                  </a:extLst>
                </a:gridCol>
              </a:tblGrid>
              <a:tr h="23623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Building the European Green Dataspace</a:t>
                      </a: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5514585"/>
                  </a:ext>
                </a:extLst>
              </a:tr>
              <a:tr h="586206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Organisation, Licensing, Technology: How to build successful, sustainable solutions on INSPIRE</a:t>
                      </a: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4831667"/>
                  </a:ext>
                </a:extLst>
              </a:tr>
              <a:tr h="35289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INSPIRE Reference Validator: Status &amp; next steps</a:t>
                      </a: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4548910"/>
                  </a:ext>
                </a:extLst>
              </a:tr>
              <a:tr h="469548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Leveraging INSPIRE Data into Artificial Intelligence Applications</a:t>
                      </a: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653905"/>
                  </a:ext>
                </a:extLst>
              </a:tr>
              <a:tr h="35289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Web GIS &amp; Emerging Patterns for SDI Collaborations</a:t>
                      </a: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1156021"/>
                  </a:ext>
                </a:extLst>
              </a:tr>
              <a:tr h="35289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INSPIRE Reference Data – Ready to take off?</a:t>
                      </a: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9757718"/>
                  </a:ext>
                </a:extLst>
              </a:tr>
              <a:tr h="11957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Twinning the Earth</a:t>
                      </a: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675854"/>
                  </a:ext>
                </a:extLst>
              </a:tr>
              <a:tr h="46954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Pan-European datasets management, </a:t>
                      </a:r>
                      <a:r>
                        <a:rPr lang="en-US" sz="2000" b="0" i="0" u="none" strike="noStrike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visualisation</a:t>
                      </a:r>
                      <a:r>
                        <a:rPr lang="en-US" sz="2000" b="0" i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and dissemination</a:t>
                      </a: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801752"/>
                  </a:ext>
                </a:extLst>
              </a:tr>
              <a:tr h="35289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OpenStreetMap</a:t>
                      </a:r>
                      <a:r>
                        <a:rPr lang="en-GB" sz="2000" b="0" i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and its synergies with INSPIRE</a:t>
                      </a: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1526432"/>
                  </a:ext>
                </a:extLst>
              </a:tr>
              <a:tr h="35289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Supporting the democratization of data usage</a:t>
                      </a: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6375937"/>
                  </a:ext>
                </a:extLst>
              </a:tr>
              <a:tr h="35289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Co-innovation with public-private sector data ecosystems</a:t>
                      </a: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8119248"/>
                  </a:ext>
                </a:extLst>
              </a:tr>
              <a:tr h="35289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Better INSPIRE Code lists with ACE: A mini - challenge</a:t>
                      </a: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18502"/>
                  </a:ext>
                </a:extLst>
              </a:tr>
            </a:tbl>
          </a:graphicData>
        </a:graphic>
      </p:graphicFrame>
      <p:pic>
        <p:nvPicPr>
          <p:cNvPr id="7" name="Picture 2" descr="https://lh6.googleusercontent.com/G3Cba9COM6hHKOwYJ4qpPO3hLTeDAvm1GVlkq8nSYhgqJ2XfrrEGhhjKSX3VR3JIKFG810Xjx9ieqs7R72f6z2idPusbw8sNRZiPvWeqh3TlNqAuQDC5gJ6vVx3zctM1DGbZMk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5547" y="45781"/>
            <a:ext cx="3220254" cy="1522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908004" y="5640572"/>
            <a:ext cx="58480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50% used Sli.do</a:t>
            </a:r>
          </a:p>
          <a:p>
            <a:r>
              <a:rPr lang="en-GB" sz="2000" b="1" dirty="0" smtClean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were happy with the level of participation</a:t>
            </a:r>
          </a:p>
          <a:p>
            <a:r>
              <a:rPr lang="en-GB" sz="2000" b="1" dirty="0" smtClean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Future events preferred as mix of online and physical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654" y="6267873"/>
            <a:ext cx="1550804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65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436696" y="417493"/>
            <a:ext cx="10785991" cy="120222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GB" sz="2800" b="1" dirty="0" smtClean="0">
              <a:solidFill>
                <a:srgbClr val="034EA2"/>
              </a:solidFill>
            </a:endParaRPr>
          </a:p>
          <a:p>
            <a:r>
              <a:rPr lang="en-GB" sz="2800" b="1" dirty="0" smtClean="0">
                <a:solidFill>
                  <a:srgbClr val="034EA2"/>
                </a:solidFill>
              </a:rPr>
              <a:t>Main messages - Technical</a:t>
            </a:r>
            <a:endParaRPr lang="en-US" sz="2800" b="1" dirty="0" smtClean="0">
              <a:solidFill>
                <a:srgbClr val="034EA2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995256"/>
              </p:ext>
            </p:extLst>
          </p:nvPr>
        </p:nvGraphicFramePr>
        <p:xfrm>
          <a:off x="782275" y="1402040"/>
          <a:ext cx="10892295" cy="3848938"/>
        </p:xfrm>
        <a:graphic>
          <a:graphicData uri="http://schemas.openxmlformats.org/drawingml/2006/table">
            <a:tbl>
              <a:tblPr/>
              <a:tblGrid>
                <a:gridCol w="10892295">
                  <a:extLst>
                    <a:ext uri="{9D8B030D-6E8A-4147-A177-3AD203B41FA5}">
                      <a16:colId xmlns:a16="http://schemas.microsoft.com/office/drawing/2014/main" val="15004573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5514585"/>
                  </a:ext>
                </a:extLst>
              </a:tr>
              <a:tr h="414872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4831667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4548910"/>
                  </a:ext>
                </a:extLst>
              </a:tr>
              <a:tr h="332311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653905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US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1156021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9757718"/>
                  </a:ext>
                </a:extLst>
              </a:tr>
              <a:tr h="217778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US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675854"/>
                  </a:ext>
                </a:extLst>
              </a:tr>
              <a:tr h="332311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US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801752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1526432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6375937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8119248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18502"/>
                  </a:ext>
                </a:extLst>
              </a:tr>
            </a:tbl>
          </a:graphicData>
        </a:graphic>
      </p:graphicFrame>
      <p:pic>
        <p:nvPicPr>
          <p:cNvPr id="7" name="Picture 2" descr="https://lh6.googleusercontent.com/G3Cba9COM6hHKOwYJ4qpPO3hLTeDAvm1GVlkq8nSYhgqJ2XfrrEGhhjKSX3VR3JIKFG810Xjx9ieqs7R72f6z2idPusbw8sNRZiPvWeqh3TlNqAuQDC5gJ6vVx3zctM1DGbZMk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5547" y="45781"/>
            <a:ext cx="3220254" cy="1522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1124" y="1568303"/>
            <a:ext cx="94834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New </a:t>
            </a:r>
            <a:r>
              <a:rPr lang="en-GB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WebGIS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options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push SDIs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Central role of 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INSPIRE validator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confirmed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INSPIRE data models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still not much used (50% don’t use them)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Alternative encoding tools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(e.g. </a:t>
            </a:r>
            <a:r>
              <a:rPr lang="en-GB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Geopackage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) not yet widely used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654" y="6267873"/>
            <a:ext cx="1550804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61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835426" y="372249"/>
            <a:ext cx="10785991" cy="120222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GB" sz="2800" b="1" dirty="0" smtClean="0">
              <a:solidFill>
                <a:srgbClr val="034EA2"/>
              </a:solidFill>
            </a:endParaRPr>
          </a:p>
          <a:p>
            <a:r>
              <a:rPr lang="en-GB" sz="2800" b="1" dirty="0" smtClean="0">
                <a:solidFill>
                  <a:srgbClr val="034EA2"/>
                </a:solidFill>
              </a:rPr>
              <a:t>Main messages - Content</a:t>
            </a:r>
          </a:p>
          <a:p>
            <a:endParaRPr lang="en-GB" sz="2800" b="1" dirty="0">
              <a:solidFill>
                <a:srgbClr val="034EA2"/>
              </a:solidFill>
            </a:endParaRPr>
          </a:p>
          <a:p>
            <a:endParaRPr lang="en-US" sz="2800" b="1" dirty="0" smtClean="0">
              <a:solidFill>
                <a:srgbClr val="034EA2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82275" y="1402040"/>
          <a:ext cx="10892295" cy="3848938"/>
        </p:xfrm>
        <a:graphic>
          <a:graphicData uri="http://schemas.openxmlformats.org/drawingml/2006/table">
            <a:tbl>
              <a:tblPr/>
              <a:tblGrid>
                <a:gridCol w="10892295">
                  <a:extLst>
                    <a:ext uri="{9D8B030D-6E8A-4147-A177-3AD203B41FA5}">
                      <a16:colId xmlns:a16="http://schemas.microsoft.com/office/drawing/2014/main" val="15004573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5514585"/>
                  </a:ext>
                </a:extLst>
              </a:tr>
              <a:tr h="414872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4831667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4548910"/>
                  </a:ext>
                </a:extLst>
              </a:tr>
              <a:tr h="332311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653905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US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1156021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9757718"/>
                  </a:ext>
                </a:extLst>
              </a:tr>
              <a:tr h="217778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US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675854"/>
                  </a:ext>
                </a:extLst>
              </a:tr>
              <a:tr h="332311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US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801752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1526432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6375937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8119248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18502"/>
                  </a:ext>
                </a:extLst>
              </a:tr>
            </a:tbl>
          </a:graphicData>
        </a:graphic>
      </p:graphicFrame>
      <p:pic>
        <p:nvPicPr>
          <p:cNvPr id="7" name="Picture 2" descr="https://lh6.googleusercontent.com/G3Cba9COM6hHKOwYJ4qpPO3hLTeDAvm1GVlkq8nSYhgqJ2XfrrEGhhjKSX3VR3JIKFG810Xjx9ieqs7R72f6z2idPusbw8sNRZiPvWeqh3TlNqAuQDC5gJ6vVx3zctM1DGbZMk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5547" y="45781"/>
            <a:ext cx="3220254" cy="1522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82275" y="2082922"/>
            <a:ext cx="97447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Core data scope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: Geospatial reference data + Priority datasets + key sector data (e.g. AGRI IACS)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Reference data availability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about half way – says 2/3 of audience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Digital Earth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needs better definition of 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use cases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Integrate </a:t>
            </a:r>
            <a:r>
              <a:rPr lang="en-GB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OpenStreetMap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and INSPIRE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has good potential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654" y="6267873"/>
            <a:ext cx="1550804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80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337983" y="454534"/>
            <a:ext cx="10785991" cy="120222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 smtClean="0">
                <a:solidFill>
                  <a:srgbClr val="034EA2"/>
                </a:solidFill>
              </a:rPr>
              <a:t>Main messages: Governance</a:t>
            </a:r>
            <a:endParaRPr lang="en-US" sz="2800" b="1" dirty="0" smtClean="0">
              <a:solidFill>
                <a:srgbClr val="034EA2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82275" y="1402040"/>
          <a:ext cx="10892295" cy="3848938"/>
        </p:xfrm>
        <a:graphic>
          <a:graphicData uri="http://schemas.openxmlformats.org/drawingml/2006/table">
            <a:tbl>
              <a:tblPr/>
              <a:tblGrid>
                <a:gridCol w="10892295">
                  <a:extLst>
                    <a:ext uri="{9D8B030D-6E8A-4147-A177-3AD203B41FA5}">
                      <a16:colId xmlns:a16="http://schemas.microsoft.com/office/drawing/2014/main" val="15004573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5514585"/>
                  </a:ext>
                </a:extLst>
              </a:tr>
              <a:tr h="414872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4831667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4548910"/>
                  </a:ext>
                </a:extLst>
              </a:tr>
              <a:tr h="332311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653905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US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1156021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9757718"/>
                  </a:ext>
                </a:extLst>
              </a:tr>
              <a:tr h="217778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US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675854"/>
                  </a:ext>
                </a:extLst>
              </a:tr>
              <a:tr h="332311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US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801752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1526432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6375937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8119248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18502"/>
                  </a:ext>
                </a:extLst>
              </a:tr>
            </a:tbl>
          </a:graphicData>
        </a:graphic>
      </p:graphicFrame>
      <p:pic>
        <p:nvPicPr>
          <p:cNvPr id="7" name="Picture 2" descr="https://lh6.googleusercontent.com/G3Cba9COM6hHKOwYJ4qpPO3hLTeDAvm1GVlkq8nSYhgqJ2XfrrEGhhjKSX3VR3JIKFG810Xjx9ieqs7R72f6z2idPusbw8sNRZiPvWeqh3TlNqAuQDC5gJ6vVx3zctM1DGbZMk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5547" y="45781"/>
            <a:ext cx="3220254" cy="1522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37983" y="1427037"/>
            <a:ext cx="1145352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Data is at the heart of the Green Deal Data Space – waiting still for </a:t>
            </a:r>
            <a:r>
              <a:rPr lang="en-GB" sz="2400" b="1" dirty="0">
                <a:latin typeface="Calibri" panose="020F0502020204030204" pitchFamily="34" charset="0"/>
                <a:cs typeface="Calibri" panose="020F0502020204030204" pitchFamily="34" charset="0"/>
              </a:rPr>
              <a:t>better implementation of legislation</a:t>
            </a:r>
          </a:p>
          <a:p>
            <a:endParaRPr lang="en-GB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Full 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benefit of national SDIs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only when national administrations become more digital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Lack of implementation resources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is still critical success factor –  go for more synergies!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High interest in the link 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INSPIRE – Artificial Intelligence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Finland as an example how 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open geospatial data benefits society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en-GB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OpenData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and INSPIRE go hand in hand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Public – Private partnering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has to till happen more (co-creation!)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654" y="6267873"/>
            <a:ext cx="1550804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7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516439" y="134821"/>
            <a:ext cx="10785991" cy="120222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 smtClean="0">
                <a:solidFill>
                  <a:srgbClr val="034EA2"/>
                </a:solidFill>
              </a:rPr>
              <a:t>Closing gaps towards sustainability</a:t>
            </a:r>
          </a:p>
          <a:p>
            <a:r>
              <a:rPr lang="en-GB" sz="2800" b="1" dirty="0" smtClean="0">
                <a:solidFill>
                  <a:srgbClr val="034EA2"/>
                </a:solidFill>
              </a:rPr>
              <a:t>and digitalisation</a:t>
            </a:r>
            <a:endParaRPr lang="en-US" sz="2800" b="1" dirty="0" smtClean="0">
              <a:solidFill>
                <a:srgbClr val="034EA2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946571"/>
              </p:ext>
            </p:extLst>
          </p:nvPr>
        </p:nvGraphicFramePr>
        <p:xfrm>
          <a:off x="-1057939" y="5612534"/>
          <a:ext cx="9633098" cy="4302192"/>
        </p:xfrm>
        <a:graphic>
          <a:graphicData uri="http://schemas.openxmlformats.org/drawingml/2006/table">
            <a:tbl>
              <a:tblPr/>
              <a:tblGrid>
                <a:gridCol w="9633098">
                  <a:extLst>
                    <a:ext uri="{9D8B030D-6E8A-4147-A177-3AD203B41FA5}">
                      <a16:colId xmlns:a16="http://schemas.microsoft.com/office/drawing/2014/main" val="1500457334"/>
                    </a:ext>
                  </a:extLst>
                </a:gridCol>
              </a:tblGrid>
              <a:tr h="149542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5514585"/>
                  </a:ext>
                </a:extLst>
              </a:tr>
              <a:tr h="445792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 smtClean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indent="0" algn="l" fontAlgn="b">
                        <a:buFont typeface="Arial" panose="020B0604020202020204" pitchFamily="34" charset="0"/>
                        <a:buNone/>
                      </a:pPr>
                      <a:endParaRPr lang="en-GB" sz="2000" b="0" i="0" u="none" strike="noStrike" dirty="0" smtClean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indent="0" algn="l" fontAlgn="b">
                        <a:buFont typeface="Arial" panose="020B0604020202020204" pitchFamily="34" charset="0"/>
                        <a:buNone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4831667"/>
                  </a:ext>
                </a:extLst>
              </a:tr>
              <a:tr h="149542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4548910"/>
                  </a:ext>
                </a:extLst>
              </a:tr>
              <a:tr h="149542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653905"/>
                  </a:ext>
                </a:extLst>
              </a:tr>
              <a:tr h="149542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US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1156021"/>
                  </a:ext>
                </a:extLst>
              </a:tr>
              <a:tr h="149542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9757718"/>
                  </a:ext>
                </a:extLst>
              </a:tr>
              <a:tr h="149542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US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675854"/>
                  </a:ext>
                </a:extLst>
              </a:tr>
              <a:tr h="149542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US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801752"/>
                  </a:ext>
                </a:extLst>
              </a:tr>
              <a:tr h="149542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1526432"/>
                  </a:ext>
                </a:extLst>
              </a:tr>
              <a:tr h="149542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6375937"/>
                  </a:ext>
                </a:extLst>
              </a:tr>
              <a:tr h="149542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8119248"/>
                  </a:ext>
                </a:extLst>
              </a:tr>
              <a:tr h="149542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18502"/>
                  </a:ext>
                </a:extLst>
              </a:tr>
            </a:tbl>
          </a:graphicData>
        </a:graphic>
      </p:graphicFrame>
      <p:pic>
        <p:nvPicPr>
          <p:cNvPr id="7" name="Picture 2" descr="https://lh6.googleusercontent.com/G3Cba9COM6hHKOwYJ4qpPO3hLTeDAvm1GVlkq8nSYhgqJ2XfrrEGhhjKSX3VR3JIKFG810Xjx9ieqs7R72f6z2idPusbw8sNRZiPvWeqh3TlNqAuQDC5gJ6vVx3zctM1DGbZMk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5547" y="45781"/>
            <a:ext cx="3220254" cy="1522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8971" y="1144322"/>
            <a:ext cx="9132605" cy="827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 availability, accessibility and </a:t>
            </a:r>
            <a:r>
              <a:rPr lang="en-GB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reuseability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en-GB" sz="2400" b="1" dirty="0">
                <a:latin typeface="Calibri" panose="020F0502020204030204" pitchFamily="34" charset="0"/>
                <a:cs typeface="Calibri" panose="020F0502020204030204" pitchFamily="34" charset="0"/>
              </a:rPr>
              <a:t>public spatial 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data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needs to grow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More robust INSPIRE infrastructure with 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transparent/open data licensing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needed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More 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interoperability/harmonisation, alternative encodings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and the tools needed to support this</a:t>
            </a:r>
          </a:p>
          <a:p>
            <a:endParaRPr lang="en-GB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More usage of AI and semantic technologies; new technologies and APIs 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Integration with 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Citizen Science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approaches (OSM, VGI …)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eLearning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to promote capacity building 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654" y="6267873"/>
            <a:ext cx="1550804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94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745040" y="159647"/>
            <a:ext cx="10785991" cy="120222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 smtClean="0">
                <a:solidFill>
                  <a:srgbClr val="034EA2"/>
                </a:solidFill>
              </a:rPr>
              <a:t>Role of INSPIRE to support the latter</a:t>
            </a:r>
            <a:endParaRPr lang="en-US" sz="2800" b="1" dirty="0" smtClean="0">
              <a:solidFill>
                <a:srgbClr val="034EA2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886764"/>
              </p:ext>
            </p:extLst>
          </p:nvPr>
        </p:nvGraphicFramePr>
        <p:xfrm>
          <a:off x="782275" y="1402040"/>
          <a:ext cx="10892295" cy="3848938"/>
        </p:xfrm>
        <a:graphic>
          <a:graphicData uri="http://schemas.openxmlformats.org/drawingml/2006/table">
            <a:tbl>
              <a:tblPr/>
              <a:tblGrid>
                <a:gridCol w="10892295">
                  <a:extLst>
                    <a:ext uri="{9D8B030D-6E8A-4147-A177-3AD203B41FA5}">
                      <a16:colId xmlns:a16="http://schemas.microsoft.com/office/drawing/2014/main" val="15004573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5514585"/>
                  </a:ext>
                </a:extLst>
              </a:tr>
              <a:tr h="414872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4831667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4548910"/>
                  </a:ext>
                </a:extLst>
              </a:tr>
              <a:tr h="332311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653905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US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1156021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9757718"/>
                  </a:ext>
                </a:extLst>
              </a:tr>
              <a:tr h="217778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US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675854"/>
                  </a:ext>
                </a:extLst>
              </a:tr>
              <a:tr h="332311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US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801752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1526432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6375937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8119248"/>
                  </a:ext>
                </a:extLst>
              </a:tr>
              <a:tr h="249749"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endParaRPr lang="en-GB" sz="20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16" marR="2916" marT="29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18502"/>
                  </a:ext>
                </a:extLst>
              </a:tr>
            </a:tbl>
          </a:graphicData>
        </a:graphic>
      </p:graphicFrame>
      <p:pic>
        <p:nvPicPr>
          <p:cNvPr id="7" name="Picture 2" descr="https://lh6.googleusercontent.com/G3Cba9COM6hHKOwYJ4qpPO3hLTeDAvm1GVlkq8nSYhgqJ2XfrrEGhhjKSX3VR3JIKFG810Xjx9ieqs7R72f6z2idPusbw8sNRZiPvWeqh3TlNqAuQDC5gJ6vVx3zctM1DGbZMk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5547" y="45781"/>
            <a:ext cx="3220254" cy="1522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19489" y="670429"/>
            <a:ext cx="10520134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General (adapted) 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legal framework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for sharing public data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Push further 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INSPIRE as innovation driver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– also as public-private partnerships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Further promote 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code list and standards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; continue 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simplification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INSPIRE is needed to 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push standards into the Data Spaces</a:t>
            </a:r>
          </a:p>
          <a:p>
            <a:endParaRPr lang="en-GB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Promote INSPIRE as an international “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best practise framework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Move 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from infrastructure to a data ecosystem </a:t>
            </a:r>
          </a:p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(public/private/agility/APIs)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INSPIRE to be complemented by other initiatives and funding to make </a:t>
            </a:r>
            <a:r>
              <a:rPr lang="en-GB" sz="2400" smtClean="0">
                <a:latin typeface="Calibri" panose="020F0502020204030204" pitchFamily="34" charset="0"/>
                <a:cs typeface="Calibri" panose="020F0502020204030204" pitchFamily="34" charset="0"/>
              </a:rPr>
              <a:t>geospatial data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easy to access and use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654" y="6267873"/>
            <a:ext cx="1550804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0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E59644244C4A4987966350617A9E1B" ma:contentTypeVersion="11" ma:contentTypeDescription="Create a new document." ma:contentTypeScope="" ma:versionID="02ba6cd8cce4562fbb89e53412d772f6">
  <xsd:schema xmlns:xsd="http://www.w3.org/2001/XMLSchema" xmlns:xs="http://www.w3.org/2001/XMLSchema" xmlns:p="http://schemas.microsoft.com/office/2006/metadata/properties" xmlns:ns3="cceb66fd-d06e-49ac-ac22-c2d627655c61" xmlns:ns4="05d2fda6-81cc-4ed3-96b7-97e23385659a" targetNamespace="http://schemas.microsoft.com/office/2006/metadata/properties" ma:root="true" ma:fieldsID="28bf301f89c45f011f4815c75d439f10" ns3:_="" ns4:_="">
    <xsd:import namespace="cceb66fd-d06e-49ac-ac22-c2d627655c61"/>
    <xsd:import namespace="05d2fda6-81cc-4ed3-96b7-97e23385659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eb66fd-d06e-49ac-ac22-c2d627655c6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d2fda6-81cc-4ed3-96b7-97e2338565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A5E3752-D10D-4E03-B697-6EE3A9E98E5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2EC71A3-4241-4E4C-959C-FBB176E9E418}">
  <ds:schemaRefs>
    <ds:schemaRef ds:uri="http://purl.org/dc/elements/1.1/"/>
    <ds:schemaRef ds:uri="http://schemas.microsoft.com/office/2006/metadata/properties"/>
    <ds:schemaRef ds:uri="05d2fda6-81cc-4ed3-96b7-97e23385659a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ceb66fd-d06e-49ac-ac22-c2d627655c61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C6A9FB1-06EA-40A1-B75C-FAFD1492A9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eb66fd-d06e-49ac-ac22-c2d627655c61"/>
    <ds:schemaRef ds:uri="05d2fda6-81cc-4ed3-96b7-97e23385659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8517</TotalTime>
  <Words>460</Words>
  <Application>Microsoft Office PowerPoint</Application>
  <PresentationFormat>Widescreen</PresentationFormat>
  <Paragraphs>88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Key messages  from webinar organisers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Covid-19-related apps</dc:title>
  <dc:creator>Gianluca.MISURACA@ec.europa.eu</dc:creator>
  <cp:lastModifiedBy>Stefan Jensen</cp:lastModifiedBy>
  <cp:revision>126</cp:revision>
  <dcterms:created xsi:type="dcterms:W3CDTF">2019-08-09T12:06:42Z</dcterms:created>
  <dcterms:modified xsi:type="dcterms:W3CDTF">2020-06-17T08:55:35Z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216256</vt:lpwstr>
  </property>
  <property fmtid="{D5CDD505-2E9C-101B-9397-08002B2CF9AE}" pid="3" name="Offisync_ProviderInitializationData">
    <vt:lpwstr>https://webgate.ec.europa.eu/connected</vt:lpwstr>
  </property>
  <property fmtid="{D5CDD505-2E9C-101B-9397-08002B2CF9AE}" pid="4" name="Offisync_ServerID">
    <vt:lpwstr>0d3b22a6-6203-4efc-8e8e-b5279256493b</vt:lpwstr>
  </property>
  <property fmtid="{D5CDD505-2E9C-101B-9397-08002B2CF9AE}" pid="5" name="Jive_LatestUserAccountName">
    <vt:lpwstr>misurga</vt:lpwstr>
  </property>
  <property fmtid="{D5CDD505-2E9C-101B-9397-08002B2CF9AE}" pid="6" name="Jive_VersionGuid">
    <vt:lpwstr>62936c9c-a445-4db8-a713-2239ae110d4f</vt:lpwstr>
  </property>
  <property fmtid="{D5CDD505-2E9C-101B-9397-08002B2CF9AE}" pid="7" name="Offisync_UpdateToken">
    <vt:lpwstr>5</vt:lpwstr>
  </property>
  <property fmtid="{D5CDD505-2E9C-101B-9397-08002B2CF9AE}" pid="8" name="ContentTypeId">
    <vt:lpwstr>0x0101007FE59644244C4A4987966350617A9E1B</vt:lpwstr>
  </property>
</Properties>
</file>