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8" r:id="rId2"/>
    <p:sldId id="266" r:id="rId3"/>
    <p:sldId id="286" r:id="rId4"/>
    <p:sldId id="285" r:id="rId5"/>
    <p:sldId id="290" r:id="rId6"/>
    <p:sldId id="292" r:id="rId7"/>
    <p:sldId id="301" r:id="rId8"/>
    <p:sldId id="288" r:id="rId9"/>
    <p:sldId id="287" r:id="rId10"/>
    <p:sldId id="304" r:id="rId11"/>
    <p:sldId id="303" r:id="rId12"/>
    <p:sldId id="305" r:id="rId13"/>
    <p:sldId id="289" r:id="rId14"/>
    <p:sldId id="293" r:id="rId15"/>
    <p:sldId id="294" r:id="rId16"/>
    <p:sldId id="295" r:id="rId17"/>
    <p:sldId id="296" r:id="rId18"/>
    <p:sldId id="297" r:id="rId19"/>
    <p:sldId id="298" r:id="rId20"/>
    <p:sldId id="299" r:id="rId21"/>
    <p:sldId id="300" r:id="rId22"/>
    <p:sldId id="302" r:id="rId23"/>
    <p:sldId id="274" r:id="rId24"/>
    <p:sldId id="284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69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56B1"/>
    <a:srgbClr val="004494"/>
    <a:srgbClr val="024EA2"/>
    <a:srgbClr val="024B9C"/>
    <a:srgbClr val="035D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8" d="100"/>
          <a:sy n="98" d="100"/>
        </p:scale>
        <p:origin x="78" y="384"/>
      </p:cViewPr>
      <p:guideLst>
        <p:guide orient="horz" pos="2069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1ED528-5A7B-44ED-84BE-EEBCC19A6C2B}" type="doc">
      <dgm:prSet loTypeId="urn:microsoft.com/office/officeart/2005/8/layout/rings+Icon" loCatId="officeonline" qsTypeId="urn:microsoft.com/office/officeart/2005/8/quickstyle/simple1" qsCatId="simple" csTypeId="urn:microsoft.com/office/officeart/2005/8/colors/colorful3" csCatId="colorful" phldr="1"/>
      <dgm:spPr/>
    </dgm:pt>
    <dgm:pt modelId="{F472DDD5-E97D-48BE-8BD6-434ABEE67539}">
      <dgm:prSet phldrT="[Text]"/>
      <dgm:spPr/>
      <dgm:t>
        <a:bodyPr/>
        <a:lstStyle/>
        <a:p>
          <a:r>
            <a:rPr lang="en-US" dirty="0" smtClean="0"/>
            <a:t>Environment</a:t>
          </a:r>
          <a:endParaRPr lang="en-US" dirty="0"/>
        </a:p>
      </dgm:t>
    </dgm:pt>
    <dgm:pt modelId="{4B3E3EA2-04A1-4F4D-AC42-17A2CDBEB833}" type="parTrans" cxnId="{12ACC3F2-EDC7-4795-9898-199F481FD1F7}">
      <dgm:prSet/>
      <dgm:spPr/>
      <dgm:t>
        <a:bodyPr/>
        <a:lstStyle/>
        <a:p>
          <a:endParaRPr lang="en-US"/>
        </a:p>
      </dgm:t>
    </dgm:pt>
    <dgm:pt modelId="{04ECBD7E-7294-49A5-AC4C-37D5D7808B07}" type="sibTrans" cxnId="{12ACC3F2-EDC7-4795-9898-199F481FD1F7}">
      <dgm:prSet/>
      <dgm:spPr/>
      <dgm:t>
        <a:bodyPr/>
        <a:lstStyle/>
        <a:p>
          <a:endParaRPr lang="en-US"/>
        </a:p>
      </dgm:t>
    </dgm:pt>
    <dgm:pt modelId="{0F2DCF9C-DF18-4469-8FCD-BC60D206E864}">
      <dgm:prSet phldrT="[Text]"/>
      <dgm:spPr/>
      <dgm:t>
        <a:bodyPr/>
        <a:lstStyle/>
        <a:p>
          <a:r>
            <a:rPr lang="en-US" dirty="0" smtClean="0"/>
            <a:t>Businesses</a:t>
          </a:r>
          <a:endParaRPr lang="en-US" dirty="0"/>
        </a:p>
      </dgm:t>
    </dgm:pt>
    <dgm:pt modelId="{D41328E1-F6BE-462D-AF87-A91C7ACFE349}" type="parTrans" cxnId="{4AC3A4A0-C2C8-4867-82E5-BA49C69FC8F8}">
      <dgm:prSet/>
      <dgm:spPr/>
      <dgm:t>
        <a:bodyPr/>
        <a:lstStyle/>
        <a:p>
          <a:endParaRPr lang="en-US"/>
        </a:p>
      </dgm:t>
    </dgm:pt>
    <dgm:pt modelId="{50EB4A04-E49D-405A-8093-AA2197F5C40C}" type="sibTrans" cxnId="{4AC3A4A0-C2C8-4867-82E5-BA49C69FC8F8}">
      <dgm:prSet/>
      <dgm:spPr/>
      <dgm:t>
        <a:bodyPr/>
        <a:lstStyle/>
        <a:p>
          <a:endParaRPr lang="en-US"/>
        </a:p>
      </dgm:t>
    </dgm:pt>
    <dgm:pt modelId="{BADA9A1F-47E3-4AFD-BE00-7B2F8EEBD9C0}">
      <dgm:prSet phldrT="[Text]"/>
      <dgm:spPr/>
      <dgm:t>
        <a:bodyPr/>
        <a:lstStyle/>
        <a:p>
          <a:r>
            <a:rPr lang="en-US" dirty="0" smtClean="0"/>
            <a:t>Citizens</a:t>
          </a:r>
          <a:endParaRPr lang="en-US" dirty="0"/>
        </a:p>
      </dgm:t>
    </dgm:pt>
    <dgm:pt modelId="{C55C2349-3311-497A-A60C-FD256A4D85DC}" type="parTrans" cxnId="{EAD1E4C4-2516-4120-B158-4740241C92C2}">
      <dgm:prSet/>
      <dgm:spPr/>
      <dgm:t>
        <a:bodyPr/>
        <a:lstStyle/>
        <a:p>
          <a:endParaRPr lang="en-US"/>
        </a:p>
      </dgm:t>
    </dgm:pt>
    <dgm:pt modelId="{84161D7E-B43D-44F3-8FEB-3C6B6E403392}" type="sibTrans" cxnId="{EAD1E4C4-2516-4120-B158-4740241C92C2}">
      <dgm:prSet/>
      <dgm:spPr/>
      <dgm:t>
        <a:bodyPr/>
        <a:lstStyle/>
        <a:p>
          <a:endParaRPr lang="en-US"/>
        </a:p>
      </dgm:t>
    </dgm:pt>
    <dgm:pt modelId="{8DA7F79A-7166-4009-B0F5-C155A0288DF7}" type="pres">
      <dgm:prSet presAssocID="{0B1ED528-5A7B-44ED-84BE-EEBCC19A6C2B}" presName="Name0" presStyleCnt="0">
        <dgm:presLayoutVars>
          <dgm:chMax val="7"/>
          <dgm:dir/>
          <dgm:resizeHandles val="exact"/>
        </dgm:presLayoutVars>
      </dgm:prSet>
      <dgm:spPr/>
    </dgm:pt>
    <dgm:pt modelId="{F2D1D00A-5D68-4AF6-BE91-0264C80AEA50}" type="pres">
      <dgm:prSet presAssocID="{0B1ED528-5A7B-44ED-84BE-EEBCC19A6C2B}" presName="ellipse1" presStyleLbl="vennNode1" presStyleIdx="0" presStyleCnt="3" custLinFactNeighborX="15608" custLinFactNeighborY="-1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219341-D0EF-4E37-9B07-7ACEB752C745}" type="pres">
      <dgm:prSet presAssocID="{0B1ED528-5A7B-44ED-84BE-EEBCC19A6C2B}" presName="ellipse2" presStyleLbl="vennNode1" presStyleIdx="1" presStyleCnt="3" custLinFactNeighborX="3499" custLinFactNeighborY="-31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9AED30-ED3C-4F15-84CE-06828EABBAAC}" type="pres">
      <dgm:prSet presAssocID="{0B1ED528-5A7B-44ED-84BE-EEBCC19A6C2B}" presName="ellipse3" presStyleLbl="vennNode1" presStyleIdx="2" presStyleCnt="3" custLinFactNeighborX="-7672" custLinFactNeighborY="7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AD1E4C4-2516-4120-B158-4740241C92C2}" srcId="{0B1ED528-5A7B-44ED-84BE-EEBCC19A6C2B}" destId="{BADA9A1F-47E3-4AFD-BE00-7B2F8EEBD9C0}" srcOrd="2" destOrd="0" parTransId="{C55C2349-3311-497A-A60C-FD256A4D85DC}" sibTransId="{84161D7E-B43D-44F3-8FEB-3C6B6E403392}"/>
    <dgm:cxn modelId="{5A0C76F0-16F6-4B79-A6A1-D38678AF0576}" type="presOf" srcId="{0F2DCF9C-DF18-4469-8FCD-BC60D206E864}" destId="{F2219341-D0EF-4E37-9B07-7ACEB752C745}" srcOrd="0" destOrd="0" presId="urn:microsoft.com/office/officeart/2005/8/layout/rings+Icon"/>
    <dgm:cxn modelId="{4AC3A4A0-C2C8-4867-82E5-BA49C69FC8F8}" srcId="{0B1ED528-5A7B-44ED-84BE-EEBCC19A6C2B}" destId="{0F2DCF9C-DF18-4469-8FCD-BC60D206E864}" srcOrd="1" destOrd="0" parTransId="{D41328E1-F6BE-462D-AF87-A91C7ACFE349}" sibTransId="{50EB4A04-E49D-405A-8093-AA2197F5C40C}"/>
    <dgm:cxn modelId="{12ACC3F2-EDC7-4795-9898-199F481FD1F7}" srcId="{0B1ED528-5A7B-44ED-84BE-EEBCC19A6C2B}" destId="{F472DDD5-E97D-48BE-8BD6-434ABEE67539}" srcOrd="0" destOrd="0" parTransId="{4B3E3EA2-04A1-4F4D-AC42-17A2CDBEB833}" sibTransId="{04ECBD7E-7294-49A5-AC4C-37D5D7808B07}"/>
    <dgm:cxn modelId="{BCDCAF0C-558C-4747-BAFE-BB59A98E54A3}" type="presOf" srcId="{BADA9A1F-47E3-4AFD-BE00-7B2F8EEBD9C0}" destId="{409AED30-ED3C-4F15-84CE-06828EABBAAC}" srcOrd="0" destOrd="0" presId="urn:microsoft.com/office/officeart/2005/8/layout/rings+Icon"/>
    <dgm:cxn modelId="{1BD6DA41-259F-464C-8610-C406B6BDCCBF}" type="presOf" srcId="{0B1ED528-5A7B-44ED-84BE-EEBCC19A6C2B}" destId="{8DA7F79A-7166-4009-B0F5-C155A0288DF7}" srcOrd="0" destOrd="0" presId="urn:microsoft.com/office/officeart/2005/8/layout/rings+Icon"/>
    <dgm:cxn modelId="{D2C1CD3C-221E-478C-9C33-6583ED4B25D7}" type="presOf" srcId="{F472DDD5-E97D-48BE-8BD6-434ABEE67539}" destId="{F2D1D00A-5D68-4AF6-BE91-0264C80AEA50}" srcOrd="0" destOrd="0" presId="urn:microsoft.com/office/officeart/2005/8/layout/rings+Icon"/>
    <dgm:cxn modelId="{13DDFF49-FDC6-4CDA-AB4A-152B3F353151}" type="presParOf" srcId="{8DA7F79A-7166-4009-B0F5-C155A0288DF7}" destId="{F2D1D00A-5D68-4AF6-BE91-0264C80AEA50}" srcOrd="0" destOrd="0" presId="urn:microsoft.com/office/officeart/2005/8/layout/rings+Icon"/>
    <dgm:cxn modelId="{00383DC1-F4F2-49BB-85CC-74EF15D0CBBC}" type="presParOf" srcId="{8DA7F79A-7166-4009-B0F5-C155A0288DF7}" destId="{F2219341-D0EF-4E37-9B07-7ACEB752C745}" srcOrd="1" destOrd="0" presId="urn:microsoft.com/office/officeart/2005/8/layout/rings+Icon"/>
    <dgm:cxn modelId="{7C4956F6-D15A-43F8-A59D-8265549F0F82}" type="presParOf" srcId="{8DA7F79A-7166-4009-B0F5-C155A0288DF7}" destId="{409AED30-ED3C-4F15-84CE-06828EABBAAC}" srcOrd="2" destOrd="0" presId="urn:microsoft.com/office/officeart/2005/8/layout/rings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D1D00A-5D68-4AF6-BE91-0264C80AEA50}">
      <dsp:nvSpPr>
        <dsp:cNvPr id="0" name=""/>
        <dsp:cNvSpPr/>
      </dsp:nvSpPr>
      <dsp:spPr>
        <a:xfrm>
          <a:off x="407681" y="0"/>
          <a:ext cx="972908" cy="972894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Environment</a:t>
          </a:r>
          <a:endParaRPr lang="en-US" sz="800" kern="1200" dirty="0"/>
        </a:p>
      </dsp:txBody>
      <dsp:txXfrm>
        <a:off x="550160" y="142477"/>
        <a:ext cx="687950" cy="687940"/>
      </dsp:txXfrm>
    </dsp:sp>
    <dsp:sp modelId="{F2219341-D0EF-4E37-9B07-7ACEB752C745}">
      <dsp:nvSpPr>
        <dsp:cNvPr id="0" name=""/>
        <dsp:cNvSpPr/>
      </dsp:nvSpPr>
      <dsp:spPr>
        <a:xfrm>
          <a:off x="790636" y="618395"/>
          <a:ext cx="972908" cy="972894"/>
        </a:xfrm>
        <a:prstGeom prst="ellipse">
          <a:avLst/>
        </a:prstGeom>
        <a:solidFill>
          <a:schemeClr val="accent3">
            <a:alpha val="50000"/>
            <a:hueOff val="-3909483"/>
            <a:satOff val="5547"/>
            <a:lumOff val="607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Businesses</a:t>
          </a:r>
          <a:endParaRPr lang="en-US" sz="800" kern="1200" dirty="0"/>
        </a:p>
      </dsp:txBody>
      <dsp:txXfrm>
        <a:off x="933115" y="760872"/>
        <a:ext cx="687950" cy="687940"/>
      </dsp:txXfrm>
    </dsp:sp>
    <dsp:sp modelId="{409AED30-ED3C-4F15-84CE-06828EABBAAC}">
      <dsp:nvSpPr>
        <dsp:cNvPr id="0" name=""/>
        <dsp:cNvSpPr/>
      </dsp:nvSpPr>
      <dsp:spPr>
        <a:xfrm>
          <a:off x="1182125" y="7462"/>
          <a:ext cx="972908" cy="972894"/>
        </a:xfrm>
        <a:prstGeom prst="ellipse">
          <a:avLst/>
        </a:prstGeom>
        <a:solidFill>
          <a:schemeClr val="accent3">
            <a:alpha val="50000"/>
            <a:hueOff val="-7818965"/>
            <a:satOff val="11094"/>
            <a:lumOff val="1215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Citizens</a:t>
          </a:r>
          <a:endParaRPr lang="en-US" sz="800" kern="1200" dirty="0"/>
        </a:p>
      </dsp:txBody>
      <dsp:txXfrm>
        <a:off x="1324604" y="149939"/>
        <a:ext cx="687950" cy="6879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ings+Icon">
  <dgm:title val="Interconnected Rings"/>
  <dgm:desc val="Use to show overlapping or interconnected ideas or concepts. The first seven lines of Level 1 text correspond with a circle. Unused text does not appear, but remains available if you switch layouts.  "/>
  <dgm:catLst>
    <dgm:cat type="relationship" pri="32000"/>
    <dgm:cat type="officeonline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0"/>
        <dgm:pt modelId="20"/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/>
        <dgm:pt modelId="20"/>
        <dgm:pt modelId="30"/>
        <dgm:pt modelId="40"/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2" destOrd="0"/>
      </dgm:cxnLst>
      <dgm:bg/>
      <dgm:whole/>
    </dgm:dataModel>
  </dgm:clrData>
  <dgm:layoutNode name="Name0">
    <dgm:varLst>
      <dgm:chMax val="7"/>
      <dgm:dir/>
      <dgm:resizeHandles val="exact"/>
    </dgm:varLst>
    <dgm:choose name="Name1">
      <dgm:if name="Name2" axis="ch" ptType="node" func="cnt" op="lt" val="1">
        <dgm:alg type="composite"/>
        <dgm:shape xmlns:r="http://schemas.openxmlformats.org/officeDocument/2006/relationships" r:blip="">
          <dgm:adjLst/>
        </dgm:shape>
        <dgm:presOf/>
        <dgm:constrLst/>
        <dgm:ruleLst/>
      </dgm:if>
      <dgm:if name="Name3" axis="ch" ptType="node" func="cnt" op="equ" val="1">
        <dgm:alg type="composite">
          <dgm:param type="ar" val="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/>
          <dgm:constr type="h" for="ch" forName="ellipse1" refType="h"/>
        </dgm:constrLst>
      </dgm:if>
      <dgm:if name="Name4" axis="ch" ptType="node" func="cnt" op="equ" val="2">
        <dgm:alg type="composite">
          <dgm:param type="ar" val="0.908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6602"/>
          <dgm:constr type="h" for="ch" forName="ellipse1" refType="h" fact="0.5999"/>
          <dgm:constr type="l" for="ch" forName="ellipse2" refType="w" fact="0.3398"/>
          <dgm:constr type="t" for="ch" forName="ellipse2" refType="h" fact="0.4001"/>
          <dgm:constr type="w" for="ch" forName="ellipse2" refType="w" fact="0.6602"/>
          <dgm:constr type="h" for="ch" forName="ellipse2" refType="h" fact="0.5999"/>
        </dgm:constrLst>
      </dgm:if>
      <dgm:if name="Name5" axis="ch" ptType="node" func="cnt" op="equ" val="3">
        <dgm:alg type="composite">
          <dgm:param type="ar" val="1.217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4929"/>
          <dgm:constr type="h" for="ch" forName="ellipse1" refType="h" fact="0.5999"/>
          <dgm:constr type="l" for="ch" forName="ellipse2" refType="w" fact="0.2537"/>
          <dgm:constr type="t" for="ch" forName="ellipse2" refType="h" fact="0.4001"/>
          <dgm:constr type="w" for="ch" forName="ellipse2" refType="w" fact="0.4929"/>
          <dgm:constr type="h" for="ch" forName="ellipse2" refType="h" fact="0.5999"/>
          <dgm:constr type="l" for="ch" forName="ellipse3" refType="w" fact="0.5071"/>
          <dgm:constr type="t" for="ch" forName="ellipse3" refType="h" fact="0"/>
          <dgm:constr type="w" for="ch" forName="ellipse3" refType="w" fact="0.4929"/>
          <dgm:constr type="h" for="ch" forName="ellipse3" refType="h" fact="0.5999"/>
        </dgm:constrLst>
      </dgm:if>
      <dgm:if name="Name6" axis="ch" ptType="node" func="cnt" op="equ" val="4">
        <dgm:alg type="composite">
          <dgm:param type="ar" val="1.5255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932"/>
          <dgm:constr type="h" for="ch" forName="ellipse1" refType="h" fact="0.5999"/>
          <dgm:constr type="l" for="ch" forName="ellipse2" refType="w" fact="0.2023"/>
          <dgm:constr type="t" for="ch" forName="ellipse2" refType="h" fact="0.4001"/>
          <dgm:constr type="w" for="ch" forName="ellipse2" refType="w" fact="0.3932"/>
          <dgm:constr type="h" for="ch" forName="ellipse2" refType="h" fact="0.5999"/>
          <dgm:constr type="l" for="ch" forName="ellipse3" refType="w" fact="0.4045"/>
          <dgm:constr type="t" for="ch" forName="ellipse3" refType="h" fact="0"/>
          <dgm:constr type="w" for="ch" forName="ellipse3" refType="w" fact="0.3932"/>
          <dgm:constr type="h" for="ch" forName="ellipse3" refType="h" fact="0.5999"/>
          <dgm:constr type="l" for="ch" forName="ellipse4" refType="w" fact="0.6068"/>
          <dgm:constr type="t" for="ch" forName="ellipse4" refType="h" fact="0.4001"/>
          <dgm:constr type="w" for="ch" forName="ellipse4" refType="w" fact="0.3932"/>
          <dgm:constr type="h" for="ch" forName="ellipse4" refType="h" fact="0.5999"/>
        </dgm:constrLst>
      </dgm:if>
      <dgm:if name="Name7" axis="ch" ptType="node" func="cnt" op="equ" val="5">
        <dgm:alg type="composite">
          <dgm:param type="ar" val="1.834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271"/>
          <dgm:constr type="h" for="ch" forName="ellipse1" refType="h" fact="0.5999"/>
          <dgm:constr type="l" for="ch" forName="ellipse2" refType="w" fact="0.1682"/>
          <dgm:constr type="t" for="ch" forName="ellipse2" refType="h" fact="0.4001"/>
          <dgm:constr type="w" for="ch" forName="ellipse2" refType="w" fact="0.3271"/>
          <dgm:constr type="h" for="ch" forName="ellipse2" refType="h" fact="0.5999"/>
          <dgm:constr type="l" for="ch" forName="ellipse3" refType="w" fact="0.3365"/>
          <dgm:constr type="t" for="ch" forName="ellipse3" refType="h" fact="0"/>
          <dgm:constr type="w" for="ch" forName="ellipse3" refType="w" fact="0.3271"/>
          <dgm:constr type="h" for="ch" forName="ellipse3" refType="h" fact="0.5999"/>
          <dgm:constr type="l" for="ch" forName="ellipse4" refType="w" fact="0.5047"/>
          <dgm:constr type="t" for="ch" forName="ellipse4" refType="h" fact="0.4001"/>
          <dgm:constr type="w" for="ch" forName="ellipse4" refType="w" fact="0.3271"/>
          <dgm:constr type="h" for="ch" forName="ellipse4" refType="h" fact="0.5999"/>
          <dgm:constr type="l" for="ch" forName="ellipse5" refType="w" fact="0.6729"/>
          <dgm:constr type="t" for="ch" forName="ellipse5" refType="h" fact="0"/>
          <dgm:constr type="w" for="ch" forName="ellipse5" refType="w" fact="0.3271"/>
          <dgm:constr type="h" for="ch" forName="ellipse5" refType="h" fact="0.5999"/>
        </dgm:constrLst>
      </dgm:if>
      <dgm:if name="Name8" axis="ch" ptType="node" func="cnt" op="equ" val="6">
        <dgm:alg type="composite">
          <dgm:param type="ar" val="2.1873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78"/>
          <dgm:constr type="h" for="ch" forName="ellipse1" refType="h" fact="0.6081"/>
          <dgm:constr type="l" for="ch" forName="ellipse2" refType="w" fact="0.1444"/>
          <dgm:constr type="t" for="ch" forName="ellipse2" refType="h" fact="0.3919"/>
          <dgm:constr type="w" for="ch" forName="ellipse2" refType="w" fact="0.278"/>
          <dgm:constr type="h" for="ch" forName="ellipse2" refType="h" fact="0.6081"/>
          <dgm:constr type="l" for="ch" forName="ellipse3" refType="w" fact="0.2888"/>
          <dgm:constr type="t" for="ch" forName="ellipse3" refType="h" fact="0"/>
          <dgm:constr type="w" for="ch" forName="ellipse3" refType="w" fact="0.278"/>
          <dgm:constr type="h" for="ch" forName="ellipse3" refType="h" fact="0.6081"/>
          <dgm:constr type="l" for="ch" forName="ellipse4" refType="w" fact="0.4332"/>
          <dgm:constr type="t" for="ch" forName="ellipse4" refType="h" fact="0.3919"/>
          <dgm:constr type="w" for="ch" forName="ellipse4" refType="w" fact="0.278"/>
          <dgm:constr type="h" for="ch" forName="ellipse4" refType="h" fact="0.6081"/>
          <dgm:constr type="l" for="ch" forName="ellipse5" refType="w" fact="0.5776"/>
          <dgm:constr type="t" for="ch" forName="ellipse5" refType="h" fact="0"/>
          <dgm:constr type="w" for="ch" forName="ellipse5" refType="w" fact="0.278"/>
          <dgm:constr type="h" for="ch" forName="ellipse5" refType="h" fact="0.6081"/>
          <dgm:constr type="l" for="ch" forName="ellipse6" refType="w" fact="0.722"/>
          <dgm:constr type="t" for="ch" forName="ellipse6" refType="h" fact="0.3919"/>
          <dgm:constr type="w" for="ch" forName="ellipse6" refType="w" fact="0.278"/>
          <dgm:constr type="h" for="ch" forName="ellipse6" refType="h" fact="0.6081"/>
        </dgm:constrLst>
      </dgm:if>
      <dgm:else name="Name9">
        <dgm:alg type="composite">
          <dgm:param type="ar" val="2.346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455"/>
          <dgm:constr type="h" for="ch" forName="ellipse1" refType="h" fact="0.5761"/>
          <dgm:constr type="l" for="ch" forName="ellipse2" refType="w" fact="0.1257"/>
          <dgm:constr type="t" for="ch" forName="ellipse2" refType="h" fact="0.4239"/>
          <dgm:constr type="w" for="ch" forName="ellipse2" refType="w" fact="0.2455"/>
          <dgm:constr type="h" for="ch" forName="ellipse2" refType="h" fact="0.5761"/>
          <dgm:constr type="l" for="ch" forName="ellipse3" refType="w" fact="0.2515"/>
          <dgm:constr type="t" for="ch" forName="ellipse3" refType="h" fact="0"/>
          <dgm:constr type="w" for="ch" forName="ellipse3" refType="w" fact="0.2455"/>
          <dgm:constr type="h" for="ch" forName="ellipse3" refType="h" fact="0.5761"/>
          <dgm:constr type="l" for="ch" forName="ellipse4" refType="w" fact="0.3772"/>
          <dgm:constr type="t" for="ch" forName="ellipse4" refType="h" fact="0.4239"/>
          <dgm:constr type="w" for="ch" forName="ellipse4" refType="w" fact="0.2455"/>
          <dgm:constr type="h" for="ch" forName="ellipse4" refType="h" fact="0.5761"/>
          <dgm:constr type="l" for="ch" forName="ellipse5" refType="w" fact="0.503"/>
          <dgm:constr type="t" for="ch" forName="ellipse5" refType="h" fact="0"/>
          <dgm:constr type="w" for="ch" forName="ellipse5" refType="w" fact="0.2455"/>
          <dgm:constr type="h" for="ch" forName="ellipse5" refType="h" fact="0.5761"/>
          <dgm:constr type="l" for="ch" forName="ellipse6" refType="w" fact="0.6287"/>
          <dgm:constr type="t" for="ch" forName="ellipse6" refType="h" fact="0.4239"/>
          <dgm:constr type="w" for="ch" forName="ellipse6" refType="w" fact="0.2455"/>
          <dgm:constr type="h" for="ch" forName="ellipse6" refType="h" fact="0.5761"/>
          <dgm:constr type="l" for="ch" forName="ellipse7" refType="w" fact="0.7545"/>
          <dgm:constr type="t" for="ch" forName="ellipse7" refType="h" fact="0"/>
          <dgm:constr type="w" for="ch" forName="ellipse7" refType="w" fact="0.2455"/>
          <dgm:constr type="h" for="ch" forName="ellipse7" refType="h" fact="0.5761"/>
        </dgm:constrLst>
      </dgm:else>
    </dgm:choose>
    <dgm:choose name="Name10">
      <dgm:if name="Name11" axis="ch" ptType="node" func="cnt" op="gte" val="1">
        <dgm:layoutNode name="ellipse1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12">
            <dgm:if name="Name13" func="var" arg="dir" op="equ" val="norm">
              <dgm:presOf axis="ch desOrSelf" ptType="node node" st="1 1" cnt="1 0"/>
            </dgm:if>
            <dgm:else name="Name14">
              <dgm:choose name="Name15">
                <dgm:if name="Name16" axis="ch" ptType="node" func="cnt" op="equ" val="1">
                  <dgm:presOf axis="ch desOrSelf" ptType="node node" st="1 1" cnt="1 0"/>
                </dgm:if>
                <dgm:if name="Name17" axis="ch" ptType="node" func="cnt" op="equ" val="2">
                  <dgm:presOf axis="ch desOrSelf" ptType="node node" st="2 1" cnt="1 0"/>
                </dgm:if>
                <dgm:if name="Name18" axis="ch" ptType="node" func="cnt" op="equ" val="3">
                  <dgm:presOf axis="ch desOrSelf" ptType="node node" st="3 1" cnt="1 0"/>
                </dgm:if>
                <dgm:if name="Name19" axis="ch" ptType="node" func="cnt" op="equ" val="4">
                  <dgm:presOf axis="ch desOrSelf" ptType="node node" st="4 1" cnt="1 0"/>
                </dgm:if>
                <dgm:if name="Name20" axis="ch" ptType="node" func="cnt" op="equ" val="5">
                  <dgm:presOf axis="ch desOrSelf" ptType="node node" st="5 1" cnt="1 0"/>
                </dgm:if>
                <dgm:if name="Name21" axis="ch" ptType="node" func="cnt" op="equ" val="6">
                  <dgm:presOf axis="ch desOrSelf" ptType="node node" st="6 1" cnt="1 0"/>
                </dgm:if>
                <dgm:if name="Name22" axis="ch" ptType="node" func="cnt" op="gte" val="7">
                  <dgm:presOf axis="ch desOrSelf" ptType="node node" st="7 1" cnt="1 0"/>
                </dgm:if>
                <dgm:else name="Name2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24"/>
    </dgm:choose>
    <dgm:choose name="Name25">
      <dgm:if name="Name26" axis="ch" ptType="node" func="cnt" op="gte" val="2">
        <dgm:layoutNode name="ellipse2" styleLbl="vennNode1">
          <dgm:varLst>
            <dgm:bulletEnabled val="1"/>
          </dgm:varLst>
          <dgm:alg type="tx"/>
          <dgm:choose name="Name27">
            <dgm:if name="Name2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2 1" cnt="1 0"/>
            </dgm:if>
            <dgm:else name="Name29">
              <dgm:shape xmlns:r="http://schemas.openxmlformats.org/officeDocument/2006/relationships" type="ellipse" r:blip="" zOrderOff="-2">
                <dgm:adjLst/>
              </dgm:shape>
              <dgm:choose name="Name30">
                <dgm:if name="Name31" axis="ch" ptType="node" func="cnt" op="equ" val="2">
                  <dgm:presOf axis="ch desOrSelf" ptType="node node" st="1 1" cnt="1 0"/>
                </dgm:if>
                <dgm:if name="Name32" axis="ch" ptType="node" func="cnt" op="equ" val="3">
                  <dgm:presOf axis="ch desOrSelf" ptType="node node" st="2 1" cnt="1 0"/>
                </dgm:if>
                <dgm:if name="Name33" axis="ch" ptType="node" func="cnt" op="equ" val="4">
                  <dgm:presOf axis="ch desOrSelf" ptType="node node" st="3 1" cnt="1 0"/>
                </dgm:if>
                <dgm:if name="Name34" axis="ch" ptType="node" func="cnt" op="equ" val="5">
                  <dgm:presOf axis="ch desOrSelf" ptType="node node" st="4 1" cnt="1 0"/>
                </dgm:if>
                <dgm:if name="Name35" axis="ch" ptType="node" func="cnt" op="equ" val="6">
                  <dgm:presOf axis="ch desOrSelf" ptType="node node" st="5 1" cnt="1 0"/>
                </dgm:if>
                <dgm:if name="Name36" axis="ch" ptType="node" func="cnt" op="gte" val="7">
                  <dgm:presOf axis="ch desOrSelf" ptType="node node" st="6 1" cnt="1 0"/>
                </dgm:if>
                <dgm:else name="Name37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  <dgm:choose name="Name39">
      <dgm:if name="Name40" axis="ch" ptType="node" func="cnt" op="gte" val="3">
        <dgm:layoutNode name="ellipse3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41">
            <dgm:if name="Name42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3 1" cnt="1 0"/>
            </dgm:if>
            <dgm:else name="Name43">
              <dgm:shape xmlns:r="http://schemas.openxmlformats.org/officeDocument/2006/relationships" type="ellipse" r:blip="" zOrderOff="-4">
                <dgm:adjLst/>
              </dgm:shape>
              <dgm:choose name="Name44">
                <dgm:if name="Name45" axis="ch" ptType="node" func="cnt" op="equ" val="3">
                  <dgm:presOf axis="ch desOrSelf" ptType="node node" st="1 1" cnt="1 0"/>
                </dgm:if>
                <dgm:if name="Name46" axis="ch" ptType="node" func="cnt" op="equ" val="4">
                  <dgm:presOf axis="ch desOrSelf" ptType="node node" st="2 1" cnt="1 0"/>
                </dgm:if>
                <dgm:if name="Name47" axis="ch" ptType="node" func="cnt" op="equ" val="5">
                  <dgm:presOf axis="ch desOrSelf" ptType="node node" st="3 1" cnt="1 0"/>
                </dgm:if>
                <dgm:if name="Name48" axis="ch" ptType="node" func="cnt" op="equ" val="6">
                  <dgm:presOf axis="ch desOrSelf" ptType="node node" st="4 1" cnt="1 0"/>
                </dgm:if>
                <dgm:if name="Name49" axis="ch" ptType="node" func="cnt" op="gte" val="7">
                  <dgm:presOf axis="ch desOrSelf" ptType="node node" st="5 1" cnt="1 0"/>
                </dgm:if>
                <dgm:else name="Name50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1"/>
    </dgm:choose>
    <dgm:choose name="Name52">
      <dgm:if name="Name53" axis="ch" ptType="node" func="cnt" op="gte" val="4">
        <dgm:layoutNode name="ellipse4" styleLbl="vennNode1">
          <dgm:varLst>
            <dgm:bulletEnabled val="1"/>
          </dgm:varLst>
          <dgm:alg type="tx"/>
          <dgm:choose name="Name54">
            <dgm:if name="Name55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4 1" cnt="1 0"/>
            </dgm:if>
            <dgm:else name="Name56">
              <dgm:shape xmlns:r="http://schemas.openxmlformats.org/officeDocument/2006/relationships" type="ellipse" r:blip="" zOrderOff="-6">
                <dgm:adjLst/>
              </dgm:shape>
              <dgm:choose name="Name57">
                <dgm:if name="Name58" axis="ch" ptType="node" func="cnt" op="equ" val="4">
                  <dgm:presOf axis="ch desOrSelf" ptType="node node" st="1 1" cnt="1 0"/>
                </dgm:if>
                <dgm:if name="Name59" axis="ch" ptType="node" func="cnt" op="equ" val="5">
                  <dgm:presOf axis="ch desOrSelf" ptType="node node" st="2 1" cnt="1 0"/>
                </dgm:if>
                <dgm:if name="Name60" axis="ch" ptType="node" func="cnt" op="equ" val="6">
                  <dgm:presOf axis="ch desOrSelf" ptType="node node" st="3 1" cnt="1 0"/>
                </dgm:if>
                <dgm:if name="Name61" axis="ch" ptType="node" func="cnt" op="gte" val="7">
                  <dgm:presOf axis="ch desOrSelf" ptType="node node" st="4 1" cnt="1 0"/>
                </dgm:if>
                <dgm:else name="Name62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63"/>
    </dgm:choose>
    <dgm:choose name="Name64">
      <dgm:if name="Name65" axis="ch" ptType="node" func="cnt" op="gte" val="5">
        <dgm:layoutNode name="ellipse5" styleLbl="vennNode1">
          <dgm:varLst>
            <dgm:bulletEnabled val="1"/>
          </dgm:varLst>
          <dgm:alg type="tx"/>
          <dgm:choose name="Name66">
            <dgm:if name="Name67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5 1" cnt="1 0"/>
            </dgm:if>
            <dgm:else name="Name68">
              <dgm:shape xmlns:r="http://schemas.openxmlformats.org/officeDocument/2006/relationships" type="ellipse" r:blip="" zOrderOff="-8">
                <dgm:adjLst/>
              </dgm:shape>
              <dgm:choose name="Name69">
                <dgm:if name="Name70" axis="ch" ptType="node" func="cnt" op="equ" val="5">
                  <dgm:presOf axis="ch desOrSelf" ptType="node node" st="1 1" cnt="1 0"/>
                </dgm:if>
                <dgm:if name="Name71" axis="ch" ptType="node" func="cnt" op="equ" val="6">
                  <dgm:presOf axis="ch desOrSelf" ptType="node node" st="2 1" cnt="1 0"/>
                </dgm:if>
                <dgm:if name="Name72" axis="ch" ptType="node" func="cnt" op="gte" val="7">
                  <dgm:presOf axis="ch desOrSelf" ptType="node node" st="3 1" cnt="1 0"/>
                </dgm:if>
                <dgm:else name="Name7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74"/>
    </dgm:choose>
    <dgm:choose name="Name75">
      <dgm:if name="Name76" axis="ch" ptType="node" func="cnt" op="gte" val="6">
        <dgm:layoutNode name="ellipse6" styleLbl="vennNode1">
          <dgm:varLst>
            <dgm:bulletEnabled val="1"/>
          </dgm:varLst>
          <dgm:alg type="tx"/>
          <dgm:choose name="Name77">
            <dgm:if name="Name7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6 1" cnt="1 0"/>
            </dgm:if>
            <dgm:else name="Name79">
              <dgm:shape xmlns:r="http://schemas.openxmlformats.org/officeDocument/2006/relationships" type="ellipse" r:blip="" zOrderOff="-10">
                <dgm:adjLst/>
              </dgm:shape>
              <dgm:choose name="Name80">
                <dgm:if name="Name81" axis="ch" ptType="node" func="cnt" op="equ" val="6">
                  <dgm:presOf axis="ch desOrSelf" ptType="node node" st="1 1" cnt="1 0"/>
                </dgm:if>
                <dgm:if name="Name82" axis="ch" ptType="node" func="cnt" op="gte" val="7">
                  <dgm:presOf axis="ch desOrSelf" ptType="node node" st="2 1" cnt="1 0"/>
                </dgm:if>
                <dgm:else name="Name8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84"/>
    </dgm:choose>
    <dgm:choose name="Name85">
      <dgm:if name="Name86" axis="ch" ptType="node" func="cnt" op="gte" val="7">
        <dgm:layoutNode name="ellipse7" styleLbl="vennNode1">
          <dgm:varLst>
            <dgm:bulletEnabled val="1"/>
          </dgm:varLst>
          <dgm:alg type="tx"/>
          <dgm:choose name="Name87">
            <dgm:if name="Name8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7 1" cnt="1 0"/>
            </dgm:if>
            <dgm:else name="Name89">
              <dgm:shape xmlns:r="http://schemas.openxmlformats.org/officeDocument/2006/relationships" type="ellipse" r:blip="" zOrderOff="-12">
                <dgm:adjLst/>
              </dgm:shape>
              <dgm:presOf axis="ch desOrSelf" ptType="node node" st="1 1" cnt="1 0"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9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06/07/2023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06/07/2023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%28CC-BY%29.pdf" TargetMode="External"/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:notes"/>
          <p:cNvSpPr txBox="1">
            <a:spLocks noGrp="1"/>
          </p:cNvSpPr>
          <p:nvPr>
            <p:ph type="body" idx="1"/>
          </p:nvPr>
        </p:nvSpPr>
        <p:spPr>
          <a:xfrm>
            <a:off x="679450" y="4767262"/>
            <a:ext cx="5435600" cy="39004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38250"/>
            <a:ext cx="5943600" cy="3343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058383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Delete/update</a:t>
            </a:r>
            <a:r>
              <a:rPr lang="en-IE" baseline="0" dirty="0"/>
              <a:t> as appropriate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9794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Update/add/delete parts of the</a:t>
            </a:r>
            <a:r>
              <a:rPr lang="en-IE" baseline="0" dirty="0"/>
              <a:t> copy right notice where appropriate.</a:t>
            </a:r>
          </a:p>
          <a:p>
            <a:r>
              <a:rPr lang="en-IE" baseline="0" dirty="0"/>
              <a:t>More information: </a:t>
            </a:r>
            <a:r>
              <a:rPr lang="en-GB" dirty="0">
                <a:hlinkClick r:id="rId3"/>
              </a:rPr>
              <a:t>https://myintracomm.ec.europa.eu/corp/intellectual-property/Documents/2019_Reuse-guidelines%28CC-BY%29.pdf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None/>
              <a:defRPr strike="noStrike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5pPr>
          </a:lstStyle>
          <a:p>
            <a:pPr lvl="0"/>
            <a:r>
              <a:rPr lang="en-GB" noProof="0"/>
              <a:t>Insert text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 algn="ctr">
              <a:defRPr sz="3800" b="1"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 hasCustomPrompt="1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 pitchFamily="34" charset="0"/>
              <a:buNone/>
              <a:defRPr baseline="0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13689127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buClr>
                <a:schemeClr val="accent5"/>
              </a:buClr>
              <a:buFont typeface="Arial"/>
              <a:buNone/>
              <a:defRPr baseline="0"/>
            </a:lvl1pPr>
            <a:lvl2pPr>
              <a:buClr>
                <a:schemeClr val="accent5"/>
              </a:buClr>
              <a:buNone/>
              <a:defRPr/>
            </a:lvl2pPr>
            <a:lvl3pPr>
              <a:buClr>
                <a:schemeClr val="accent5"/>
              </a:buClr>
              <a:buNone/>
              <a:defRPr/>
            </a:lvl3pPr>
            <a:lvl4pPr>
              <a:buClr>
                <a:schemeClr val="accent5"/>
              </a:buClr>
              <a:buNone/>
              <a:defRPr/>
            </a:lvl4pPr>
            <a:lvl5pPr>
              <a:buClr>
                <a:schemeClr val="accent5"/>
              </a:buClr>
              <a:buNone/>
              <a:defRPr/>
            </a:lvl5pPr>
          </a:lstStyle>
          <a:p>
            <a:pPr lvl="0"/>
            <a:r>
              <a:rPr lang="en-GB" noProof="0"/>
              <a:t>Insert text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3" hasCustomPrompt="1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pPr>
            <a:r>
              <a:rPr lang="en-GB" noProof="0"/>
              <a:t>Insert text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5" hasCustomPrompt="1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pPr>
            <a:r>
              <a:rPr lang="en-GB" noProof="0"/>
              <a:t>Insert text</a:t>
            </a:r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 algn="ctr">
              <a:defRPr sz="3800" b="1"/>
            </a:lvl1pPr>
          </a:lstStyle>
          <a:p>
            <a:r>
              <a:rPr lang="en-GB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448286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1_Title and Conten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9"/>
          <p:cNvSpPr txBox="1">
            <a:spLocks noGrp="1"/>
          </p:cNvSpPr>
          <p:nvPr>
            <p:ph type="body"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22" name="Google Shape;22;p9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3" name="Google Shape;23;p9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25818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  <p:sldLayoutId id="2147483671" r:id="rId20"/>
    <p:sldLayoutId id="2147483672" r:id="rId21"/>
    <p:sldLayoutId id="2147483673" r:id="rId2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ur-lex.europa.eu/legal-content/EN/TXT/?uri=CELEX%3A32003L0004&amp;qid=1675706359779" TargetMode="External"/><Relationship Id="rId2" Type="http://schemas.openxmlformats.org/officeDocument/2006/relationships/hyperlink" Target="https://eur-lex.europa.eu/legal-content/EN/TXT/?uri=CELEX%3A32007L0002&amp;qid=1675706290346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jeodpp.jrc.ec.europa.eu/eu/dashboard/voila/render/DataSpaces/JRCResourcesData.ipynb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hyperlink" Target="https://wikis.ec.europa.eu/display/jrcdataspaceswiki/JRC+Data+Spaces+Knowledge+Base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8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twitter.com/eu_commission" TargetMode="External"/><Relationship Id="rId13" Type="http://schemas.openxmlformats.org/officeDocument/2006/relationships/image" Target="../media/image35.png"/><Relationship Id="rId18" Type="http://schemas.openxmlformats.org/officeDocument/2006/relationships/image" Target="../media/image37.png"/><Relationship Id="rId3" Type="http://schemas.openxmlformats.org/officeDocument/2006/relationships/hyperlink" Target="https://open.spotify.com/user/v7ra0as4ychfdatgcjt9nabh0?si=SEs1mANESea5kzyVy7HvDw" TargetMode="External"/><Relationship Id="rId7" Type="http://schemas.openxmlformats.org/officeDocument/2006/relationships/image" Target="../media/image32.png"/><Relationship Id="rId12" Type="http://schemas.openxmlformats.org/officeDocument/2006/relationships/image" Target="../media/image34.png"/><Relationship Id="rId17" Type="http://schemas.openxmlformats.org/officeDocument/2006/relationships/hyperlink" Target="https://www.youtube.com/user/eutube" TargetMode="External"/><Relationship Id="rId2" Type="http://schemas.openxmlformats.org/officeDocument/2006/relationships/notesSlide" Target="../notesSlides/notesSlide2.xml"/><Relationship Id="rId16" Type="http://schemas.openxmlformats.org/officeDocument/2006/relationships/hyperlink" Target="https://medium.com/@EuropeanCommission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europa.eu/" TargetMode="External"/><Relationship Id="rId11" Type="http://schemas.openxmlformats.org/officeDocument/2006/relationships/hyperlink" Target="https://www.linkedin.com/company/european-commission/" TargetMode="External"/><Relationship Id="rId5" Type="http://schemas.openxmlformats.org/officeDocument/2006/relationships/hyperlink" Target="https://ec.europa.eu/" TargetMode="External"/><Relationship Id="rId15" Type="http://schemas.openxmlformats.org/officeDocument/2006/relationships/image" Target="../media/image36.png"/><Relationship Id="rId10" Type="http://schemas.openxmlformats.org/officeDocument/2006/relationships/image" Target="../media/image33.png"/><Relationship Id="rId19" Type="http://schemas.openxmlformats.org/officeDocument/2006/relationships/image" Target="../media/image38.png"/><Relationship Id="rId4" Type="http://schemas.openxmlformats.org/officeDocument/2006/relationships/image" Target="../media/image31.png"/><Relationship Id="rId9" Type="http://schemas.openxmlformats.org/officeDocument/2006/relationships/hyperlink" Target="https://www.facebook.com/EuropeanCommission" TargetMode="External"/><Relationship Id="rId14" Type="http://schemas.openxmlformats.org/officeDocument/2006/relationships/hyperlink" Target="https://www.instagram.com/europeancommission/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europa.eu/!Hyf3mf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diagramLayout" Target="../diagrams/layout1.xml"/><Relationship Id="rId7" Type="http://schemas.openxmlformats.org/officeDocument/2006/relationships/image" Target="../media/image9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wetransform.to/" TargetMode="Externa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868150" y="2602172"/>
            <a:ext cx="10065224" cy="2149523"/>
          </a:xfrm>
        </p:spPr>
        <p:txBody>
          <a:bodyPr>
            <a:noAutofit/>
          </a:bodyPr>
          <a:lstStyle/>
          <a:p>
            <a:r>
              <a:rPr lang="en-US" sz="5400" b="1" dirty="0" smtClean="0"/>
              <a:t>Action 1.1 Towards </a:t>
            </a:r>
            <a:r>
              <a:rPr lang="en-US" sz="5400" b="1" dirty="0"/>
              <a:t>a </a:t>
            </a:r>
            <a:r>
              <a:rPr lang="en-US" sz="5400" b="1" dirty="0" smtClean="0"/>
              <a:t>Digital</a:t>
            </a:r>
            <a:br>
              <a:rPr lang="en-US" sz="5400" b="1" dirty="0" smtClean="0"/>
            </a:br>
            <a:r>
              <a:rPr lang="en-US" sz="5400" b="1" dirty="0" smtClean="0"/>
              <a:t>Ecosystem for </a:t>
            </a:r>
            <a:r>
              <a:rPr lang="en-US" sz="5400" b="1" dirty="0"/>
              <a:t>the </a:t>
            </a:r>
            <a:r>
              <a:rPr lang="en-US" sz="5400" b="1" dirty="0" smtClean="0"/>
              <a:t/>
            </a:r>
            <a:br>
              <a:rPr lang="en-US" sz="5400" b="1" dirty="0" smtClean="0"/>
            </a:br>
            <a:r>
              <a:rPr lang="en-US" sz="5400" b="1" dirty="0" smtClean="0"/>
              <a:t>Environment and Sustainability </a:t>
            </a:r>
            <a:endParaRPr lang="en-GB" sz="5400" dirty="0"/>
          </a:p>
        </p:txBody>
      </p:sp>
    </p:spTree>
    <p:extLst>
      <p:ext uri="{BB962C8B-B14F-4D97-AF65-F5344CB8AC3E}">
        <p14:creationId xmlns:p14="http://schemas.microsoft.com/office/powerpoint/2010/main" val="112137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356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Identify </a:t>
            </a:r>
            <a:r>
              <a:rPr lang="en-US" dirty="0">
                <a:solidFill>
                  <a:srgbClr val="0356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approaches, challenges, and opportunities</a:t>
            </a:r>
            <a:r>
              <a:rPr lang="en-US" dirty="0"/>
              <a:t> for setting the most-targeted and appropriate </a:t>
            </a:r>
            <a:r>
              <a:rPr lang="en-US" dirty="0">
                <a:solidFill>
                  <a:srgbClr val="0356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interoperability provisions</a:t>
            </a:r>
            <a:r>
              <a:rPr lang="en-US" dirty="0"/>
              <a:t> for environmental data sharing and </a:t>
            </a:r>
            <a:r>
              <a:rPr lang="en-US" dirty="0" smtClean="0"/>
              <a:t>reuse. </a:t>
            </a:r>
          </a:p>
          <a:p>
            <a:r>
              <a:rPr lang="en-US" dirty="0" smtClean="0"/>
              <a:t>Applicable to the European </a:t>
            </a:r>
            <a:r>
              <a:rPr lang="en-US" dirty="0">
                <a:solidFill>
                  <a:srgbClr val="0356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Green Deal </a:t>
            </a:r>
            <a:r>
              <a:rPr lang="en-US" dirty="0" smtClean="0">
                <a:solidFill>
                  <a:srgbClr val="0356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Space</a:t>
            </a:r>
            <a:r>
              <a:rPr lang="en-US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To be considered as </a:t>
            </a:r>
            <a:r>
              <a:rPr lang="en-US" dirty="0" smtClean="0">
                <a:solidFill>
                  <a:srgbClr val="0356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input </a:t>
            </a:r>
            <a:r>
              <a:rPr lang="en-US" dirty="0">
                <a:solidFill>
                  <a:srgbClr val="0356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the </a:t>
            </a:r>
            <a:r>
              <a:rPr lang="en-US" dirty="0" smtClean="0">
                <a:solidFill>
                  <a:srgbClr val="0356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GreenData4All</a:t>
            </a:r>
            <a:r>
              <a:rPr lang="en-US" dirty="0" smtClean="0"/>
              <a:t> initiative.</a:t>
            </a:r>
          </a:p>
          <a:p>
            <a:pPr marL="273050" indent="0">
              <a:buNone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Update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of the existing legal framework for environmental data sharing in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EU, with a potential revision of the </a:t>
            </a:r>
            <a:r>
              <a:rPr lang="en-US" dirty="0">
                <a:hlinkClick r:id="rId2"/>
              </a:rPr>
              <a:t>INSPIRE (Directive 2007/2/EC)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and </a:t>
            </a:r>
            <a:r>
              <a:rPr lang="en-US" dirty="0">
                <a:hlinkClick r:id="rId3"/>
              </a:rPr>
              <a:t>Public Access to Environmental Information (Directive 2003/4/EC)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Directives.</a:t>
            </a:r>
          </a:p>
          <a:p>
            <a:r>
              <a:rPr lang="en-IE" u="sng" dirty="0"/>
              <a:t>Scope</a:t>
            </a:r>
            <a:r>
              <a:rPr lang="en-IE" dirty="0"/>
              <a:t>: Discovery, access </a:t>
            </a:r>
            <a:r>
              <a:rPr lang="en-IE" dirty="0"/>
              <a:t>and </a:t>
            </a:r>
            <a:r>
              <a:rPr lang="en-IE" dirty="0"/>
              <a:t>reuse of </a:t>
            </a:r>
            <a:r>
              <a:rPr lang="en-IE" dirty="0"/>
              <a:t>data in the environmental </a:t>
            </a:r>
            <a:r>
              <a:rPr lang="en-IE" dirty="0"/>
              <a:t>sector</a:t>
            </a:r>
            <a:r>
              <a:rPr lang="en-IE" dirty="0" smtClean="0"/>
              <a:t>.</a:t>
            </a:r>
          </a:p>
          <a:p>
            <a:r>
              <a:rPr lang="en-IE" u="sng" dirty="0"/>
              <a:t>Context</a:t>
            </a:r>
            <a:r>
              <a:rPr lang="en-IE" dirty="0" smtClean="0"/>
              <a:t>: EU Strategy for Data.</a:t>
            </a:r>
            <a:endParaRPr lang="en-GB" dirty="0"/>
          </a:p>
          <a:p>
            <a:pPr marL="27305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Objective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0000" y="288000"/>
            <a:ext cx="1655121" cy="1422583"/>
          </a:xfrm>
          <a:prstGeom prst="rect">
            <a:avLst/>
          </a:prstGeom>
          <a:ln w="12700">
            <a:noFill/>
          </a:ln>
        </p:spPr>
      </p:pic>
    </p:spTree>
    <p:extLst>
      <p:ext uri="{BB962C8B-B14F-4D97-AF65-F5344CB8AC3E}">
        <p14:creationId xmlns:p14="http://schemas.microsoft.com/office/powerpoint/2010/main" val="32955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883302" y="5953328"/>
            <a:ext cx="2217907" cy="7295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7" name="Google Shape;127;p2"/>
          <p:cNvSpPr txBox="1">
            <a:spLocks noGrp="1"/>
          </p:cNvSpPr>
          <p:nvPr>
            <p:ph type="body" idx="1"/>
          </p:nvPr>
        </p:nvSpPr>
        <p:spPr>
          <a:xfrm>
            <a:off x="937068" y="1755239"/>
            <a:ext cx="10301960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sz="1600" dirty="0"/>
          </a:p>
          <a:p>
            <a:pPr marL="342900" lvl="0" indent="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sz="1800" dirty="0"/>
          </a:p>
          <a:p>
            <a:pPr marL="342900" lvl="0" indent="-1905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5"/>
              </a:buClr>
              <a:buSzPts val="2400"/>
              <a:buFont typeface="Arial"/>
              <a:buNone/>
            </a:pPr>
            <a:endParaRPr dirty="0"/>
          </a:p>
        </p:txBody>
      </p:sp>
      <p:sp>
        <p:nvSpPr>
          <p:cNvPr id="128" name="Google Shape;128;p2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marL="0" lvl="0" indent="0" algn="l">
              <a:spcBef>
                <a:spcPct val="0"/>
              </a:spcBef>
              <a:spcAft>
                <a:spcPts val="0"/>
              </a:spcAft>
              <a:buClr>
                <a:schemeClr val="dk2"/>
              </a:buClr>
              <a:buSzPts val="4000"/>
            </a:pPr>
            <a:r>
              <a:rPr lang="en-GB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Tasks - Deliverables </a:t>
            </a:r>
            <a:r>
              <a:rPr lang="en-GB" sz="4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and </a:t>
            </a:r>
            <a:r>
              <a:rPr lang="en-GB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schedule</a:t>
            </a:r>
            <a:endParaRPr lang="en-GB" sz="4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9344228"/>
              </p:ext>
            </p:extLst>
          </p:nvPr>
        </p:nvGraphicFramePr>
        <p:xfrm>
          <a:off x="5076184" y="1840648"/>
          <a:ext cx="6483096" cy="469707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280160">
                  <a:extLst>
                    <a:ext uri="{9D8B030D-6E8A-4147-A177-3AD203B41FA5}">
                      <a16:colId xmlns:a16="http://schemas.microsoft.com/office/drawing/2014/main" val="2345270324"/>
                    </a:ext>
                  </a:extLst>
                </a:gridCol>
                <a:gridCol w="1490472">
                  <a:extLst>
                    <a:ext uri="{9D8B030D-6E8A-4147-A177-3AD203B41FA5}">
                      <a16:colId xmlns:a16="http://schemas.microsoft.com/office/drawing/2014/main" val="2829711915"/>
                    </a:ext>
                  </a:extLst>
                </a:gridCol>
                <a:gridCol w="3712464">
                  <a:extLst>
                    <a:ext uri="{9D8B030D-6E8A-4147-A177-3AD203B41FA5}">
                      <a16:colId xmlns:a16="http://schemas.microsoft.com/office/drawing/2014/main" val="4144413030"/>
                    </a:ext>
                  </a:extLst>
                </a:gridCol>
              </a:tblGrid>
              <a:tr h="31334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IE" sz="19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Timing</a:t>
                      </a:r>
                      <a:endParaRPr lang="en-GB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151" marR="1121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IE" sz="19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Reference</a:t>
                      </a:r>
                      <a:endParaRPr lang="en-GB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151" marR="1121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IE" sz="19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Deliverable</a:t>
                      </a:r>
                      <a:endParaRPr lang="en-GB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151" marR="1121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425069"/>
                  </a:ext>
                </a:extLst>
              </a:tr>
              <a:tr h="5333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IE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M1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IE" sz="1400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Jun 2023</a:t>
                      </a:r>
                      <a:endParaRPr lang="en-GB" sz="14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151" marR="1121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151" marR="1121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Kick-off meeting with JRC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151" marR="1121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2087691"/>
                  </a:ext>
                </a:extLst>
              </a:tr>
              <a:tr h="11543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IE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M3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IE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Aug 2023</a:t>
                      </a:r>
                      <a:endParaRPr lang="en-GB" sz="14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151" marR="1121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I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D1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151" marR="1121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I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Identification and analysis of current interoperability provisions on environmental data sharing 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151" marR="1121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4183314"/>
                  </a:ext>
                </a:extLst>
              </a:tr>
              <a:tr h="8657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IE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M6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IE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Nov 2023</a:t>
                      </a:r>
                      <a:endParaRPr lang="en-GB" sz="1400" dirty="0" smtClean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151" marR="1121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D2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151" marR="1121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I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Recommended interoperability provisions for the Green Deal data space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151" marR="1121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3186501"/>
                  </a:ext>
                </a:extLst>
              </a:tr>
              <a:tr h="84674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IE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M7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IE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Dec 2023</a:t>
                      </a:r>
                      <a:endParaRPr lang="en-GB" sz="1400" dirty="0" smtClean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GB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151" marR="1121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D3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151" marR="1121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I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Validation workshop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151" marR="1121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9948792"/>
                  </a:ext>
                </a:extLst>
              </a:tr>
              <a:tr h="8657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IE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M8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IE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Jan 2024</a:t>
                      </a:r>
                      <a:endParaRPr lang="en-GB" sz="1400" dirty="0" smtClean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GB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151" marR="1121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I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D4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151" marR="1121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I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Prospective interoperability provisions for the Green Deal data space and outreach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151" marR="1121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1009455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66931" y="2684839"/>
            <a:ext cx="4139116" cy="3524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2300" indent="-622300">
              <a:spcBef>
                <a:spcPts val="600"/>
              </a:spcBef>
              <a:tabLst>
                <a:tab pos="622300" algn="l"/>
              </a:tabLst>
            </a:pPr>
            <a:r>
              <a:rPr lang="en-GB" sz="1400" b="1" u="sng" dirty="0" smtClean="0">
                <a:solidFill>
                  <a:srgbClr val="0356B1"/>
                </a:solidFill>
              </a:rPr>
              <a:t>Task 1</a:t>
            </a:r>
            <a:r>
              <a:rPr lang="en-GB" sz="1400" dirty="0" smtClean="0">
                <a:solidFill>
                  <a:srgbClr val="0356B1"/>
                </a:solidFill>
              </a:rPr>
              <a:t>. Identification and analysis of current interoperability provisions on environmental data sharing</a:t>
            </a:r>
          </a:p>
          <a:p>
            <a:pPr>
              <a:spcBef>
                <a:spcPts val="600"/>
              </a:spcBef>
            </a:pPr>
            <a:endParaRPr lang="en-GB" sz="1400" dirty="0" smtClean="0">
              <a:solidFill>
                <a:srgbClr val="0356B1"/>
              </a:solidFill>
            </a:endParaRPr>
          </a:p>
          <a:p>
            <a:pPr marL="622300" indent="-622300">
              <a:spcBef>
                <a:spcPts val="1800"/>
              </a:spcBef>
            </a:pPr>
            <a:r>
              <a:rPr lang="en-GB" sz="1400" b="1" u="sng" dirty="0" smtClean="0">
                <a:solidFill>
                  <a:srgbClr val="0356B1"/>
                </a:solidFill>
              </a:rPr>
              <a:t>Task 2</a:t>
            </a:r>
            <a:r>
              <a:rPr lang="en-GB" sz="1400" dirty="0" smtClean="0">
                <a:solidFill>
                  <a:srgbClr val="0356B1"/>
                </a:solidFill>
              </a:rPr>
              <a:t>. Recommended interoperability provisions for the Green Deal data space</a:t>
            </a:r>
          </a:p>
          <a:p>
            <a:pPr>
              <a:spcBef>
                <a:spcPts val="600"/>
              </a:spcBef>
            </a:pPr>
            <a:endParaRPr lang="en-GB" sz="1400" dirty="0" smtClean="0">
              <a:solidFill>
                <a:srgbClr val="0356B1"/>
              </a:solidFill>
            </a:endParaRPr>
          </a:p>
          <a:p>
            <a:pPr marL="622300" indent="-622300">
              <a:spcBef>
                <a:spcPts val="1200"/>
              </a:spcBef>
            </a:pPr>
            <a:r>
              <a:rPr lang="en-GB" sz="1400" b="1" u="sng" dirty="0" smtClean="0">
                <a:solidFill>
                  <a:srgbClr val="0356B1"/>
                </a:solidFill>
              </a:rPr>
              <a:t>Task 3</a:t>
            </a:r>
            <a:r>
              <a:rPr lang="en-GB" sz="1400" dirty="0" smtClean="0">
                <a:solidFill>
                  <a:srgbClr val="0356B1"/>
                </a:solidFill>
              </a:rPr>
              <a:t>. Validation workshop</a:t>
            </a:r>
          </a:p>
          <a:p>
            <a:pPr>
              <a:spcBef>
                <a:spcPts val="600"/>
              </a:spcBef>
            </a:pPr>
            <a:endParaRPr lang="en-GB" sz="1400" dirty="0" smtClean="0">
              <a:solidFill>
                <a:srgbClr val="0356B1"/>
              </a:solidFill>
            </a:endParaRPr>
          </a:p>
          <a:p>
            <a:pPr>
              <a:spcBef>
                <a:spcPts val="600"/>
              </a:spcBef>
            </a:pPr>
            <a:endParaRPr lang="en-GB" sz="1400" dirty="0" smtClean="0">
              <a:solidFill>
                <a:srgbClr val="0356B1"/>
              </a:solidFill>
            </a:endParaRPr>
          </a:p>
          <a:p>
            <a:pPr marL="622300" indent="-622300">
              <a:spcBef>
                <a:spcPts val="600"/>
              </a:spcBef>
            </a:pPr>
            <a:r>
              <a:rPr lang="en-GB" sz="1400" b="1" u="sng" dirty="0" smtClean="0">
                <a:solidFill>
                  <a:srgbClr val="0356B1"/>
                </a:solidFill>
              </a:rPr>
              <a:t>Task 4</a:t>
            </a:r>
            <a:r>
              <a:rPr lang="en-GB" sz="1400" dirty="0" smtClean="0">
                <a:solidFill>
                  <a:srgbClr val="0356B1"/>
                </a:solidFill>
              </a:rPr>
              <a:t>.  Prospective interoperability provisions for the Green Deal data space and outreach</a:t>
            </a:r>
            <a:endParaRPr lang="en-GB" sz="1400" dirty="0">
              <a:solidFill>
                <a:srgbClr val="0356B1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182894" y="2879389"/>
            <a:ext cx="893290" cy="0"/>
          </a:xfrm>
          <a:prstGeom prst="line">
            <a:avLst/>
          </a:prstGeom>
          <a:ln w="19050">
            <a:solidFill>
              <a:srgbClr val="0044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606047" y="4014282"/>
            <a:ext cx="470137" cy="0"/>
          </a:xfrm>
          <a:prstGeom prst="line">
            <a:avLst/>
          </a:prstGeom>
          <a:ln w="19050">
            <a:solidFill>
              <a:srgbClr val="0044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937756" y="4905982"/>
            <a:ext cx="2138428" cy="0"/>
          </a:xfrm>
          <a:prstGeom prst="line">
            <a:avLst/>
          </a:prstGeom>
          <a:ln w="19050">
            <a:solidFill>
              <a:srgbClr val="0044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606047" y="5810657"/>
            <a:ext cx="470137" cy="0"/>
          </a:xfrm>
          <a:prstGeom prst="line">
            <a:avLst/>
          </a:prstGeom>
          <a:ln w="19050">
            <a:solidFill>
              <a:srgbClr val="0044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0000" y="288000"/>
            <a:ext cx="1407469" cy="1407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47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 smtClean="0">
                <a:solidFill>
                  <a:srgbClr val="0356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Critical analysis </a:t>
            </a:r>
            <a:r>
              <a:rPr lang="en-US" dirty="0" smtClean="0"/>
              <a:t>of the </a:t>
            </a:r>
            <a:r>
              <a:rPr lang="en-US" dirty="0" smtClean="0">
                <a:solidFill>
                  <a:srgbClr val="0356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interoperability </a:t>
            </a:r>
            <a:r>
              <a:rPr lang="en-US" dirty="0">
                <a:solidFill>
                  <a:srgbClr val="0356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rules</a:t>
            </a:r>
            <a:r>
              <a:rPr lang="en-US" dirty="0"/>
              <a:t> governing the sharing of environmental </a:t>
            </a:r>
            <a:r>
              <a:rPr lang="en-US" dirty="0" smtClean="0"/>
              <a:t>data </a:t>
            </a:r>
            <a:r>
              <a:rPr lang="en-US" dirty="0"/>
              <a:t>based on the </a:t>
            </a:r>
            <a:r>
              <a:rPr lang="en-US" dirty="0">
                <a:solidFill>
                  <a:srgbClr val="0356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legal framework currently in force</a:t>
            </a:r>
            <a:r>
              <a:rPr lang="en-US" dirty="0"/>
              <a:t> in the </a:t>
            </a:r>
            <a:r>
              <a:rPr lang="en-US" dirty="0" smtClean="0"/>
              <a:t>EU.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State-of-the-art (emerging trends, modern standards and technology).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E</a:t>
            </a:r>
            <a:r>
              <a:rPr lang="en-US" dirty="0" smtClean="0"/>
              <a:t>xisting practices and previous experience (MS implementations).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>
                <a:solidFill>
                  <a:srgbClr val="0356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Identification </a:t>
            </a:r>
            <a:r>
              <a:rPr lang="en-US" dirty="0" smtClean="0"/>
              <a:t>of </a:t>
            </a:r>
            <a:r>
              <a:rPr lang="en-US" dirty="0">
                <a:solidFill>
                  <a:srgbClr val="0356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barriers, bottlenecks, challenges and opportunities</a:t>
            </a:r>
            <a:r>
              <a:rPr lang="en-US" dirty="0"/>
              <a:t> for improving and further achieving the </a:t>
            </a:r>
            <a:r>
              <a:rPr lang="en-US" dirty="0">
                <a:solidFill>
                  <a:srgbClr val="0356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interoperability</a:t>
            </a:r>
            <a:r>
              <a:rPr lang="en-US" dirty="0"/>
              <a:t> objectives in the future societal and policy context. </a:t>
            </a:r>
            <a:endParaRPr lang="en-US" dirty="0" smtClean="0"/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Summary of </a:t>
            </a:r>
            <a:r>
              <a:rPr lang="en-US" dirty="0">
                <a:solidFill>
                  <a:srgbClr val="0356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lessons </a:t>
            </a:r>
            <a:r>
              <a:rPr lang="en-US" dirty="0" smtClean="0">
                <a:solidFill>
                  <a:srgbClr val="0356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learned</a:t>
            </a:r>
            <a:r>
              <a:rPr lang="en-US" dirty="0" smtClean="0"/>
              <a:t> and, where necessary, </a:t>
            </a:r>
            <a:r>
              <a:rPr lang="en-US" dirty="0">
                <a:solidFill>
                  <a:srgbClr val="0356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pragmatic </a:t>
            </a:r>
            <a:r>
              <a:rPr lang="en-US" dirty="0" smtClean="0">
                <a:solidFill>
                  <a:srgbClr val="0356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suggestions </a:t>
            </a:r>
            <a:r>
              <a:rPr lang="en-US" dirty="0" smtClean="0"/>
              <a:t>for </a:t>
            </a:r>
            <a:r>
              <a:rPr lang="en-US" dirty="0"/>
              <a:t>setting </a:t>
            </a:r>
            <a:r>
              <a:rPr lang="en-US" dirty="0">
                <a:solidFill>
                  <a:srgbClr val="0356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prospective approaches for achieving the interoperability</a:t>
            </a:r>
            <a:r>
              <a:rPr lang="en-US" dirty="0"/>
              <a:t> in the Green Deal data </a:t>
            </a:r>
            <a:r>
              <a:rPr lang="en-US" dirty="0" smtClean="0"/>
              <a:t>space (scenarios with different level of ambition).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Expected outcomes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71" t="14525" r="7182" b="15574"/>
          <a:stretch/>
        </p:blipFill>
        <p:spPr>
          <a:xfrm>
            <a:off x="10080000" y="288000"/>
            <a:ext cx="1741251" cy="1498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21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868150" y="2602172"/>
            <a:ext cx="10065224" cy="2149523"/>
          </a:xfrm>
        </p:spPr>
        <p:txBody>
          <a:bodyPr>
            <a:noAutofit/>
          </a:bodyPr>
          <a:lstStyle/>
          <a:p>
            <a:r>
              <a:rPr lang="en-US" sz="5400" dirty="0"/>
              <a:t>JRC Knowledge base on </a:t>
            </a:r>
            <a:r>
              <a:rPr lang="en-US" sz="5400" dirty="0" smtClean="0"/>
              <a:t>Common</a:t>
            </a:r>
            <a:br>
              <a:rPr lang="en-US" sz="5400" dirty="0" smtClean="0"/>
            </a:br>
            <a:r>
              <a:rPr lang="en-US" sz="5400" dirty="0" smtClean="0"/>
              <a:t>European </a:t>
            </a:r>
            <a:r>
              <a:rPr lang="en-US" sz="5400" dirty="0"/>
              <a:t>Data Spaces</a:t>
            </a:r>
          </a:p>
        </p:txBody>
      </p:sp>
    </p:spTree>
    <p:extLst>
      <p:ext uri="{BB962C8B-B14F-4D97-AF65-F5344CB8AC3E}">
        <p14:creationId xmlns:p14="http://schemas.microsoft.com/office/powerpoint/2010/main" val="280013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1"/>
          </p:nvPr>
        </p:nvSpPr>
        <p:spPr>
          <a:xfrm>
            <a:off x="6753240" y="1947957"/>
            <a:ext cx="4659827" cy="2921794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3200">
                <a:latin typeface="EC Square Sans Pro Medium" panose="020B0500000000020004" pitchFamily="34" charset="0"/>
              </a:rPr>
              <a:t>Components</a:t>
            </a:r>
          </a:p>
          <a:p>
            <a:pPr marL="800100" lvl="1" indent="-342900">
              <a:spcBef>
                <a:spcPts val="0"/>
              </a:spcBef>
              <a:spcAft>
                <a:spcPts val="300"/>
              </a:spcAft>
              <a:buClr>
                <a:srgbClr val="A9458A"/>
              </a:buClr>
              <a:buFont typeface="+mj-lt"/>
              <a:buAutoNum type="arabicPeriod"/>
            </a:pPr>
            <a:r>
              <a:rPr lang="en-US"/>
              <a:t>Science for Policy report</a:t>
            </a:r>
          </a:p>
          <a:p>
            <a:pPr marL="800100" lvl="1" indent="-342900">
              <a:spcBef>
                <a:spcPts val="0"/>
              </a:spcBef>
              <a:spcAft>
                <a:spcPts val="300"/>
              </a:spcAft>
              <a:buClr>
                <a:srgbClr val="A9458A"/>
              </a:buClr>
              <a:buFont typeface="+mj-lt"/>
              <a:buAutoNum type="arabicPeriod"/>
            </a:pPr>
            <a:r>
              <a:rPr lang="en-US"/>
              <a:t>Interactive dashboard</a:t>
            </a:r>
          </a:p>
          <a:p>
            <a:pPr marL="800100" lvl="1" indent="-342900">
              <a:spcBef>
                <a:spcPts val="0"/>
              </a:spcBef>
              <a:spcAft>
                <a:spcPts val="300"/>
              </a:spcAft>
              <a:buClr>
                <a:srgbClr val="A9458A"/>
              </a:buClr>
              <a:buFont typeface="+mj-lt"/>
              <a:buAutoNum type="arabicPeriod"/>
            </a:pPr>
            <a:r>
              <a:rPr lang="en-US"/>
              <a:t>Wiki page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JRC knowledge base on data sharing and use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756290" y="1949382"/>
            <a:ext cx="5515332" cy="4170363"/>
          </a:xfrm>
        </p:spPr>
        <p:txBody>
          <a:bodyPr lIns="91440" tIns="45720" rIns="91440" bIns="45720" anchor="t">
            <a:noAutofit/>
          </a:bodyPr>
          <a:lstStyle/>
          <a:p>
            <a:pPr>
              <a:spcAft>
                <a:spcPts val="600"/>
              </a:spcAft>
            </a:pPr>
            <a:r>
              <a:rPr lang="en-US" sz="3200">
                <a:latin typeface="EC Square Sans Pro Medium" panose="020B0500000000020004" pitchFamily="34" charset="0"/>
              </a:rPr>
              <a:t>Objectives</a:t>
            </a:r>
          </a:p>
          <a:p>
            <a:pPr lvl="1">
              <a:spcBef>
                <a:spcPts val="0"/>
              </a:spcBef>
              <a:spcAft>
                <a:spcPts val="300"/>
              </a:spcAft>
              <a:buClr>
                <a:srgbClr val="A9458A"/>
              </a:buClr>
            </a:pPr>
            <a:r>
              <a:rPr lang="en-US" b="1">
                <a:solidFill>
                  <a:schemeClr val="tx2"/>
                </a:solidFill>
              </a:rPr>
              <a:t>Identify, map and expose JRC resources </a:t>
            </a:r>
            <a:r>
              <a:rPr lang="en-US"/>
              <a:t>relevant to common European data spaces</a:t>
            </a:r>
          </a:p>
          <a:p>
            <a:pPr lvl="1">
              <a:spcBef>
                <a:spcPts val="0"/>
              </a:spcBef>
              <a:spcAft>
                <a:spcPts val="300"/>
              </a:spcAft>
              <a:buClr>
                <a:srgbClr val="A9458A"/>
              </a:buClr>
            </a:pPr>
            <a:r>
              <a:rPr lang="en-US" b="1">
                <a:solidFill>
                  <a:schemeClr val="tx2"/>
                </a:solidFill>
              </a:rPr>
              <a:t>Complement</a:t>
            </a:r>
            <a:r>
              <a:rPr lang="en-US"/>
              <a:t> other data space resources and activities</a:t>
            </a:r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967154" y="234028"/>
            <a:ext cx="10267461" cy="1123549"/>
            <a:chOff x="881149" y="575220"/>
            <a:chExt cx="4946073" cy="896133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827222" y="575220"/>
              <a:ext cx="0" cy="405682"/>
            </a:xfrm>
            <a:prstGeom prst="line">
              <a:avLst/>
            </a:prstGeom>
            <a:ln w="12700">
              <a:solidFill>
                <a:srgbClr val="A945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H="1">
              <a:off x="881149" y="575220"/>
              <a:ext cx="4946073" cy="0"/>
            </a:xfrm>
            <a:prstGeom prst="line">
              <a:avLst/>
            </a:prstGeom>
            <a:ln w="12700">
              <a:solidFill>
                <a:srgbClr val="A945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881149" y="575220"/>
              <a:ext cx="0" cy="896133"/>
            </a:xfrm>
            <a:prstGeom prst="line">
              <a:avLst/>
            </a:prstGeom>
            <a:ln w="12700">
              <a:solidFill>
                <a:srgbClr val="A945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881149" y="1467453"/>
              <a:ext cx="4946073" cy="0"/>
            </a:xfrm>
            <a:prstGeom prst="line">
              <a:avLst/>
            </a:prstGeom>
            <a:ln w="12700">
              <a:solidFill>
                <a:srgbClr val="A945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3200" y="3809994"/>
            <a:ext cx="4700026" cy="2773686"/>
          </a:xfrm>
          <a:prstGeom prst="rect">
            <a:avLst/>
          </a:prstGeom>
        </p:spPr>
      </p:pic>
      <p:sp>
        <p:nvSpPr>
          <p:cNvPr id="13" name="Content Placeholder 1"/>
          <p:cNvSpPr txBox="1">
            <a:spLocks/>
          </p:cNvSpPr>
          <p:nvPr/>
        </p:nvSpPr>
        <p:spPr>
          <a:xfrm>
            <a:off x="756290" y="4086995"/>
            <a:ext cx="5515332" cy="2921794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None/>
              <a:defRPr sz="2400" strike="noStrik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2000" strike="noStrik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800" strike="noStrik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600" strike="noStrik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600" strike="noStrik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3200">
                <a:latin typeface="EC Square Sans Pro Medium" panose="020B0500000000020004" pitchFamily="34" charset="0"/>
              </a:rPr>
              <a:t>Intended audience</a:t>
            </a:r>
          </a:p>
          <a:p>
            <a:pPr marL="800100" lvl="1" indent="-342900">
              <a:spcBef>
                <a:spcPts val="0"/>
              </a:spcBef>
              <a:spcAft>
                <a:spcPts val="300"/>
              </a:spcAft>
              <a:buClr>
                <a:srgbClr val="A9458A"/>
              </a:buClr>
              <a:buFont typeface="+mj-lt"/>
              <a:buAutoNum type="arabicPeriod"/>
            </a:pPr>
            <a:r>
              <a:rPr lang="en-US">
                <a:solidFill>
                  <a:schemeClr val="tx2"/>
                </a:solidFill>
              </a:rPr>
              <a:t>Policy </a:t>
            </a:r>
            <a:r>
              <a:rPr lang="en-US" b="1">
                <a:solidFill>
                  <a:schemeClr val="tx2"/>
                </a:solidFill>
              </a:rPr>
              <a:t>DGs</a:t>
            </a:r>
          </a:p>
          <a:p>
            <a:pPr marL="800100" lvl="1" indent="-342900">
              <a:spcBef>
                <a:spcPts val="0"/>
              </a:spcBef>
              <a:spcAft>
                <a:spcPts val="300"/>
              </a:spcAft>
              <a:buClr>
                <a:srgbClr val="A9458A"/>
              </a:buClr>
              <a:buFont typeface="+mj-lt"/>
              <a:buAutoNum type="arabicPeriod"/>
            </a:pPr>
            <a:r>
              <a:rPr lang="en-US"/>
              <a:t>Data space </a:t>
            </a:r>
            <a:r>
              <a:rPr lang="en-US" b="1">
                <a:solidFill>
                  <a:schemeClr val="tx2"/>
                </a:solidFill>
              </a:rPr>
              <a:t>stakeholders</a:t>
            </a:r>
          </a:p>
          <a:p>
            <a:pPr lvl="2">
              <a:spcBef>
                <a:spcPts val="0"/>
              </a:spcBef>
              <a:spcAft>
                <a:spcPts val="300"/>
              </a:spcAft>
              <a:buClr>
                <a:srgbClr val="A9458A"/>
              </a:buClr>
            </a:pPr>
            <a:r>
              <a:rPr lang="en-US" sz="1600"/>
              <a:t>Data providers, </a:t>
            </a:r>
            <a:r>
              <a:rPr lang="en-US" sz="1600" err="1"/>
              <a:t>standardisation</a:t>
            </a:r>
            <a:r>
              <a:rPr lang="en-US" sz="1600"/>
              <a:t> bodies, early adopters of technology, user communities</a:t>
            </a:r>
          </a:p>
        </p:txBody>
      </p:sp>
    </p:spTree>
    <p:extLst>
      <p:ext uri="{BB962C8B-B14F-4D97-AF65-F5344CB8AC3E}">
        <p14:creationId xmlns:p14="http://schemas.microsoft.com/office/powerpoint/2010/main" val="400959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9119" y="1899664"/>
            <a:ext cx="7348736" cy="5199756"/>
          </a:xfrm>
        </p:spPr>
        <p:txBody>
          <a:bodyPr lIns="91440" tIns="45720" rIns="91440" bIns="45720" anchor="t">
            <a:noAutofit/>
          </a:bodyPr>
          <a:lstStyle/>
          <a:p>
            <a:pPr marL="448945" lvl="1" indent="0">
              <a:spcBef>
                <a:spcPts val="0"/>
              </a:spcBef>
              <a:spcAft>
                <a:spcPts val="600"/>
              </a:spcAft>
              <a:buClr>
                <a:srgbClr val="A9458A"/>
              </a:buClr>
            </a:pPr>
            <a:r>
              <a:rPr lang="en-GB" sz="2400" b="1" dirty="0">
                <a:solidFill>
                  <a:schemeClr val="tx2"/>
                </a:solidFill>
              </a:rPr>
              <a:t>What?</a:t>
            </a:r>
            <a:endParaRPr lang="en-US" dirty="0"/>
          </a:p>
          <a:p>
            <a:pPr marL="629920" lvl="1" indent="-180975">
              <a:spcBef>
                <a:spcPts val="0"/>
              </a:spcBef>
              <a:spcAft>
                <a:spcPts val="600"/>
              </a:spcAft>
              <a:buClr>
                <a:srgbClr val="A9458A"/>
              </a:buClr>
              <a:buFont typeface="Arial" panose="020B0604020202020204" pitchFamily="34" charset="0"/>
              <a:buChar char="•"/>
            </a:pPr>
            <a:r>
              <a:rPr lang="en-GB" sz="2400" dirty="0"/>
              <a:t>Scientific </a:t>
            </a:r>
            <a:r>
              <a:rPr lang="en-GB" sz="2400" b="1" dirty="0">
                <a:solidFill>
                  <a:schemeClr val="tx2"/>
                </a:solidFill>
              </a:rPr>
              <a:t>techno-socio-economic perspective</a:t>
            </a:r>
            <a:endParaRPr lang="bg-BG" sz="2400" b="1" dirty="0">
              <a:solidFill>
                <a:schemeClr val="tx2"/>
              </a:solidFill>
            </a:endParaRPr>
          </a:p>
          <a:p>
            <a:pPr marL="629920" lvl="1" indent="-180975">
              <a:spcBef>
                <a:spcPts val="0"/>
              </a:spcBef>
              <a:spcAft>
                <a:spcPts val="600"/>
              </a:spcAft>
              <a:buClr>
                <a:srgbClr val="A9458A"/>
              </a:buClr>
              <a:buFont typeface="Arial" panose="020B0604020202020204" pitchFamily="34" charset="0"/>
              <a:buChar char="•"/>
            </a:pPr>
            <a:r>
              <a:rPr lang="en-GB" sz="2400" dirty="0"/>
              <a:t>Non-binding </a:t>
            </a:r>
            <a:r>
              <a:rPr lang="en-GB" sz="2400" b="1" dirty="0">
                <a:solidFill>
                  <a:schemeClr val="tx2"/>
                </a:solidFill>
              </a:rPr>
              <a:t>recommendations/good practices</a:t>
            </a:r>
            <a:endParaRPr lang="en-US" sz="2400" b="1" dirty="0">
              <a:solidFill>
                <a:schemeClr val="tx2"/>
              </a:solidFill>
            </a:endParaRPr>
          </a:p>
          <a:p>
            <a:pPr marL="629920" lvl="1" indent="-180975">
              <a:spcBef>
                <a:spcPts val="0"/>
              </a:spcBef>
              <a:spcAft>
                <a:spcPts val="600"/>
              </a:spcAft>
              <a:buClr>
                <a:srgbClr val="A9458A"/>
              </a:buClr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2"/>
                </a:solidFill>
              </a:rPr>
              <a:t>Complementary</a:t>
            </a:r>
            <a:r>
              <a:rPr lang="en-US" sz="2400" dirty="0"/>
              <a:t> to other resources on data spaces</a:t>
            </a:r>
          </a:p>
          <a:p>
            <a:pPr marL="448945" lvl="1" indent="0">
              <a:spcBef>
                <a:spcPts val="0"/>
              </a:spcBef>
              <a:spcAft>
                <a:spcPts val="600"/>
              </a:spcAft>
              <a:buClr>
                <a:srgbClr val="A9458A"/>
              </a:buClr>
            </a:pPr>
            <a:r>
              <a:rPr lang="en-US" sz="2400" b="1" dirty="0">
                <a:solidFill>
                  <a:schemeClr val="tx2"/>
                </a:solidFill>
              </a:rPr>
              <a:t>How?</a:t>
            </a:r>
          </a:p>
          <a:p>
            <a:pPr marL="626745" lvl="1" indent="-174625">
              <a:spcBef>
                <a:spcPts val="0"/>
              </a:spcBef>
              <a:spcAft>
                <a:spcPts val="600"/>
              </a:spcAft>
              <a:buClr>
                <a:srgbClr val="A9458A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Input by </a:t>
            </a:r>
            <a:r>
              <a:rPr lang="en-US" sz="2400" b="1" dirty="0">
                <a:solidFill>
                  <a:schemeClr val="tx2"/>
                </a:solidFill>
              </a:rPr>
              <a:t>18 co-authors</a:t>
            </a:r>
          </a:p>
          <a:p>
            <a:pPr marL="626745" lvl="1" indent="-174625">
              <a:spcBef>
                <a:spcPts val="0"/>
              </a:spcBef>
              <a:spcAft>
                <a:spcPts val="600"/>
              </a:spcAft>
              <a:buClr>
                <a:srgbClr val="A9458A"/>
              </a:buClr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2"/>
                </a:solidFill>
              </a:rPr>
              <a:t>Co-creation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/>
              <a:t>and </a:t>
            </a:r>
            <a:r>
              <a:rPr lang="en-US" sz="2400" b="1" dirty="0">
                <a:solidFill>
                  <a:schemeClr val="tx2"/>
                </a:solidFill>
              </a:rPr>
              <a:t>validation</a:t>
            </a:r>
          </a:p>
          <a:p>
            <a:pPr marL="1252220" lvl="2" indent="-342900">
              <a:spcBef>
                <a:spcPts val="0"/>
              </a:spcBef>
              <a:spcAft>
                <a:spcPts val="600"/>
              </a:spcAft>
              <a:buClr>
                <a:srgbClr val="A9458A"/>
              </a:buClr>
              <a:buFont typeface="Courier New" panose="02070309020205020404" pitchFamily="49" charset="0"/>
              <a:buChar char="o"/>
            </a:pPr>
            <a:r>
              <a:rPr lang="en-US" sz="2000" dirty="0"/>
              <a:t>Within JRC</a:t>
            </a:r>
          </a:p>
          <a:p>
            <a:pPr marL="1252220" lvl="2" indent="-342900">
              <a:spcBef>
                <a:spcPts val="0"/>
              </a:spcBef>
              <a:spcAft>
                <a:spcPts val="600"/>
              </a:spcAft>
              <a:buClr>
                <a:srgbClr val="A9458A"/>
              </a:buClr>
              <a:buFont typeface="Courier New" panose="02070309020205020404" pitchFamily="49" charset="0"/>
              <a:buChar char="o"/>
            </a:pPr>
            <a:r>
              <a:rPr lang="en-US" sz="2000" dirty="0"/>
              <a:t>With policy DGs</a:t>
            </a:r>
          </a:p>
          <a:p>
            <a:pPr marL="1252220" lvl="2" indent="-342900">
              <a:spcBef>
                <a:spcPts val="0"/>
              </a:spcBef>
              <a:spcAft>
                <a:spcPts val="600"/>
              </a:spcAft>
              <a:buClr>
                <a:srgbClr val="A9458A"/>
              </a:buClr>
              <a:buFont typeface="Courier New" panose="02070309020205020404" pitchFamily="49" charset="0"/>
              <a:buChar char="o"/>
            </a:pPr>
            <a:r>
              <a:rPr lang="en-US" sz="2000" dirty="0"/>
              <a:t>Other stakeholders</a:t>
            </a:r>
          </a:p>
          <a:p>
            <a:pPr marL="626745" lvl="1" indent="-174625">
              <a:spcBef>
                <a:spcPts val="0"/>
              </a:spcBef>
              <a:spcAft>
                <a:spcPts val="600"/>
              </a:spcAft>
              <a:buClr>
                <a:srgbClr val="A9458A"/>
              </a:buClr>
              <a:buFont typeface="Arial" panose="020B0604020202020204" pitchFamily="34" charset="0"/>
              <a:buChar char="•"/>
            </a:pPr>
            <a:endParaRPr lang="en-US" sz="2400" b="1" dirty="0">
              <a:solidFill>
                <a:schemeClr val="tx2"/>
              </a:solidFill>
            </a:endParaRPr>
          </a:p>
          <a:p>
            <a:pPr algn="ctr">
              <a:spcAft>
                <a:spcPts val="600"/>
              </a:spcAft>
            </a:pPr>
            <a:endParaRPr lang="en-US" sz="2800" dirty="0"/>
          </a:p>
          <a:p>
            <a:pPr algn="ctr">
              <a:spcAft>
                <a:spcPts val="600"/>
              </a:spcAft>
            </a:pPr>
            <a:endParaRPr lang="en-US" sz="2800" dirty="0"/>
          </a:p>
          <a:p>
            <a:pPr algn="ctr">
              <a:spcAft>
                <a:spcPts val="600"/>
              </a:spcAft>
            </a:pP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87456" y="746893"/>
            <a:ext cx="4929808" cy="782357"/>
          </a:xfrm>
        </p:spPr>
        <p:txBody>
          <a:bodyPr/>
          <a:lstStyle/>
          <a:p>
            <a:r>
              <a:rPr lang="en-GB"/>
              <a:t>JRC Science for Policy report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"/>
            <a:ext cx="4861367" cy="6857999"/>
          </a:xfrm>
          <a:prstGeom prst="rect">
            <a:avLst/>
          </a:prstGeom>
          <a:solidFill>
            <a:srgbClr val="4B3E8A"/>
          </a:solidFill>
          <a:ln w="12700">
            <a:solidFill>
              <a:srgbClr val="413484"/>
            </a:solidFill>
          </a:ln>
          <a:effectLst/>
        </p:spPr>
      </p:pic>
      <p:grpSp>
        <p:nvGrpSpPr>
          <p:cNvPr id="12" name="Group 11"/>
          <p:cNvGrpSpPr/>
          <p:nvPr/>
        </p:nvGrpSpPr>
        <p:grpSpPr>
          <a:xfrm>
            <a:off x="6088063" y="376478"/>
            <a:ext cx="4135437" cy="1233519"/>
            <a:chOff x="881149" y="575220"/>
            <a:chExt cx="4946073" cy="896133"/>
          </a:xfrm>
        </p:grpSpPr>
        <p:cxnSp>
          <p:nvCxnSpPr>
            <p:cNvPr id="13" name="Straight Connector 12"/>
            <p:cNvCxnSpPr/>
            <p:nvPr/>
          </p:nvCxnSpPr>
          <p:spPr>
            <a:xfrm flipV="1">
              <a:off x="5827222" y="575220"/>
              <a:ext cx="0" cy="405682"/>
            </a:xfrm>
            <a:prstGeom prst="line">
              <a:avLst/>
            </a:prstGeom>
            <a:ln w="12700">
              <a:solidFill>
                <a:srgbClr val="A945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881149" y="575220"/>
              <a:ext cx="4946073" cy="0"/>
            </a:xfrm>
            <a:prstGeom prst="line">
              <a:avLst/>
            </a:prstGeom>
            <a:ln w="12700">
              <a:solidFill>
                <a:srgbClr val="A945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881149" y="575220"/>
              <a:ext cx="0" cy="896133"/>
            </a:xfrm>
            <a:prstGeom prst="line">
              <a:avLst/>
            </a:prstGeom>
            <a:ln w="12700">
              <a:solidFill>
                <a:srgbClr val="A945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>
              <a:off x="881149" y="1467453"/>
              <a:ext cx="4946073" cy="0"/>
            </a:xfrm>
            <a:prstGeom prst="line">
              <a:avLst/>
            </a:prstGeom>
            <a:ln w="12700">
              <a:solidFill>
                <a:srgbClr val="A945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1946" y="-321919"/>
            <a:ext cx="2311818" cy="2919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50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503" y="2606137"/>
            <a:ext cx="2667001" cy="3762376"/>
          </a:xfrm>
          <a:prstGeom prst="rect">
            <a:avLst/>
          </a:prstGeom>
          <a:solidFill>
            <a:srgbClr val="4B3E8A"/>
          </a:solidFill>
          <a:ln w="12700">
            <a:solidFill>
              <a:srgbClr val="413484"/>
            </a:solidFill>
          </a:ln>
          <a:effectLst/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b="1863"/>
          <a:stretch/>
        </p:blipFill>
        <p:spPr>
          <a:xfrm>
            <a:off x="3995447" y="164864"/>
            <a:ext cx="7815553" cy="65870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5033" y="4199266"/>
            <a:ext cx="749810" cy="2252477"/>
          </a:xfrm>
          <a:prstGeom prst="rect">
            <a:avLst/>
          </a:prstGeom>
        </p:spPr>
      </p:pic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778574" y="1029101"/>
            <a:ext cx="3099803" cy="782357"/>
          </a:xfrm>
        </p:spPr>
        <p:txBody>
          <a:bodyPr/>
          <a:lstStyle/>
          <a:p>
            <a:r>
              <a:rPr lang="en-GB" dirty="0"/>
              <a:t>Contents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661503" y="1029101"/>
            <a:ext cx="2667001" cy="926700"/>
            <a:chOff x="881149" y="575220"/>
            <a:chExt cx="4946073" cy="896133"/>
          </a:xfrm>
        </p:grpSpPr>
        <p:cxnSp>
          <p:nvCxnSpPr>
            <p:cNvPr id="9" name="Straight Connector 8"/>
            <p:cNvCxnSpPr/>
            <p:nvPr/>
          </p:nvCxnSpPr>
          <p:spPr>
            <a:xfrm flipV="1">
              <a:off x="5827222" y="575220"/>
              <a:ext cx="0" cy="405682"/>
            </a:xfrm>
            <a:prstGeom prst="line">
              <a:avLst/>
            </a:prstGeom>
            <a:ln w="12700">
              <a:solidFill>
                <a:srgbClr val="A945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881149" y="575220"/>
              <a:ext cx="4946073" cy="0"/>
            </a:xfrm>
            <a:prstGeom prst="line">
              <a:avLst/>
            </a:prstGeom>
            <a:ln w="12700">
              <a:solidFill>
                <a:srgbClr val="A945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81149" y="575220"/>
              <a:ext cx="0" cy="896133"/>
            </a:xfrm>
            <a:prstGeom prst="line">
              <a:avLst/>
            </a:prstGeom>
            <a:ln w="12700">
              <a:solidFill>
                <a:srgbClr val="A945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81149" y="1467453"/>
              <a:ext cx="4946073" cy="0"/>
            </a:xfrm>
            <a:prstGeom prst="line">
              <a:avLst/>
            </a:prstGeom>
            <a:ln w="12700">
              <a:solidFill>
                <a:srgbClr val="A945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5223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65" b="50404"/>
          <a:stretch/>
        </p:blipFill>
        <p:spPr>
          <a:xfrm>
            <a:off x="2116144" y="1027667"/>
            <a:ext cx="8190187" cy="280773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65" b="39320"/>
          <a:stretch/>
        </p:blipFill>
        <p:spPr>
          <a:xfrm>
            <a:off x="2116144" y="1027667"/>
            <a:ext cx="8190187" cy="396343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65" b="23575"/>
          <a:stretch/>
        </p:blipFill>
        <p:spPr>
          <a:xfrm>
            <a:off x="2116144" y="1027666"/>
            <a:ext cx="8190187" cy="56049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65" b="63073"/>
          <a:stretch/>
        </p:blipFill>
        <p:spPr>
          <a:xfrm>
            <a:off x="2116144" y="1027667"/>
            <a:ext cx="8190187" cy="1486934"/>
          </a:xfrm>
          <a:prstGeom prst="rect">
            <a:avLst/>
          </a:prstGeom>
        </p:spPr>
      </p:pic>
      <p:sp>
        <p:nvSpPr>
          <p:cNvPr id="17" name="Title 2"/>
          <p:cNvSpPr>
            <a:spLocks noGrp="1"/>
          </p:cNvSpPr>
          <p:nvPr>
            <p:ph type="title"/>
          </p:nvPr>
        </p:nvSpPr>
        <p:spPr>
          <a:xfrm>
            <a:off x="876213" y="166564"/>
            <a:ext cx="10263893" cy="782357"/>
          </a:xfrm>
        </p:spPr>
        <p:txBody>
          <a:bodyPr/>
          <a:lstStyle/>
          <a:p>
            <a:r>
              <a:rPr lang="en-GB"/>
              <a:t>Our analytical lens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3546028" y="245309"/>
            <a:ext cx="4946073" cy="826478"/>
            <a:chOff x="881149" y="575220"/>
            <a:chExt cx="4946073" cy="896133"/>
          </a:xfrm>
        </p:grpSpPr>
        <p:cxnSp>
          <p:nvCxnSpPr>
            <p:cNvPr id="19" name="Straight Connector 18"/>
            <p:cNvCxnSpPr/>
            <p:nvPr/>
          </p:nvCxnSpPr>
          <p:spPr>
            <a:xfrm flipV="1">
              <a:off x="5827222" y="575220"/>
              <a:ext cx="0" cy="405682"/>
            </a:xfrm>
            <a:prstGeom prst="line">
              <a:avLst/>
            </a:prstGeom>
            <a:ln w="12700">
              <a:solidFill>
                <a:srgbClr val="A945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881149" y="575220"/>
              <a:ext cx="4946073" cy="0"/>
            </a:xfrm>
            <a:prstGeom prst="line">
              <a:avLst/>
            </a:prstGeom>
            <a:ln w="12700">
              <a:solidFill>
                <a:srgbClr val="A945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881149" y="575220"/>
              <a:ext cx="0" cy="896133"/>
            </a:xfrm>
            <a:prstGeom prst="line">
              <a:avLst/>
            </a:prstGeom>
            <a:ln w="12700">
              <a:solidFill>
                <a:srgbClr val="A945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881149" y="1467453"/>
              <a:ext cx="4946073" cy="0"/>
            </a:xfrm>
            <a:prstGeom prst="line">
              <a:avLst/>
            </a:prstGeom>
            <a:ln w="12700">
              <a:solidFill>
                <a:srgbClr val="A945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3993" y="-741535"/>
            <a:ext cx="2969693" cy="3750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458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70722" y="736716"/>
            <a:ext cx="10263893" cy="782357"/>
          </a:xfrm>
        </p:spPr>
        <p:txBody>
          <a:bodyPr/>
          <a:lstStyle/>
          <a:p>
            <a:r>
              <a:rPr lang="en-US"/>
              <a:t>How-</a:t>
            </a:r>
            <a:r>
              <a:rPr lang="en-US" err="1"/>
              <a:t>to’s</a:t>
            </a:r>
            <a:r>
              <a:rPr lang="en-US"/>
              <a:t> on technical and </a:t>
            </a:r>
            <a:r>
              <a:rPr lang="en-US" err="1"/>
              <a:t>organisational</a:t>
            </a:r>
            <a:r>
              <a:rPr lang="en-US"/>
              <a:t> aspects of data sharing </a:t>
            </a:r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1385008" y="284869"/>
            <a:ext cx="9415072" cy="1233520"/>
            <a:chOff x="881149" y="575220"/>
            <a:chExt cx="4946073" cy="896133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827222" y="575220"/>
              <a:ext cx="0" cy="405682"/>
            </a:xfrm>
            <a:prstGeom prst="line">
              <a:avLst/>
            </a:prstGeom>
            <a:ln w="12700">
              <a:solidFill>
                <a:srgbClr val="A945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H="1">
              <a:off x="881149" y="575220"/>
              <a:ext cx="4946073" cy="0"/>
            </a:xfrm>
            <a:prstGeom prst="line">
              <a:avLst/>
            </a:prstGeom>
            <a:ln w="12700">
              <a:solidFill>
                <a:srgbClr val="A945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881149" y="575220"/>
              <a:ext cx="0" cy="896133"/>
            </a:xfrm>
            <a:prstGeom prst="line">
              <a:avLst/>
            </a:prstGeom>
            <a:ln w="12700">
              <a:solidFill>
                <a:srgbClr val="A945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881149" y="1467453"/>
              <a:ext cx="4946073" cy="0"/>
            </a:xfrm>
            <a:prstGeom prst="line">
              <a:avLst/>
            </a:prstGeom>
            <a:ln w="12700">
              <a:solidFill>
                <a:srgbClr val="A945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5008" y="1704899"/>
            <a:ext cx="6773089" cy="47327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2733" y="2816463"/>
            <a:ext cx="4700026" cy="2773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75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75522" y="524420"/>
            <a:ext cx="10263893" cy="782357"/>
          </a:xfrm>
        </p:spPr>
        <p:txBody>
          <a:bodyPr/>
          <a:lstStyle/>
          <a:p>
            <a:r>
              <a:rPr lang="en-US" dirty="0"/>
              <a:t>Sample How-</a:t>
            </a:r>
            <a:r>
              <a:rPr lang="en-US" dirty="0" err="1"/>
              <a:t>to's</a:t>
            </a:r>
            <a:r>
              <a:rPr lang="en-US" dirty="0"/>
              <a:t> on Data Sharing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2460171" y="574298"/>
            <a:ext cx="7850778" cy="896133"/>
            <a:chOff x="881149" y="575220"/>
            <a:chExt cx="4946073" cy="896133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827222" y="575220"/>
              <a:ext cx="0" cy="405682"/>
            </a:xfrm>
            <a:prstGeom prst="line">
              <a:avLst/>
            </a:prstGeom>
            <a:ln w="12700">
              <a:solidFill>
                <a:srgbClr val="A945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H="1">
              <a:off x="881149" y="575220"/>
              <a:ext cx="4946073" cy="0"/>
            </a:xfrm>
            <a:prstGeom prst="line">
              <a:avLst/>
            </a:prstGeom>
            <a:ln w="12700">
              <a:solidFill>
                <a:srgbClr val="A945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881149" y="575220"/>
              <a:ext cx="0" cy="896133"/>
            </a:xfrm>
            <a:prstGeom prst="line">
              <a:avLst/>
            </a:prstGeom>
            <a:ln w="12700">
              <a:solidFill>
                <a:srgbClr val="A945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881149" y="1467453"/>
              <a:ext cx="4946073" cy="0"/>
            </a:xfrm>
            <a:prstGeom prst="line">
              <a:avLst/>
            </a:prstGeom>
            <a:ln w="12700">
              <a:solidFill>
                <a:srgbClr val="A945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9640" y="1732166"/>
            <a:ext cx="3468232" cy="46447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r="2538" b="2806"/>
          <a:stretch/>
        </p:blipFill>
        <p:spPr>
          <a:xfrm>
            <a:off x="6385561" y="1797060"/>
            <a:ext cx="3550920" cy="445134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31079" y="4429864"/>
            <a:ext cx="3619722" cy="3183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54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523" y="2016125"/>
            <a:ext cx="11527998" cy="3881904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800" dirty="0"/>
              <a:t>Ex-ante policy development pathways for the EGDDS legal instrument(s) - a technical </a:t>
            </a:r>
            <a:r>
              <a:rPr lang="en-US" sz="2800" dirty="0" smtClean="0"/>
              <a:t>perspective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JRC study </a:t>
            </a:r>
            <a:r>
              <a:rPr lang="en-US" sz="2800" dirty="0"/>
              <a:t>of interoperability provisions for environmental data </a:t>
            </a:r>
            <a:r>
              <a:rPr lang="en-US" sz="2800" dirty="0" smtClean="0"/>
              <a:t>sharing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JRC Knowledge base on Common European Data </a:t>
            </a:r>
            <a:r>
              <a:rPr lang="en-US" sz="2800" dirty="0" smtClean="0"/>
              <a:t>Spaces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Guidelines on the validation and use of GPKG for END e-reporting</a:t>
            </a:r>
            <a:r>
              <a:rPr lang="en-GB" sz="2800" dirty="0"/>
              <a:t/>
            </a:r>
            <a:br>
              <a:rPr lang="en-GB" sz="2800" dirty="0"/>
            </a:br>
            <a:endParaRPr lang="en-GB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856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56116" y="603541"/>
            <a:ext cx="10263893" cy="782357"/>
          </a:xfrm>
        </p:spPr>
        <p:txBody>
          <a:bodyPr/>
          <a:lstStyle/>
          <a:p>
            <a:r>
              <a:rPr lang="en-US" dirty="0"/>
              <a:t>Dashboard: JRC resources mapped to requirements for European data spaces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383" y="1784550"/>
            <a:ext cx="11279493" cy="4066092"/>
          </a:xfrm>
          <a:prstGeom prst="rect">
            <a:avLst/>
          </a:prstGeom>
          <a:ln>
            <a:solidFill>
              <a:srgbClr val="413484"/>
            </a:solidFill>
          </a:ln>
        </p:spPr>
      </p:pic>
      <p:grpSp>
        <p:nvGrpSpPr>
          <p:cNvPr id="6" name="Group 5"/>
          <p:cNvGrpSpPr/>
          <p:nvPr/>
        </p:nvGrpSpPr>
        <p:grpSpPr>
          <a:xfrm>
            <a:off x="1383120" y="194181"/>
            <a:ext cx="9418319" cy="1233519"/>
            <a:chOff x="881149" y="575220"/>
            <a:chExt cx="4946073" cy="896133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827222" y="575220"/>
              <a:ext cx="0" cy="405682"/>
            </a:xfrm>
            <a:prstGeom prst="line">
              <a:avLst/>
            </a:prstGeom>
            <a:ln w="12700">
              <a:solidFill>
                <a:srgbClr val="A945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H="1">
              <a:off x="881149" y="575220"/>
              <a:ext cx="4946073" cy="0"/>
            </a:xfrm>
            <a:prstGeom prst="line">
              <a:avLst/>
            </a:prstGeom>
            <a:ln w="12700">
              <a:solidFill>
                <a:srgbClr val="A945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881149" y="575220"/>
              <a:ext cx="0" cy="896133"/>
            </a:xfrm>
            <a:prstGeom prst="line">
              <a:avLst/>
            </a:prstGeom>
            <a:ln w="12700">
              <a:solidFill>
                <a:srgbClr val="A945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881149" y="1467453"/>
              <a:ext cx="4946073" cy="0"/>
            </a:xfrm>
            <a:prstGeom prst="line">
              <a:avLst/>
            </a:prstGeom>
            <a:ln w="12700">
              <a:solidFill>
                <a:srgbClr val="A945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/>
          <p:cNvSpPr/>
          <p:nvPr/>
        </p:nvSpPr>
        <p:spPr>
          <a:xfrm>
            <a:off x="606908" y="6453968"/>
            <a:ext cx="649239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5"/>
              </a:buClr>
            </a:pPr>
            <a:r>
              <a:rPr lang="en-GB" sz="1100" dirty="0">
                <a:hlinkClick r:id="rId3"/>
              </a:rPr>
              <a:t>https://jeodpp.jrc.ec.europa.eu/eu/dashboard/voila/render/DataSpaces/JRCResourcesData.ipynb</a:t>
            </a:r>
            <a:r>
              <a:rPr lang="en-GB" sz="11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9504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14506" y="599674"/>
            <a:ext cx="3104856" cy="782357"/>
          </a:xfrm>
        </p:spPr>
        <p:txBody>
          <a:bodyPr/>
          <a:lstStyle/>
          <a:p>
            <a:r>
              <a:rPr lang="es-ES"/>
              <a:t>Wiki</a:t>
            </a:r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5325537" y="728732"/>
            <a:ext cx="1682794" cy="838649"/>
            <a:chOff x="881149" y="575220"/>
            <a:chExt cx="4946073" cy="896133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827222" y="575220"/>
              <a:ext cx="0" cy="405682"/>
            </a:xfrm>
            <a:prstGeom prst="line">
              <a:avLst/>
            </a:prstGeom>
            <a:ln w="12700">
              <a:solidFill>
                <a:srgbClr val="A945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H="1">
              <a:off x="881149" y="575220"/>
              <a:ext cx="4946073" cy="0"/>
            </a:xfrm>
            <a:prstGeom prst="line">
              <a:avLst/>
            </a:prstGeom>
            <a:ln w="12700">
              <a:solidFill>
                <a:srgbClr val="A945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881149" y="575220"/>
              <a:ext cx="0" cy="896133"/>
            </a:xfrm>
            <a:prstGeom prst="line">
              <a:avLst/>
            </a:prstGeom>
            <a:ln w="12700">
              <a:solidFill>
                <a:srgbClr val="A945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881149" y="1467453"/>
              <a:ext cx="4946073" cy="0"/>
            </a:xfrm>
            <a:prstGeom prst="line">
              <a:avLst/>
            </a:prstGeom>
            <a:ln w="12700">
              <a:solidFill>
                <a:srgbClr val="A945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2480" y="2229659"/>
            <a:ext cx="6780511" cy="2951941"/>
          </a:xfrm>
          <a:prstGeom prst="rect">
            <a:avLst/>
          </a:prstGeom>
          <a:ln>
            <a:solidFill>
              <a:srgbClr val="413484"/>
            </a:solidFill>
          </a:ln>
          <a:effectLst/>
        </p:spPr>
      </p:pic>
      <p:pic>
        <p:nvPicPr>
          <p:cNvPr id="12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46236" y="2233570"/>
            <a:ext cx="2733586" cy="1133558"/>
          </a:xfrm>
          <a:prstGeom prst="rect">
            <a:avLst/>
          </a:prstGeom>
          <a:ln>
            <a:solidFill>
              <a:srgbClr val="413484"/>
            </a:solidFill>
          </a:ln>
          <a:effectLst/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6236" y="3511009"/>
            <a:ext cx="2733586" cy="1670591"/>
          </a:xfrm>
          <a:prstGeom prst="rect">
            <a:avLst/>
          </a:prstGeom>
          <a:ln>
            <a:solidFill>
              <a:srgbClr val="413484"/>
            </a:solidFill>
          </a:ln>
          <a:effectLst/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10106" y="3520590"/>
            <a:ext cx="2300552" cy="295524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2991" y="142240"/>
            <a:ext cx="2311818" cy="291997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970783" y="6168060"/>
            <a:ext cx="6748579" cy="307777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GB" sz="1400" dirty="0">
                <a:ea typeface="+mn-lt"/>
                <a:cs typeface="+mn-lt"/>
                <a:hlinkClick r:id="rId7"/>
              </a:rPr>
              <a:t>https://wikis.ec.europa.eu/display/jrcdataspaceswiki/JRC+Data+Spaces+Knowledge+Base</a:t>
            </a:r>
            <a:r>
              <a:rPr lang="en-GB" sz="1400" dirty="0">
                <a:ea typeface="+mn-lt"/>
                <a:cs typeface="+mn-lt"/>
              </a:rPr>
              <a:t> 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79222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868150" y="2602172"/>
            <a:ext cx="10065224" cy="2149523"/>
          </a:xfrm>
        </p:spPr>
        <p:txBody>
          <a:bodyPr>
            <a:noAutofit/>
          </a:bodyPr>
          <a:lstStyle/>
          <a:p>
            <a:r>
              <a:rPr lang="en-US" sz="5400" dirty="0"/>
              <a:t>Guidelines on the validation and </a:t>
            </a:r>
            <a:r>
              <a:rPr lang="en-US" sz="5400" dirty="0" smtClean="0"/>
              <a:t>use</a:t>
            </a:r>
            <a:br>
              <a:rPr lang="en-US" sz="5400" dirty="0" smtClean="0"/>
            </a:br>
            <a:r>
              <a:rPr lang="en-US" sz="5400" dirty="0" smtClean="0"/>
              <a:t>of </a:t>
            </a:r>
            <a:r>
              <a:rPr lang="en-US" sz="5400" dirty="0"/>
              <a:t>GPKG for END e-reporting</a:t>
            </a:r>
            <a:endParaRPr lang="en-GB" sz="5400" dirty="0"/>
          </a:p>
        </p:txBody>
      </p:sp>
    </p:spTree>
    <p:extLst>
      <p:ext uri="{BB962C8B-B14F-4D97-AF65-F5344CB8AC3E}">
        <p14:creationId xmlns:p14="http://schemas.microsoft.com/office/powerpoint/2010/main" val="130506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Keep in touch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270177" y="4714827"/>
            <a:ext cx="3617290" cy="361995"/>
          </a:xfrm>
        </p:spPr>
        <p:txBody>
          <a:bodyPr/>
          <a:lstStyle/>
          <a:p>
            <a:pPr marL="0" indent="0">
              <a:buNone/>
            </a:pPr>
            <a:r>
              <a:rPr lang="en-IE" sz="1600" dirty="0">
                <a:hlinkClick r:id="rId3"/>
              </a:rPr>
              <a:t>EU Spotify</a:t>
            </a:r>
            <a:endParaRPr lang="en-GB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722" y="1630238"/>
            <a:ext cx="684199" cy="75014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819504" y="1774881"/>
            <a:ext cx="14398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hlinkClick r:id="rId5"/>
              </a:rPr>
              <a:t>ec.europa.eu/</a:t>
            </a:r>
            <a:endParaRPr lang="en-IE" sz="1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722" y="2635213"/>
            <a:ext cx="684199" cy="75014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819504" y="2841009"/>
            <a:ext cx="11657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hlinkClick r:id="rId6"/>
              </a:rPr>
              <a:t>europa.eu/</a:t>
            </a:r>
            <a:endParaRPr lang="en-GB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722" y="3587900"/>
            <a:ext cx="640631" cy="70223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819504" y="3736212"/>
            <a:ext cx="19752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>
                <a:hlinkClick r:id="rId8"/>
              </a:rPr>
              <a:t>@</a:t>
            </a:r>
            <a:r>
              <a:rPr lang="en-IE" sz="1600" dirty="0" err="1">
                <a:hlinkClick r:id="rId8"/>
              </a:rPr>
              <a:t>EU_Commission</a:t>
            </a:r>
            <a:r>
              <a:rPr lang="en-IE" sz="1600" dirty="0">
                <a:hlinkClick r:id="rId8"/>
              </a:rPr>
              <a:t> </a:t>
            </a:r>
            <a:endParaRPr lang="en-GB" sz="1200" dirty="0"/>
          </a:p>
        </p:txBody>
      </p:sp>
      <p:sp>
        <p:nvSpPr>
          <p:cNvPr id="10" name="Rectangle 9"/>
          <p:cNvSpPr/>
          <p:nvPr/>
        </p:nvSpPr>
        <p:spPr>
          <a:xfrm>
            <a:off x="1819504" y="4710652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E" sz="1600" dirty="0">
                <a:hlinkClick r:id="rId9"/>
              </a:rPr>
              <a:t>@</a:t>
            </a:r>
            <a:r>
              <a:rPr lang="en-IE" sz="1600" dirty="0" err="1">
                <a:hlinkClick r:id="rId9"/>
              </a:rPr>
              <a:t>EuropeanCommission</a:t>
            </a:r>
            <a:r>
              <a:rPr lang="en-IE" sz="1600" dirty="0">
                <a:hlinkClick r:id="rId9"/>
              </a:rPr>
              <a:t> </a:t>
            </a:r>
            <a:endParaRPr lang="en-GB" sz="12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922" y="4538287"/>
            <a:ext cx="620230" cy="68150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819504" y="5661644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E" sz="1600" dirty="0">
                <a:hlinkClick r:id="rId11"/>
              </a:rPr>
              <a:t>European Commission</a:t>
            </a:r>
            <a:endParaRPr lang="en-GB" sz="1200" dirty="0">
              <a:hlinkClick r:id="rId11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922" y="5491270"/>
            <a:ext cx="620230" cy="68150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060" y="1661642"/>
            <a:ext cx="647562" cy="711537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156397" y="1792054"/>
            <a:ext cx="379807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600" dirty="0">
                <a:hlinkClick r:id="rId14"/>
              </a:rPr>
              <a:t>europeancommission</a:t>
            </a:r>
            <a:r>
              <a:rPr lang="en-IE" sz="1600" dirty="0"/>
              <a:t> </a:t>
            </a:r>
            <a:endParaRPr lang="en-GB" sz="12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348" y="2611751"/>
            <a:ext cx="568985" cy="623695"/>
          </a:xfrm>
          <a:prstGeom prst="rect">
            <a:avLst/>
          </a:prstGeom>
        </p:spPr>
      </p:pic>
      <p:sp>
        <p:nvSpPr>
          <p:cNvPr id="17" name="Rectangle 16">
            <a:hlinkClick r:id="rId16"/>
          </p:cNvPr>
          <p:cNvSpPr/>
          <p:nvPr/>
        </p:nvSpPr>
        <p:spPr>
          <a:xfrm>
            <a:off x="6156397" y="2749321"/>
            <a:ext cx="2465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hlinkClick r:id="rId16"/>
              </a:rPr>
              <a:t>@</a:t>
            </a:r>
            <a:r>
              <a:rPr lang="en-GB" sz="1600" dirty="0" err="1">
                <a:hlinkClick r:id="rId16"/>
              </a:rPr>
              <a:t>EuropeanCommission</a:t>
            </a:r>
            <a:endParaRPr lang="en-GB" sz="1200" dirty="0"/>
          </a:p>
        </p:txBody>
      </p:sp>
      <p:sp>
        <p:nvSpPr>
          <p:cNvPr id="18" name="Rectangle 17"/>
          <p:cNvSpPr/>
          <p:nvPr/>
        </p:nvSpPr>
        <p:spPr>
          <a:xfrm>
            <a:off x="6270177" y="3733427"/>
            <a:ext cx="9272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>
                <a:hlinkClick r:id="rId17"/>
              </a:rPr>
              <a:t>EUTube</a:t>
            </a:r>
            <a:endParaRPr lang="en-IE" sz="12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9823" y="3542487"/>
            <a:ext cx="660728" cy="72600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661" y="4514763"/>
            <a:ext cx="695271" cy="76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63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/>
              <a:t>Thank you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9575" y="4646435"/>
            <a:ext cx="8941016" cy="1853519"/>
          </a:xfrm>
        </p:spPr>
        <p:txBody>
          <a:bodyPr wrap="square" anchor="b" anchorCtr="0"/>
          <a:lstStyle/>
          <a:p>
            <a:r>
              <a:rPr lang="en-US" sz="1050" b="1" dirty="0"/>
              <a:t>© European Union </a:t>
            </a:r>
            <a:r>
              <a:rPr lang="en-US" sz="1050" b="1" dirty="0" smtClean="0"/>
              <a:t>2023</a:t>
            </a:r>
            <a:endParaRPr lang="en-US" sz="1050" b="1" dirty="0"/>
          </a:p>
          <a:p>
            <a:r>
              <a:rPr lang="en-US" sz="1050" dirty="0"/>
              <a:t>Unless otherwise noted the reuse of this presentation is </a:t>
            </a:r>
            <a:r>
              <a:rPr lang="en-US" sz="1050" dirty="0" err="1"/>
              <a:t>authorised</a:t>
            </a:r>
            <a:r>
              <a:rPr lang="en-US" sz="1050" dirty="0"/>
              <a:t> under the </a:t>
            </a:r>
            <a:r>
              <a:rPr lang="en-US" sz="1050" dirty="0">
                <a:hlinkClick r:id="rId3"/>
              </a:rPr>
              <a:t>CC BY 4.0 </a:t>
            </a:r>
            <a:r>
              <a:rPr lang="en-US" sz="1050" dirty="0"/>
              <a:t>license. For any use or reproduction of elements that are not owned by the EU, permission may need to be sought directly from the respective right holders.</a:t>
            </a:r>
          </a:p>
          <a:p>
            <a:r>
              <a:rPr lang="en-US" sz="1050" dirty="0"/>
              <a:t>Slide </a:t>
            </a:r>
            <a:r>
              <a:rPr lang="en-US" sz="1050" dirty="0">
                <a:solidFill>
                  <a:schemeClr val="accent6"/>
                </a:solidFill>
              </a:rPr>
              <a:t>xx</a:t>
            </a:r>
            <a:r>
              <a:rPr lang="en-US" sz="1050" dirty="0"/>
              <a:t>: </a:t>
            </a:r>
            <a:r>
              <a:rPr lang="en-US" sz="1050" dirty="0">
                <a:solidFill>
                  <a:schemeClr val="accent6"/>
                </a:solidFill>
              </a:rPr>
              <a:t>element concerned</a:t>
            </a:r>
            <a:r>
              <a:rPr lang="en-US" sz="1050" dirty="0"/>
              <a:t>, source</a:t>
            </a:r>
            <a:r>
              <a:rPr lang="en-US" sz="1050" dirty="0">
                <a:solidFill>
                  <a:schemeClr val="accent6"/>
                </a:solidFill>
              </a:rPr>
              <a:t>: e.g. Fotolia.com</a:t>
            </a:r>
            <a:r>
              <a:rPr lang="en-US" sz="1050" dirty="0"/>
              <a:t>; Slide </a:t>
            </a:r>
            <a:r>
              <a:rPr lang="en-US" sz="1050" dirty="0">
                <a:solidFill>
                  <a:schemeClr val="accent6"/>
                </a:solidFill>
              </a:rPr>
              <a:t>xx</a:t>
            </a:r>
            <a:r>
              <a:rPr lang="en-US" sz="1050" dirty="0"/>
              <a:t>: </a:t>
            </a:r>
            <a:r>
              <a:rPr lang="en-US" sz="1050" dirty="0">
                <a:solidFill>
                  <a:schemeClr val="accent6"/>
                </a:solidFill>
              </a:rPr>
              <a:t>element concerned</a:t>
            </a:r>
            <a:r>
              <a:rPr lang="en-US" sz="1050" dirty="0"/>
              <a:t>, source: </a:t>
            </a:r>
            <a:r>
              <a:rPr lang="en-US" sz="1050" dirty="0">
                <a:solidFill>
                  <a:schemeClr val="accent6"/>
                </a:solidFill>
              </a:rPr>
              <a:t>e.g. iStock.com</a:t>
            </a:r>
            <a:endParaRPr lang="en-GB" sz="1050" dirty="0">
              <a:solidFill>
                <a:schemeClr val="accent6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24" y="4858246"/>
            <a:ext cx="1023496" cy="35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619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063388" y="2004295"/>
            <a:ext cx="10065224" cy="2149523"/>
          </a:xfrm>
        </p:spPr>
        <p:txBody>
          <a:bodyPr>
            <a:noAutofit/>
          </a:bodyPr>
          <a:lstStyle/>
          <a:p>
            <a:r>
              <a:rPr lang="en-US" sz="5400" dirty="0"/>
              <a:t>Ex-ante policy development </a:t>
            </a: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/>
              <a:t>pathways </a:t>
            </a:r>
            <a:r>
              <a:rPr lang="en-US" sz="5400" dirty="0"/>
              <a:t>for the EGDDS </a:t>
            </a: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/>
              <a:t>legal instrument(s)</a:t>
            </a:r>
            <a:br>
              <a:rPr lang="en-US" sz="5400" dirty="0" smtClean="0"/>
            </a:br>
            <a:r>
              <a:rPr lang="en-US" sz="2800" i="1" dirty="0" smtClean="0"/>
              <a:t>A perspective from the JRC</a:t>
            </a:r>
            <a:endParaRPr lang="en-GB" sz="28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6659593" y="5451894"/>
            <a:ext cx="500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Jordi Escriu, Marco Minghini, Alexander Kotsev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62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7241" y="2006601"/>
            <a:ext cx="8182060" cy="3881904"/>
          </a:xfrm>
        </p:spPr>
        <p:txBody>
          <a:bodyPr/>
          <a:lstStyle/>
          <a:p>
            <a:r>
              <a:rPr lang="en-GB" dirty="0" smtClean="0"/>
              <a:t>JRC prepared an ex ante perspective on the possible future(s) of the legal framework</a:t>
            </a:r>
          </a:p>
          <a:p>
            <a:r>
              <a:rPr lang="en-GB" dirty="0" smtClean="0"/>
              <a:t>Overall objective: </a:t>
            </a:r>
            <a:r>
              <a:rPr lang="en-GB" u="sng" dirty="0" smtClean="0"/>
              <a:t>contribute to the debate </a:t>
            </a:r>
            <a:r>
              <a:rPr lang="en-GB" dirty="0" smtClean="0"/>
              <a:t>around the different policy options led by ENV</a:t>
            </a:r>
          </a:p>
          <a:p>
            <a:r>
              <a:rPr lang="en-GB" dirty="0" smtClean="0"/>
              <a:t>Focus is put on the </a:t>
            </a:r>
            <a:r>
              <a:rPr lang="en-GB" u="sng" dirty="0" smtClean="0"/>
              <a:t>technical and governance aspects</a:t>
            </a:r>
          </a:p>
          <a:p>
            <a:r>
              <a:rPr lang="en-GB" dirty="0" smtClean="0"/>
              <a:t>This represents the opinion of the authors and is </a:t>
            </a:r>
            <a:r>
              <a:rPr lang="en-GB" u="sng" dirty="0" smtClean="0"/>
              <a:t>not an official position </a:t>
            </a:r>
            <a:r>
              <a:rPr lang="en-GB" dirty="0" smtClean="0"/>
              <a:t>of the European Commission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Context &amp; Disclaimers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87240" y="6317734"/>
            <a:ext cx="28392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2"/>
              </a:rPr>
              <a:t>https://europa.eu/!</a:t>
            </a:r>
            <a:r>
              <a:rPr lang="en-GB" dirty="0" smtClean="0">
                <a:hlinkClick r:id="rId2"/>
              </a:rPr>
              <a:t>Hyf3mf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35302" y="118862"/>
            <a:ext cx="1142598" cy="11463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7141" y="1362515"/>
            <a:ext cx="3698959" cy="52014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033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80623" y="1457325"/>
            <a:ext cx="10905699" cy="3881904"/>
          </a:xfrm>
        </p:spPr>
        <p:txBody>
          <a:bodyPr/>
          <a:lstStyle/>
          <a:p>
            <a:r>
              <a:rPr lang="en-US" sz="2800" dirty="0" smtClean="0"/>
              <a:t> </a:t>
            </a:r>
            <a:r>
              <a:rPr lang="en-US" sz="2800" dirty="0"/>
              <a:t>Multiple </a:t>
            </a:r>
            <a:r>
              <a:rPr lang="en-US" sz="2800" b="1" dirty="0"/>
              <a:t>obstacles </a:t>
            </a:r>
            <a:r>
              <a:rPr lang="en-US" sz="2800" dirty="0"/>
              <a:t>shall be overcome to effectively leverage available data </a:t>
            </a:r>
            <a:endParaRPr lang="en-US" sz="2800" dirty="0" smtClean="0"/>
          </a:p>
          <a:p>
            <a:pPr lvl="1"/>
            <a:r>
              <a:rPr lang="en-US" sz="2400" dirty="0" smtClean="0"/>
              <a:t>Legal framework that needs to be modernised</a:t>
            </a:r>
          </a:p>
          <a:p>
            <a:pPr lvl="1"/>
            <a:r>
              <a:rPr lang="en-US" sz="2400" dirty="0" smtClean="0"/>
              <a:t>Complex  technical requirements</a:t>
            </a:r>
          </a:p>
          <a:p>
            <a:pPr lvl="1"/>
            <a:r>
              <a:rPr lang="en-US" sz="2400" dirty="0" smtClean="0"/>
              <a:t>Parallel implementations on the national level</a:t>
            </a:r>
          </a:p>
          <a:p>
            <a:pPr lvl="1"/>
            <a:r>
              <a:rPr lang="en-US" sz="2400" dirty="0" smtClean="0"/>
              <a:t>Rapidly evolving technological landscape</a:t>
            </a:r>
          </a:p>
          <a:p>
            <a:pPr lvl="1"/>
            <a:r>
              <a:rPr lang="en-US" sz="2400" dirty="0" smtClean="0"/>
              <a:t>Many opportunities created by the horizontal legislation defined by the European Strategy for data</a:t>
            </a:r>
          </a:p>
          <a:p>
            <a:pPr lvl="2"/>
            <a:r>
              <a:rPr lang="en-US" sz="2000" dirty="0" smtClean="0"/>
              <a:t>Data Act, Data Governance Act, HVD implementing provisions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18862"/>
            <a:ext cx="10515600" cy="782357"/>
          </a:xfrm>
        </p:spPr>
        <p:txBody>
          <a:bodyPr/>
          <a:lstStyle/>
          <a:p>
            <a:r>
              <a:rPr lang="en-GB" dirty="0" smtClean="0"/>
              <a:t>What is the problem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5302" y="118862"/>
            <a:ext cx="1142598" cy="1146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97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1541" y="1825625"/>
            <a:ext cx="11502358" cy="3881904"/>
          </a:xfrm>
        </p:spPr>
        <p:txBody>
          <a:bodyPr/>
          <a:lstStyle/>
          <a:p>
            <a:r>
              <a:rPr lang="en-GB" dirty="0" smtClean="0"/>
              <a:t>Different level of ambition and integration between INSPIRE and the horizontal legal instruments</a:t>
            </a:r>
          </a:p>
          <a:p>
            <a:r>
              <a:rPr lang="en-GB" dirty="0" smtClean="0"/>
              <a:t>Each pathway has its specific advantages and disadvantages</a:t>
            </a:r>
          </a:p>
          <a:p>
            <a:r>
              <a:rPr lang="en-GB" dirty="0" smtClean="0"/>
              <a:t>Guiding Principles</a:t>
            </a:r>
          </a:p>
          <a:p>
            <a:pPr marL="896938" indent="-457200">
              <a:buFont typeface="+mj-lt"/>
              <a:buAutoNum type="arabicPeriod"/>
            </a:pPr>
            <a:r>
              <a:rPr lang="en-US" dirty="0" smtClean="0"/>
              <a:t>focus </a:t>
            </a:r>
            <a:r>
              <a:rPr lang="en-US" dirty="0"/>
              <a:t>is put on the reuse of data that can </a:t>
            </a:r>
            <a:r>
              <a:rPr lang="en-US" dirty="0" smtClean="0"/>
              <a:t>bring societal</a:t>
            </a:r>
            <a:r>
              <a:rPr lang="en-US" dirty="0"/>
              <a:t>, economic and environmental benefits and </a:t>
            </a:r>
            <a:r>
              <a:rPr lang="en-US" dirty="0" smtClean="0"/>
              <a:t>go beyond </a:t>
            </a:r>
            <a:r>
              <a:rPr lang="en-US" dirty="0"/>
              <a:t>the current scope of </a:t>
            </a:r>
            <a:r>
              <a:rPr lang="en-US" dirty="0" smtClean="0"/>
              <a:t>INSPIRE</a:t>
            </a:r>
            <a:endParaRPr lang="en-GB" dirty="0">
              <a:solidFill>
                <a:srgbClr val="000000"/>
              </a:solidFill>
              <a:latin typeface="EC Square Sans Pro" panose="020B0506040000020004" pitchFamily="34" charset="0"/>
            </a:endParaRPr>
          </a:p>
          <a:p>
            <a:pPr marL="896938" indent="-4572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  <a:latin typeface="EC Square Sans Pro" panose="020B0506040000020004" pitchFamily="34" charset="0"/>
              </a:rPr>
              <a:t>the EU legal </a:t>
            </a:r>
            <a:r>
              <a:rPr lang="en-US" dirty="0">
                <a:solidFill>
                  <a:srgbClr val="000000"/>
                </a:solidFill>
                <a:latin typeface="EC Square Sans Pro" panose="020B0506040000020004" pitchFamily="34" charset="0"/>
              </a:rPr>
              <a:t>framework </a:t>
            </a:r>
            <a:r>
              <a:rPr lang="en-US" dirty="0" smtClean="0">
                <a:solidFill>
                  <a:srgbClr val="000000"/>
                </a:solidFill>
                <a:latin typeface="EC Square Sans Pro" panose="020B0506040000020004" pitchFamily="34" charset="0"/>
              </a:rPr>
              <a:t>should </a:t>
            </a:r>
            <a:r>
              <a:rPr lang="en-US" dirty="0">
                <a:solidFill>
                  <a:srgbClr val="000000"/>
                </a:solidFill>
                <a:latin typeface="EC Square Sans Pro" panose="020B0506040000020004" pitchFamily="34" charset="0"/>
              </a:rPr>
              <a:t>effectively contribute to establishing and sustaining an ecosystem of </a:t>
            </a:r>
            <a:r>
              <a:rPr lang="en-US" dirty="0" smtClean="0">
                <a:solidFill>
                  <a:srgbClr val="000000"/>
                </a:solidFill>
                <a:latin typeface="EC Square Sans Pro" panose="020B0506040000020004" pitchFamily="34" charset="0"/>
              </a:rPr>
              <a:t>actors around </a:t>
            </a:r>
            <a:r>
              <a:rPr lang="en-US" dirty="0">
                <a:solidFill>
                  <a:srgbClr val="000000"/>
                </a:solidFill>
                <a:latin typeface="EC Square Sans Pro" panose="020B0506040000020004" pitchFamily="34" charset="0"/>
              </a:rPr>
              <a:t>data-driven innovation </a:t>
            </a:r>
            <a:endParaRPr lang="en-US" dirty="0" smtClean="0">
              <a:solidFill>
                <a:srgbClr val="000000"/>
              </a:solidFill>
              <a:latin typeface="EC Square Sans Pro" panose="020B0506040000020004" pitchFamily="34" charset="0"/>
            </a:endParaRPr>
          </a:p>
          <a:p>
            <a:pPr marL="896938" indent="-4572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  <a:latin typeface="EC Square Sans Pro" panose="020B0506040000020004" pitchFamily="34" charset="0"/>
              </a:rPr>
              <a:t>Legal framework should </a:t>
            </a:r>
            <a:r>
              <a:rPr lang="en-US" dirty="0" smtClean="0"/>
              <a:t>align </a:t>
            </a:r>
            <a:r>
              <a:rPr lang="en-US" dirty="0"/>
              <a:t>existing and new (digital and green) legal frameworks in a future-proof manner.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Policy development pathways (ex-ante)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6545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ounded Rectangle 54"/>
          <p:cNvSpPr/>
          <p:nvPr/>
        </p:nvSpPr>
        <p:spPr>
          <a:xfrm>
            <a:off x="7418875" y="3527772"/>
            <a:ext cx="1307490" cy="363111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accent2">
                    <a:lumMod val="50000"/>
                  </a:schemeClr>
                </a:solidFill>
              </a:rPr>
              <a:t>European Data Innovation Board</a:t>
            </a:r>
            <a:endParaRPr lang="en-GB" sz="1100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8" name="Diagram 7"/>
          <p:cNvGraphicFramePr/>
          <p:nvPr>
            <p:extLst/>
          </p:nvPr>
        </p:nvGraphicFramePr>
        <p:xfrm>
          <a:off x="4938709" y="4128067"/>
          <a:ext cx="2485506" cy="16217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929133" y="4347292"/>
            <a:ext cx="7393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Benefits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587625" y="2962148"/>
            <a:ext cx="10198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Governance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365441" y="1608262"/>
            <a:ext cx="13179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Legal instrument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379193" y="2104739"/>
            <a:ext cx="13099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Policy measures</a:t>
            </a:r>
            <a:endParaRPr lang="en-GB" sz="1200" dirty="0"/>
          </a:p>
        </p:txBody>
      </p:sp>
      <p:sp>
        <p:nvSpPr>
          <p:cNvPr id="16" name="Rounded Rectangle 15"/>
          <p:cNvSpPr/>
          <p:nvPr/>
        </p:nvSpPr>
        <p:spPr>
          <a:xfrm>
            <a:off x="1730576" y="778187"/>
            <a:ext cx="1221971" cy="631768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Business data</a:t>
            </a:r>
            <a:endParaRPr lang="en-GB" sz="1400" dirty="0"/>
          </a:p>
        </p:txBody>
      </p:sp>
      <p:sp>
        <p:nvSpPr>
          <p:cNvPr id="17" name="Rounded Rectangle 16"/>
          <p:cNvSpPr/>
          <p:nvPr/>
        </p:nvSpPr>
        <p:spPr>
          <a:xfrm>
            <a:off x="3031909" y="778187"/>
            <a:ext cx="1221971" cy="631768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IoT data</a:t>
            </a:r>
            <a:endParaRPr lang="en-GB" sz="1400" dirty="0"/>
          </a:p>
        </p:txBody>
      </p:sp>
      <p:sp>
        <p:nvSpPr>
          <p:cNvPr id="18" name="Rounded Rectangle 17"/>
          <p:cNvSpPr/>
          <p:nvPr/>
        </p:nvSpPr>
        <p:spPr>
          <a:xfrm>
            <a:off x="4518967" y="778187"/>
            <a:ext cx="1221971" cy="6317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Public Sector Geospatial</a:t>
            </a:r>
            <a:endParaRPr lang="en-GB" sz="1400" dirty="0"/>
          </a:p>
        </p:txBody>
      </p:sp>
      <p:sp>
        <p:nvSpPr>
          <p:cNvPr id="19" name="Rounded Rectangle 18"/>
          <p:cNvSpPr/>
          <p:nvPr/>
        </p:nvSpPr>
        <p:spPr>
          <a:xfrm>
            <a:off x="7440616" y="784305"/>
            <a:ext cx="1221971" cy="63176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Citizen-Generated Data</a:t>
            </a:r>
            <a:endParaRPr lang="en-GB" sz="1200" dirty="0"/>
          </a:p>
        </p:txBody>
      </p:sp>
      <p:sp>
        <p:nvSpPr>
          <p:cNvPr id="20" name="Rounded Rectangle 19"/>
          <p:cNvSpPr/>
          <p:nvPr/>
        </p:nvSpPr>
        <p:spPr>
          <a:xfrm>
            <a:off x="5866870" y="774727"/>
            <a:ext cx="1221971" cy="6317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Open Data</a:t>
            </a:r>
            <a:endParaRPr lang="en-GB" sz="1400" dirty="0"/>
          </a:p>
        </p:txBody>
      </p:sp>
      <p:sp>
        <p:nvSpPr>
          <p:cNvPr id="21" name="Rounded Rectangle 20"/>
          <p:cNvSpPr/>
          <p:nvPr/>
        </p:nvSpPr>
        <p:spPr>
          <a:xfrm>
            <a:off x="8859912" y="792247"/>
            <a:ext cx="1221971" cy="63176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Research Data</a:t>
            </a:r>
            <a:endParaRPr lang="en-GB" sz="1400" dirty="0"/>
          </a:p>
        </p:txBody>
      </p:sp>
      <p:sp>
        <p:nvSpPr>
          <p:cNvPr id="22" name="Rounded Rectangle 21"/>
          <p:cNvSpPr/>
          <p:nvPr/>
        </p:nvSpPr>
        <p:spPr>
          <a:xfrm>
            <a:off x="10325594" y="792247"/>
            <a:ext cx="1221971" cy="63176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Copernicus</a:t>
            </a:r>
            <a:endParaRPr lang="en-GB" sz="1400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838960" y="2072253"/>
            <a:ext cx="9690983" cy="25572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756522" y="1582071"/>
            <a:ext cx="72487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Act</a:t>
            </a:r>
            <a:endParaRPr lang="en-GB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420498" y="1498457"/>
            <a:ext cx="132760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Governance </a:t>
            </a:r>
          </a:p>
          <a:p>
            <a:pPr algn="ctr"/>
            <a:r>
              <a:rPr lang="en-GB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</a:t>
            </a:r>
            <a:endParaRPr lang="en-GB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905361" y="1496240"/>
            <a:ext cx="116570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Horizon Europe</a:t>
            </a:r>
          </a:p>
          <a:p>
            <a:pPr algn="ctr"/>
            <a:r>
              <a:rPr lang="en-GB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programme</a:t>
            </a:r>
            <a:endParaRPr lang="en-GB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0510933" y="1483312"/>
            <a:ext cx="90441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Space</a:t>
            </a:r>
          </a:p>
          <a:p>
            <a:pPr algn="ctr"/>
            <a:r>
              <a:rPr lang="en-GB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programme</a:t>
            </a:r>
            <a:endParaRPr lang="en-GB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772471" y="1405969"/>
            <a:ext cx="7505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INSPIRE</a:t>
            </a:r>
            <a:endParaRPr lang="en-GB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026469" y="1512903"/>
            <a:ext cx="90441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Open Data </a:t>
            </a:r>
          </a:p>
          <a:p>
            <a:pPr algn="ctr"/>
            <a:r>
              <a:rPr lang="en-GB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Directive</a:t>
            </a:r>
            <a:endParaRPr lang="en-GB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7820" y="4947188"/>
            <a:ext cx="1088127" cy="725418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70" b="25661"/>
          <a:stretch/>
        </p:blipFill>
        <p:spPr>
          <a:xfrm>
            <a:off x="10067906" y="4998689"/>
            <a:ext cx="1462037" cy="642233"/>
          </a:xfrm>
          <a:prstGeom prst="rect">
            <a:avLst/>
          </a:prstGeom>
        </p:spPr>
      </p:pic>
      <p:cxnSp>
        <p:nvCxnSpPr>
          <p:cNvPr id="40" name="Straight Connector 39"/>
          <p:cNvCxnSpPr/>
          <p:nvPr/>
        </p:nvCxnSpPr>
        <p:spPr>
          <a:xfrm>
            <a:off x="1838960" y="2539018"/>
            <a:ext cx="9708605" cy="23584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1778252" y="3976331"/>
            <a:ext cx="9637096" cy="1508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910469" y="2066897"/>
            <a:ext cx="8338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B2G data</a:t>
            </a:r>
          </a:p>
          <a:p>
            <a:pPr algn="ctr"/>
            <a:r>
              <a:rPr lang="en-GB" sz="1200" dirty="0" smtClean="0"/>
              <a:t>sharing</a:t>
            </a:r>
            <a:endParaRPr lang="en-GB" sz="1200" dirty="0"/>
          </a:p>
        </p:txBody>
      </p:sp>
      <p:sp>
        <p:nvSpPr>
          <p:cNvPr id="43" name="TextBox 42"/>
          <p:cNvSpPr txBox="1"/>
          <p:nvPr/>
        </p:nvSpPr>
        <p:spPr>
          <a:xfrm>
            <a:off x="3127930" y="2067858"/>
            <a:ext cx="1103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Non-personal</a:t>
            </a:r>
          </a:p>
          <a:p>
            <a:pPr algn="ctr"/>
            <a:r>
              <a:rPr lang="en-GB" sz="1200" dirty="0" smtClean="0"/>
              <a:t>data reuse</a:t>
            </a:r>
            <a:endParaRPr lang="en-GB" sz="1200" dirty="0"/>
          </a:p>
        </p:txBody>
      </p:sp>
      <p:sp>
        <p:nvSpPr>
          <p:cNvPr id="44" name="TextBox 43"/>
          <p:cNvSpPr txBox="1"/>
          <p:nvPr/>
        </p:nvSpPr>
        <p:spPr>
          <a:xfrm>
            <a:off x="4938709" y="2167662"/>
            <a:ext cx="4411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SDI</a:t>
            </a:r>
            <a:endParaRPr lang="en-GB" sz="1200" dirty="0"/>
          </a:p>
        </p:txBody>
      </p:sp>
      <p:sp>
        <p:nvSpPr>
          <p:cNvPr id="45" name="TextBox 44"/>
          <p:cNvSpPr txBox="1"/>
          <p:nvPr/>
        </p:nvSpPr>
        <p:spPr>
          <a:xfrm>
            <a:off x="5488807" y="2167152"/>
            <a:ext cx="2074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Open Data + HVD</a:t>
            </a:r>
            <a:endParaRPr lang="en-GB" sz="1200" dirty="0"/>
          </a:p>
        </p:txBody>
      </p:sp>
      <p:sp>
        <p:nvSpPr>
          <p:cNvPr id="46" name="TextBox 45"/>
          <p:cNvSpPr txBox="1"/>
          <p:nvPr/>
        </p:nvSpPr>
        <p:spPr>
          <a:xfrm>
            <a:off x="7646862" y="2184539"/>
            <a:ext cx="8515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Data trust</a:t>
            </a:r>
            <a:endParaRPr lang="en-GB" sz="1200" dirty="0"/>
          </a:p>
        </p:txBody>
      </p:sp>
      <p:sp>
        <p:nvSpPr>
          <p:cNvPr id="47" name="TextBox 46"/>
          <p:cNvSpPr txBox="1"/>
          <p:nvPr/>
        </p:nvSpPr>
        <p:spPr>
          <a:xfrm>
            <a:off x="9017970" y="2178044"/>
            <a:ext cx="8687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FAIR data</a:t>
            </a:r>
            <a:endParaRPr lang="en-GB" sz="1200" dirty="0"/>
          </a:p>
        </p:txBody>
      </p:sp>
      <p:sp>
        <p:nvSpPr>
          <p:cNvPr id="48" name="TextBox 47"/>
          <p:cNvSpPr txBox="1"/>
          <p:nvPr/>
        </p:nvSpPr>
        <p:spPr>
          <a:xfrm>
            <a:off x="10157219" y="2159572"/>
            <a:ext cx="14558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Open reusable EO</a:t>
            </a:r>
            <a:endParaRPr lang="en-GB" sz="1200" dirty="0"/>
          </a:p>
        </p:txBody>
      </p:sp>
      <p:sp>
        <p:nvSpPr>
          <p:cNvPr id="50" name="Rounded Rectangle 49"/>
          <p:cNvSpPr/>
          <p:nvPr/>
        </p:nvSpPr>
        <p:spPr>
          <a:xfrm>
            <a:off x="6225734" y="3093297"/>
            <a:ext cx="2231557" cy="333243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accent2">
                    <a:lumMod val="50000"/>
                  </a:schemeClr>
                </a:solidFill>
              </a:rPr>
              <a:t>Data intermediaries</a:t>
            </a:r>
            <a:endParaRPr lang="en-GB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411541" y="698268"/>
            <a:ext cx="1385982" cy="3723756"/>
            <a:chOff x="4411541" y="698268"/>
            <a:chExt cx="1385982" cy="3723756"/>
          </a:xfrm>
        </p:grpSpPr>
        <p:sp>
          <p:nvSpPr>
            <p:cNvPr id="52" name="Rounded Rectangle 51"/>
            <p:cNvSpPr/>
            <p:nvPr/>
          </p:nvSpPr>
          <p:spPr>
            <a:xfrm>
              <a:off x="4473926" y="698268"/>
              <a:ext cx="1323597" cy="3668340"/>
            </a:xfrm>
            <a:prstGeom prst="roundRect">
              <a:avLst>
                <a:gd name="adj" fmla="val 2094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4411541" y="4114247"/>
              <a:ext cx="13692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Pathway 1 a, b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56" name="Rounded Rectangle 55"/>
          <p:cNvSpPr/>
          <p:nvPr/>
        </p:nvSpPr>
        <p:spPr>
          <a:xfrm>
            <a:off x="4583952" y="2620781"/>
            <a:ext cx="1078158" cy="357974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accent2">
                    <a:lumMod val="50000"/>
                  </a:schemeClr>
                </a:solidFill>
              </a:rPr>
              <a:t>MIG</a:t>
            </a:r>
            <a:endParaRPr lang="en-GB" sz="1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7" name="Rounded Rectangle 56"/>
          <p:cNvSpPr/>
          <p:nvPr/>
        </p:nvSpPr>
        <p:spPr>
          <a:xfrm>
            <a:off x="5885412" y="2615250"/>
            <a:ext cx="1330350" cy="363505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accent2">
                    <a:lumMod val="50000"/>
                  </a:schemeClr>
                </a:solidFill>
              </a:rPr>
              <a:t>Open Data Committee</a:t>
            </a:r>
            <a:endParaRPr lang="en-GB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387446" y="606012"/>
            <a:ext cx="2991774" cy="3952742"/>
            <a:chOff x="4387446" y="606012"/>
            <a:chExt cx="2991774" cy="3952742"/>
          </a:xfrm>
        </p:grpSpPr>
        <p:sp>
          <p:nvSpPr>
            <p:cNvPr id="53" name="Rounded Rectangle 52"/>
            <p:cNvSpPr/>
            <p:nvPr/>
          </p:nvSpPr>
          <p:spPr>
            <a:xfrm>
              <a:off x="4387446" y="606012"/>
              <a:ext cx="2922811" cy="3898776"/>
            </a:xfrm>
            <a:prstGeom prst="roundRect">
              <a:avLst>
                <a:gd name="adj" fmla="val 909"/>
              </a:avLst>
            </a:prstGeom>
            <a:noFill/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6357787" y="4250977"/>
              <a:ext cx="10214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chemeClr val="accent1"/>
                  </a:solidFill>
                </a:rPr>
                <a:t>Pathway </a:t>
              </a:r>
              <a:r>
                <a:rPr lang="en-GB" sz="1400" dirty="0" smtClean="0">
                  <a:solidFill>
                    <a:schemeClr val="accent1"/>
                  </a:solidFill>
                </a:rPr>
                <a:t>2</a:t>
              </a:r>
              <a:endParaRPr lang="en-GB" sz="1400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634558" y="553364"/>
            <a:ext cx="7263627" cy="5284795"/>
            <a:chOff x="1634558" y="553364"/>
            <a:chExt cx="7263627" cy="5284795"/>
          </a:xfrm>
        </p:grpSpPr>
        <p:sp>
          <p:nvSpPr>
            <p:cNvPr id="60" name="TextBox 59"/>
            <p:cNvSpPr txBox="1"/>
            <p:nvPr/>
          </p:nvSpPr>
          <p:spPr>
            <a:xfrm>
              <a:off x="7727672" y="5530382"/>
              <a:ext cx="11705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chemeClr val="accent4"/>
                  </a:solidFill>
                </a:rPr>
                <a:t>Pathway </a:t>
              </a:r>
              <a:r>
                <a:rPr lang="en-GB" sz="1400" dirty="0" smtClean="0">
                  <a:solidFill>
                    <a:schemeClr val="accent4"/>
                  </a:solidFill>
                </a:rPr>
                <a:t>3 a</a:t>
              </a:r>
              <a:endParaRPr lang="en-GB" sz="1400" dirty="0">
                <a:solidFill>
                  <a:schemeClr val="accent4"/>
                </a:solidFill>
              </a:endParaRPr>
            </a:p>
          </p:txBody>
        </p:sp>
        <p:sp>
          <p:nvSpPr>
            <p:cNvPr id="61" name="Rounded Rectangle 60"/>
            <p:cNvSpPr/>
            <p:nvPr/>
          </p:nvSpPr>
          <p:spPr>
            <a:xfrm>
              <a:off x="1634558" y="553364"/>
              <a:ext cx="7195987" cy="5248920"/>
            </a:xfrm>
            <a:prstGeom prst="roundRect">
              <a:avLst>
                <a:gd name="adj" fmla="val 909"/>
              </a:avLst>
            </a:prstGeom>
            <a:noFill/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333242" y="473825"/>
            <a:ext cx="7359319" cy="4291814"/>
            <a:chOff x="4333242" y="473825"/>
            <a:chExt cx="7359319" cy="4291814"/>
          </a:xfrm>
        </p:grpSpPr>
        <p:sp>
          <p:nvSpPr>
            <p:cNvPr id="59" name="Rounded Rectangle 58"/>
            <p:cNvSpPr/>
            <p:nvPr/>
          </p:nvSpPr>
          <p:spPr>
            <a:xfrm>
              <a:off x="4333242" y="473825"/>
              <a:ext cx="7299958" cy="4256117"/>
            </a:xfrm>
            <a:prstGeom prst="roundRect">
              <a:avLst>
                <a:gd name="adj" fmla="val 909"/>
              </a:avLst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0522048" y="4457862"/>
              <a:ext cx="11705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Pathway </a:t>
              </a:r>
              <a:r>
                <a:rPr lang="en-GB" sz="1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3 b</a:t>
              </a:r>
              <a:endParaRPr lang="en-GB" sz="1400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718218" y="968859"/>
            <a:ext cx="9188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Data types</a:t>
            </a:r>
            <a:endParaRPr lang="en-GB" sz="1200" dirty="0"/>
          </a:p>
        </p:txBody>
      </p:sp>
      <p:sp>
        <p:nvSpPr>
          <p:cNvPr id="51" name="Rounded Rectangle 50"/>
          <p:cNvSpPr/>
          <p:nvPr/>
        </p:nvSpPr>
        <p:spPr>
          <a:xfrm>
            <a:off x="8940786" y="2675665"/>
            <a:ext cx="1233147" cy="361979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accent2">
                    <a:lumMod val="50000"/>
                  </a:schemeClr>
                </a:solidFill>
              </a:rPr>
              <a:t>Horizon Europe WP</a:t>
            </a:r>
            <a:endParaRPr lang="en-GB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461739" y="1631525"/>
            <a:ext cx="13364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Public Access to Environmental</a:t>
            </a:r>
          </a:p>
          <a:p>
            <a:pPr algn="ctr"/>
            <a:r>
              <a:rPr lang="en-GB" sz="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Information Directive</a:t>
            </a:r>
            <a:endParaRPr lang="en-GB" sz="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7440616" y="2619865"/>
            <a:ext cx="1307490" cy="394635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 smtClean="0">
                <a:solidFill>
                  <a:schemeClr val="accent2">
                    <a:lumMod val="50000"/>
                  </a:schemeClr>
                </a:solidFill>
              </a:rPr>
              <a:t>Registered</a:t>
            </a:r>
          </a:p>
          <a:p>
            <a:pPr algn="ctr"/>
            <a:r>
              <a:rPr lang="en-GB" sz="900" dirty="0" smtClean="0">
                <a:solidFill>
                  <a:schemeClr val="accent2">
                    <a:lumMod val="50000"/>
                  </a:schemeClr>
                </a:solidFill>
              </a:rPr>
              <a:t>Data Altruism Organisations</a:t>
            </a:r>
            <a:endParaRPr lang="en-GB" sz="9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5" name="Rounded Rectangle 64"/>
          <p:cNvSpPr/>
          <p:nvPr/>
        </p:nvSpPr>
        <p:spPr>
          <a:xfrm>
            <a:off x="4583952" y="3097107"/>
            <a:ext cx="1078158" cy="357974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accent2">
                    <a:lumMod val="50000"/>
                  </a:schemeClr>
                </a:solidFill>
              </a:rPr>
              <a:t>MIG-T</a:t>
            </a:r>
            <a:endParaRPr lang="en-GB" sz="1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6" name="Rounded Rectangle 65"/>
          <p:cNvSpPr/>
          <p:nvPr/>
        </p:nvSpPr>
        <p:spPr>
          <a:xfrm>
            <a:off x="5887295" y="3538615"/>
            <a:ext cx="1307490" cy="363111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accent2">
                    <a:lumMod val="50000"/>
                  </a:schemeClr>
                </a:solidFill>
              </a:rPr>
              <a:t>Green Data Board</a:t>
            </a:r>
            <a:endParaRPr lang="en-GB" sz="11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7" name="Picture 6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0248" y="5204701"/>
            <a:ext cx="1403320" cy="143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700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868150" y="2602172"/>
            <a:ext cx="10065224" cy="2149523"/>
          </a:xfrm>
        </p:spPr>
        <p:txBody>
          <a:bodyPr>
            <a:noAutofit/>
          </a:bodyPr>
          <a:lstStyle/>
          <a:p>
            <a:r>
              <a:rPr lang="en-US" sz="5400" dirty="0" smtClean="0"/>
              <a:t>Study </a:t>
            </a:r>
            <a:r>
              <a:rPr lang="en-US" sz="5400" dirty="0"/>
              <a:t>of interoperability </a:t>
            </a: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/>
              <a:t>provisions </a:t>
            </a:r>
            <a:r>
              <a:rPr lang="en-US" sz="5400" dirty="0"/>
              <a:t>for </a:t>
            </a:r>
            <a:r>
              <a:rPr lang="en-US" sz="5400" dirty="0" smtClean="0"/>
              <a:t>environmental</a:t>
            </a:r>
            <a:br>
              <a:rPr lang="en-US" sz="5400" dirty="0" smtClean="0"/>
            </a:br>
            <a:r>
              <a:rPr lang="en-US" sz="5400" dirty="0" smtClean="0"/>
              <a:t>data </a:t>
            </a:r>
            <a:r>
              <a:rPr lang="en-US" sz="5400" dirty="0"/>
              <a:t>sharing</a:t>
            </a:r>
          </a:p>
        </p:txBody>
      </p:sp>
    </p:spTree>
    <p:extLst>
      <p:ext uri="{BB962C8B-B14F-4D97-AF65-F5344CB8AC3E}">
        <p14:creationId xmlns:p14="http://schemas.microsoft.com/office/powerpoint/2010/main" val="281451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199" y="1620000"/>
            <a:ext cx="10905699" cy="3881904"/>
          </a:xfrm>
        </p:spPr>
        <p:txBody>
          <a:bodyPr/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Title</a:t>
            </a:r>
            <a:r>
              <a:rPr lang="en-GB" dirty="0" smtClean="0"/>
              <a:t>: </a:t>
            </a:r>
          </a:p>
          <a:p>
            <a:pPr marL="0" indent="0" algn="ctr">
              <a:buNone/>
            </a:pPr>
            <a:r>
              <a:rPr lang="en-US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Evaluation </a:t>
            </a:r>
            <a:r>
              <a:rPr lang="en-US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prospective interoperability provisions for environmental data sharing </a:t>
            </a:r>
            <a:r>
              <a:rPr lang="en-US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reuse </a:t>
            </a:r>
            <a:r>
              <a:rPr lang="en-US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within the common European Green Deal data space</a:t>
            </a:r>
            <a:endParaRPr lang="en-GB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Timeline</a:t>
            </a:r>
            <a:r>
              <a:rPr lang="en-GB" dirty="0" smtClean="0"/>
              <a:t>: </a:t>
            </a:r>
          </a:p>
          <a:p>
            <a:pPr marL="266700" indent="0">
              <a:buNone/>
            </a:pPr>
            <a:r>
              <a:rPr lang="en-GB" dirty="0" smtClean="0"/>
              <a:t>Started in </a:t>
            </a:r>
            <a:r>
              <a:rPr lang="en-GB" dirty="0" smtClean="0">
                <a:solidFill>
                  <a:srgbClr val="0356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June 2023</a:t>
            </a:r>
            <a:r>
              <a:rPr lang="en-GB" dirty="0" smtClean="0"/>
              <a:t> – Duration: </a:t>
            </a:r>
            <a:r>
              <a:rPr lang="en-GB" dirty="0" smtClean="0">
                <a:solidFill>
                  <a:srgbClr val="0356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Months</a:t>
            </a:r>
            <a:r>
              <a:rPr lang="en-GB" dirty="0" smtClean="0"/>
              <a:t> (~ end by January 2024)</a:t>
            </a:r>
            <a:endParaRPr lang="en-GB" dirty="0" smtClean="0"/>
          </a:p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Expert awarded</a:t>
            </a:r>
            <a:r>
              <a:rPr lang="en-GB" dirty="0" smtClean="0"/>
              <a:t>: </a:t>
            </a:r>
          </a:p>
          <a:p>
            <a:pPr marL="266700" indent="0">
              <a:buNone/>
            </a:pPr>
            <a:r>
              <a:rPr lang="en-GB" dirty="0" smtClean="0"/>
              <a:t>Thorsten Reitz </a:t>
            </a:r>
            <a:r>
              <a:rPr lang="en-GB" dirty="0"/>
              <a:t>(wetransform - </a:t>
            </a:r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wetransform.to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Expert contract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223" y="5501904"/>
            <a:ext cx="120015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43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.potx" id="{4E874F3A-6BB1-4334-AA3C-CB69D53C2FB0}" vid="{CFDAC62F-BBD6-4674-995E-7A3058955A7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213</TotalTime>
  <Words>1037</Words>
  <Application>Microsoft Office PowerPoint</Application>
  <PresentationFormat>Widescreen</PresentationFormat>
  <Paragraphs>186</Paragraphs>
  <Slides>24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Calibri</vt:lpstr>
      <vt:lpstr>Courier New</vt:lpstr>
      <vt:lpstr>EC Square Sans Pro</vt:lpstr>
      <vt:lpstr>EC Square Sans Pro Medium</vt:lpstr>
      <vt:lpstr>Times New Roman</vt:lpstr>
      <vt:lpstr>Office Theme</vt:lpstr>
      <vt:lpstr>Action 1.1 Towards a Digital Ecosystem for the  Environment and Sustainability </vt:lpstr>
      <vt:lpstr>Content</vt:lpstr>
      <vt:lpstr>Ex-ante policy development  pathways for the EGDDS  legal instrument(s) A perspective from the JRC</vt:lpstr>
      <vt:lpstr>Context &amp; Disclaimers</vt:lpstr>
      <vt:lpstr>What is the problem</vt:lpstr>
      <vt:lpstr>Policy development pathways (ex-ante)</vt:lpstr>
      <vt:lpstr>PowerPoint Presentation</vt:lpstr>
      <vt:lpstr>Study of interoperability  provisions for environmental data sharing</vt:lpstr>
      <vt:lpstr>Expert contract</vt:lpstr>
      <vt:lpstr>Objective</vt:lpstr>
      <vt:lpstr>Tasks - Deliverables and schedule</vt:lpstr>
      <vt:lpstr>Expected outcomes</vt:lpstr>
      <vt:lpstr>JRC Knowledge base on Common European Data Spaces</vt:lpstr>
      <vt:lpstr>JRC knowledge base on data sharing and use</vt:lpstr>
      <vt:lpstr>JRC Science for Policy report</vt:lpstr>
      <vt:lpstr>Contents</vt:lpstr>
      <vt:lpstr>Our analytical lens</vt:lpstr>
      <vt:lpstr>How-to’s on technical and organisational aspects of data sharing </vt:lpstr>
      <vt:lpstr>Sample How-to's on Data Sharing</vt:lpstr>
      <vt:lpstr>Dashboard: JRC resources mapped to requirements for European data spaces</vt:lpstr>
      <vt:lpstr>Wiki</vt:lpstr>
      <vt:lpstr>Guidelines on the validation and use of GPKG for END e-reporting</vt:lpstr>
      <vt:lpstr>Keep in touch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Action 1.1 Towards a Digital Ecosystem for the  Environment and Sustainability</dc:title>
  <dc:creator>KOTSEV Alexander (JRC-ISPRA)</dc:creator>
  <cp:lastModifiedBy>ESCRIU Jordi (JRC-ISPRA)</cp:lastModifiedBy>
  <cp:revision>24</cp:revision>
  <dcterms:created xsi:type="dcterms:W3CDTF">2023-07-06T12:37:14Z</dcterms:created>
  <dcterms:modified xsi:type="dcterms:W3CDTF">2023-07-06T21:04:05Z</dcterms:modified>
</cp:coreProperties>
</file>