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8" r:id="rId2"/>
  </p:sldMasterIdLst>
  <p:notesMasterIdLst>
    <p:notesMasterId r:id="rId13"/>
  </p:notesMasterIdLst>
  <p:sldIdLst>
    <p:sldId id="256" r:id="rId3"/>
    <p:sldId id="269" r:id="rId4"/>
    <p:sldId id="274" r:id="rId5"/>
    <p:sldId id="277" r:id="rId6"/>
    <p:sldId id="282" r:id="rId7"/>
    <p:sldId id="280" r:id="rId8"/>
    <p:sldId id="268" r:id="rId9"/>
    <p:sldId id="281" r:id="rId10"/>
    <p:sldId id="262" r:id="rId11"/>
    <p:sldId id="271" r:id="rId12"/>
  </p:sldIdLst>
  <p:sldSz cx="12192000" cy="6858000"/>
  <p:notesSz cx="6794500" cy="9906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ZfmPaAZDOGffchqPWS8+vvHla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" y="402"/>
      </p:cViewPr>
      <p:guideLst>
        <p:guide orient="horz" pos="1026"/>
        <p:guide pos="529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8645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Delete/update as appropriate</a:t>
            </a:r>
            <a:endParaRPr/>
          </a:p>
        </p:txBody>
      </p:sp>
      <p:sp>
        <p:nvSpPr>
          <p:cNvPr id="330" name="Google Shape;33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103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488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0252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4638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6470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e1d2fafd8d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1e1d2fafd8d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9310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9286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3595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Update/add/delete parts of the copy right notice where appropriate.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More information: </a:t>
            </a:r>
            <a:r>
              <a:rPr lang="es-ES" u="sng">
                <a:solidFill>
                  <a:schemeClr val="hlink"/>
                </a:solidFill>
                <a:hlinkClick r:id="rId3"/>
              </a:rPr>
              <a:t>https://myintracomm.ec.europa.eu/corp/intellectual-property/Documents/2019_Reuse-guidelines%28CC-BY%29.pdf</a:t>
            </a:r>
            <a:endParaRPr/>
          </a:p>
        </p:txBody>
      </p:sp>
      <p:sp>
        <p:nvSpPr>
          <p:cNvPr id="165" name="Google Shape;165;p6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8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8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8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8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3" name="Google Shape;63;p1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0" name="Google Shape;70;p1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75" name="Google Shape;75;p1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0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21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2" name="Google Shape;92;p23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3" name="Google Shape;93;p23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4" name="Google Shape;94;p23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8" name="Google Shape;98;p2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1" name="Google Shape;101;p24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2" name="Google Shape;102;p24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3" name="Google Shape;103;p24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4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6" name="Google Shape;106;p24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9" name="Google Shape;109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26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4" name="Google Shape;114;p2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/>
          <p:nvPr/>
        </p:nvSpPr>
        <p:spPr>
          <a:xfrm>
            <a:off x="0" y="1073101"/>
            <a:ext cx="12192000" cy="57848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400" cy="21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cxnSp>
        <p:nvCxnSpPr>
          <p:cNvPr id="64" name="Google Shape;64;p15"/>
          <p:cNvCxnSpPr/>
          <p:nvPr/>
        </p:nvCxnSpPr>
        <p:spPr>
          <a:xfrm>
            <a:off x="838200" y="1978925"/>
            <a:ext cx="0" cy="4879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5" name="Google Shape;65;p15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290400" cy="8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2"/>
          </p:nvPr>
        </p:nvSpPr>
        <p:spPr>
          <a:xfrm>
            <a:off x="6094413" y="5391727"/>
            <a:ext cx="5267200" cy="8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30479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700"/>
              <a:buFont typeface="Arial"/>
              <a:buNone/>
              <a:defRPr sz="2267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7" name="Google Shape;67;p15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2" y="6390002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0" t="5036" r="4163" b="4384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863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967153" y="1825624"/>
            <a:ext cx="102676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1" name="Google Shape;71;p16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0972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/>
          <p:nvPr/>
        </p:nvSpPr>
        <p:spPr>
          <a:xfrm>
            <a:off x="0" y="1"/>
            <a:ext cx="12192000" cy="34304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800" cy="12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5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cxnSp>
        <p:nvCxnSpPr>
          <p:cNvPr id="76" name="Google Shape;76;p17"/>
          <p:cNvCxnSpPr/>
          <p:nvPr/>
        </p:nvCxnSpPr>
        <p:spPr>
          <a:xfrm>
            <a:off x="838200" y="0"/>
            <a:ext cx="0" cy="2362800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7" name="Google Shape;77;p17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4000" cy="19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5896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Chapter cover (option 1)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8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45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ubTitle" idx="1"/>
          </p:nvPr>
        </p:nvSpPr>
        <p:spPr>
          <a:xfrm>
            <a:off x="1070189" y="3602039"/>
            <a:ext cx="102816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82" name="Google Shape;82;p18"/>
          <p:cNvCxnSpPr/>
          <p:nvPr/>
        </p:nvCxnSpPr>
        <p:spPr>
          <a:xfrm>
            <a:off x="838200" y="0"/>
            <a:ext cx="0" cy="3478400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3" name="Google Shape;8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30" y="6193923"/>
            <a:ext cx="1718513" cy="451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2638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8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45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ubTitle" idx="1"/>
          </p:nvPr>
        </p:nvSpPr>
        <p:spPr>
          <a:xfrm>
            <a:off x="1070189" y="3602039"/>
            <a:ext cx="102848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88" name="Google Shape;88;p19"/>
          <p:cNvCxnSpPr/>
          <p:nvPr/>
        </p:nvCxnSpPr>
        <p:spPr>
          <a:xfrm>
            <a:off x="838200" y="0"/>
            <a:ext cx="0" cy="3478400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9" name="Google Shape;8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30" y="6193923"/>
            <a:ext cx="1718513" cy="451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2094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body" idx="1"/>
          </p:nvPr>
        </p:nvSpPr>
        <p:spPr>
          <a:xfrm>
            <a:off x="967153" y="1825624"/>
            <a:ext cx="102676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2" name="Google Shape;92;p20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38613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2_Title and Conten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967153" y="1825624"/>
            <a:ext cx="102676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6" name="Google Shape;96;p21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04009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4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0" name="Google Shape;100;p22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2"/>
          </p:nvPr>
        </p:nvSpPr>
        <p:spPr>
          <a:xfrm>
            <a:off x="967153" y="1825624"/>
            <a:ext cx="50040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4798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5" name="Google Shape;105;p23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23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body" idx="2"/>
          </p:nvPr>
        </p:nvSpPr>
        <p:spPr>
          <a:xfrm>
            <a:off x="967153" y="1825624"/>
            <a:ext cx="50040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55147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body" idx="1"/>
          </p:nvPr>
        </p:nvSpPr>
        <p:spPr>
          <a:xfrm>
            <a:off x="970723" y="1825625"/>
            <a:ext cx="32296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body" idx="2"/>
          </p:nvPr>
        </p:nvSpPr>
        <p:spPr>
          <a:xfrm>
            <a:off x="4476003" y="1825624"/>
            <a:ext cx="32400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400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2" name="Google Shape;112;p24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6311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1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10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>
            <a:spLocks noGrp="1"/>
          </p:cNvSpPr>
          <p:nvPr>
            <p:ph type="body" idx="1"/>
          </p:nvPr>
        </p:nvSpPr>
        <p:spPr>
          <a:xfrm>
            <a:off x="970723" y="1681163"/>
            <a:ext cx="5004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1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304792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25"/>
          <p:cNvSpPr txBox="1">
            <a:spLocks noGrp="1"/>
          </p:cNvSpPr>
          <p:nvPr>
            <p:ph type="body" idx="2"/>
          </p:nvPr>
        </p:nvSpPr>
        <p:spPr>
          <a:xfrm>
            <a:off x="970723" y="2597727"/>
            <a:ext cx="5004000" cy="3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25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4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1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304792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5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4000" cy="3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9" name="Google Shape;119;p25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043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2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23" name="Google Shape;123;p26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cxnSp>
        <p:nvCxnSpPr>
          <p:cNvPr id="124" name="Google Shape;124;p26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8254674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00" cy="69840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27"/>
          <p:cNvSpPr/>
          <p:nvPr/>
        </p:nvSpPr>
        <p:spPr>
          <a:xfrm>
            <a:off x="3214048" y="1992573"/>
            <a:ext cx="8550400" cy="361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3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7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800" cy="361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1520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8"/>
          <p:cNvSpPr txBox="1">
            <a:spLocks noGrp="1"/>
          </p:cNvSpPr>
          <p:nvPr>
            <p:ph type="body" idx="1"/>
          </p:nvPr>
        </p:nvSpPr>
        <p:spPr>
          <a:xfrm>
            <a:off x="6662615" y="1825625"/>
            <a:ext cx="4583600" cy="41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8"/>
          <p:cNvSpPr txBox="1">
            <a:spLocks noGrp="1"/>
          </p:cNvSpPr>
          <p:nvPr>
            <p:ph type="sldNum" idx="12"/>
          </p:nvPr>
        </p:nvSpPr>
        <p:spPr>
          <a:xfrm>
            <a:off x="838200" y="6131287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  <p:sp>
        <p:nvSpPr>
          <p:cNvPr id="133" name="Google Shape;133;p28"/>
          <p:cNvSpPr txBox="1">
            <a:spLocks noGrp="1"/>
          </p:cNvSpPr>
          <p:nvPr>
            <p:ph type="title"/>
          </p:nvPr>
        </p:nvSpPr>
        <p:spPr>
          <a:xfrm>
            <a:off x="6662615" y="586765"/>
            <a:ext cx="4582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134" name="Google Shape;134;p28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400" cy="69640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28747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800" cy="34688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29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6800" cy="628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138" name="Google Shape;138;p29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6800" cy="23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marR="0" lvl="0" indent="-45718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1195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8000" cy="20908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1" name="Google Shape;141;p30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20000" cy="20908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2" name="Google Shape;142;p30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8000" cy="20908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43" name="Google Shape;143;p30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600" cy="152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30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600" cy="152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30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600" cy="152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30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cxnSp>
        <p:nvCxnSpPr>
          <p:cNvPr id="147" name="Google Shape;147;p30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32133442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8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50" name="Google Shape;150;p31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51" name="Google Shape;151;p31"/>
          <p:cNvSpPr>
            <a:spLocks noGrp="1"/>
          </p:cNvSpPr>
          <p:nvPr>
            <p:ph type="pic" idx="4"/>
          </p:nvPr>
        </p:nvSpPr>
        <p:spPr>
          <a:xfrm>
            <a:off x="6197547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52" name="Google Shape;152;p31"/>
          <p:cNvSpPr txBox="1">
            <a:spLocks noGrp="1"/>
          </p:cNvSpPr>
          <p:nvPr>
            <p:ph type="body" idx="1"/>
          </p:nvPr>
        </p:nvSpPr>
        <p:spPr>
          <a:xfrm>
            <a:off x="8887605" y="4076343"/>
            <a:ext cx="2483600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31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00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31"/>
          <p:cNvSpPr>
            <a:spLocks noGrp="1"/>
          </p:cNvSpPr>
          <p:nvPr>
            <p:ph type="pic" idx="6"/>
          </p:nvPr>
        </p:nvSpPr>
        <p:spPr>
          <a:xfrm>
            <a:off x="6197548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55" name="Google Shape;155;p31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00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" name="Google Shape;156;p31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400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7500" rIns="68575" bIns="34275" anchor="t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31789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06390" algn="l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31"/>
          <p:cNvSpPr txBox="1">
            <a:spLocks noGrp="1"/>
          </p:cNvSpPr>
          <p:nvPr>
            <p:ph type="title"/>
          </p:nvPr>
        </p:nvSpPr>
        <p:spPr>
          <a:xfrm>
            <a:off x="970723" y="5752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Arial"/>
              <a:buNone/>
              <a:defRPr sz="3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cxnSp>
        <p:nvCxnSpPr>
          <p:cNvPr id="158" name="Google Shape;158;p31"/>
          <p:cNvCxnSpPr/>
          <p:nvPr/>
        </p:nvCxnSpPr>
        <p:spPr>
          <a:xfrm>
            <a:off x="838203" y="0"/>
            <a:ext cx="0" cy="136520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629125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4306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3"/>
          <p:cNvSpPr/>
          <p:nvPr/>
        </p:nvSpPr>
        <p:spPr>
          <a:xfrm>
            <a:off x="0" y="0"/>
            <a:ext cx="12192000" cy="3432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2" name="Google Shape;162;p33"/>
          <p:cNvCxnSpPr/>
          <p:nvPr/>
        </p:nvCxnSpPr>
        <p:spPr>
          <a:xfrm>
            <a:off x="838200" y="0"/>
            <a:ext cx="0" cy="2362800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3" name="Google Shape;163;p33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800" cy="12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45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164" name="Google Shape;164;p33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4000" cy="19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67"/>
              </a:spcBef>
              <a:spcAft>
                <a:spcPts val="0"/>
              </a:spcAft>
              <a:buClr>
                <a:srgbClr val="2B91C5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67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0436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1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11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12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1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1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 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7" name="Google Shape;47;p1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" name="Google Shape;48;p1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1" name="Google Shape;51;p15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6" name="Google Shape;56;p1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EC-JRC-logo_horizontal_EN_pos_transparent-background.png"/>
          <p:cNvPicPr preferRelativeResize="0"/>
          <p:nvPr/>
        </p:nvPicPr>
        <p:blipFill rotWithShape="1">
          <a:blip r:embed="rId21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 descr="EC-JRC-logo_horizontal_EN_pos_transparent-background.png"/>
          <p:cNvPicPr preferRelativeResize="0"/>
          <p:nvPr/>
        </p:nvPicPr>
        <p:blipFill rotWithShape="1">
          <a:blip r:embed="rId21">
            <a:alphaModFix/>
          </a:blip>
          <a:srcRect l="6905" t="10944" r="6663" b="9113"/>
          <a:stretch/>
        </p:blipFill>
        <p:spPr>
          <a:xfrm>
            <a:off x="9945930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38200" y="6254291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8653891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SPIRE-MIF/helpdesk-registry/pull/5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SPIRE-MIF/helpdesk-registry/pull/5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usurvey/runner/Re3gistry_Surve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Y_KAhibGa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/>
              <a:t>INSPIRE Registry </a:t>
            </a:r>
            <a:r>
              <a:rPr lang="en-US" dirty="0" smtClean="0"/>
              <a:t>&amp; </a:t>
            </a:r>
            <a:r>
              <a:rPr lang="en-US" dirty="0"/>
              <a:t>Re3gistry software</a:t>
            </a:r>
            <a:endParaRPr sz="4400" dirty="0"/>
          </a:p>
        </p:txBody>
      </p:sp>
      <p:sp>
        <p:nvSpPr>
          <p:cNvPr id="121" name="Google Shape;121;p1"/>
          <p:cNvSpPr txBox="1">
            <a:spLocks noGrp="1"/>
          </p:cNvSpPr>
          <p:nvPr>
            <p:ph type="subTitle" idx="1"/>
          </p:nvPr>
        </p:nvSpPr>
        <p:spPr>
          <a:xfrm>
            <a:off x="1071350" y="4542740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/>
              <a:t>JRC INSPIRE Team</a:t>
            </a:r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  <p:sp>
        <p:nvSpPr>
          <p:cNvPr id="122" name="Google Shape;122;p1"/>
          <p:cNvSpPr txBox="1">
            <a:spLocks noGrp="1"/>
          </p:cNvSpPr>
          <p:nvPr>
            <p:ph type="body" idx="2"/>
          </p:nvPr>
        </p:nvSpPr>
        <p:spPr>
          <a:xfrm>
            <a:off x="5684519" y="5872536"/>
            <a:ext cx="5677095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buSzPts val="1700"/>
            </a:pPr>
            <a:r>
              <a:rPr lang="en-US" dirty="0" smtClean="0"/>
              <a:t>75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MIG-T meeting – </a:t>
            </a:r>
            <a:r>
              <a:rPr lang="en-US" dirty="0" smtClean="0"/>
              <a:t>July 7, </a:t>
            </a:r>
            <a:r>
              <a:rPr lang="en-US" dirty="0"/>
              <a:t>2023</a:t>
            </a:r>
          </a:p>
          <a:p>
            <a:pPr marL="0" lvl="0" indent="0" algn="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Arial"/>
              <a:buNone/>
            </a:pPr>
            <a:endParaRPr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F5C0274F-54DC-48C2-8BD1-FA33B6ECEA6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472" y="3782865"/>
            <a:ext cx="1994989" cy="1994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"/>
          <p:cNvSpPr txBox="1">
            <a:spLocks noGrp="1"/>
          </p:cNvSpPr>
          <p:nvPr>
            <p:ph type="body"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accent2"/>
                </a:solidFill>
              </a:rPr>
              <a:t>EU Science Hub: </a:t>
            </a:r>
            <a:r>
              <a:rPr lang="en-US"/>
              <a:t>ec.europa.eu/jrc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@EU_ScienceHub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 – Joint Research Centre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Science, Research and Innovation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</a:t>
            </a:r>
            <a:endParaRPr/>
          </a:p>
        </p:txBody>
      </p:sp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/>
              <a:t>Keep in touch</a:t>
            </a:r>
            <a:endParaRPr/>
          </a:p>
        </p:txBody>
      </p:sp>
      <p:pic>
        <p:nvPicPr>
          <p:cNvPr id="334" name="Google Shape;33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506" y="1710237"/>
            <a:ext cx="827881" cy="90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1" descr="Twitter_Social_Icon_Rounded_Square_Color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1417" y="2675006"/>
            <a:ext cx="624058" cy="62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1" descr="LI-In-Bug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9514" y="4238027"/>
            <a:ext cx="746211" cy="63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1" descr="yt_icon_rgb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5667" y="5035058"/>
            <a:ext cx="739172" cy="5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1" descr="f_logo_RGB-Blue_72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894" y="3375703"/>
            <a:ext cx="715500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70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800000"/>
            <a:ext cx="3690954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Terms </a:t>
            </a:r>
            <a:r>
              <a:rPr lang="en-US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Reference for the </a:t>
            </a:r>
            <a:r>
              <a:rPr lang="en-US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</a:t>
            </a:r>
            <a:r>
              <a:rPr lang="en-US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 and </a:t>
            </a:r>
            <a:r>
              <a:rPr lang="en-US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Submitting </a:t>
            </a:r>
            <a:r>
              <a:rPr lang="en-US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organisations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endParaRPr lang="en-GB" sz="22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56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2" indent="-317500">
              <a:spcBef>
                <a:spcPts val="600"/>
              </a:spcBef>
            </a:pPr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ENDORSED!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-3175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bg2"/>
              </a:solidFill>
            </a:endParaRPr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 smtClean="0"/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/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/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/>
              <a:t>INSPIRE </a:t>
            </a:r>
            <a:r>
              <a:rPr lang="en-GB" sz="4000" b="1" dirty="0" smtClean="0"/>
              <a:t>Registry</a:t>
            </a:r>
            <a:br>
              <a:rPr lang="en-GB" sz="4000" b="1" dirty="0" smtClean="0"/>
            </a:br>
            <a:r>
              <a:rPr lang="en-GB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74 MIG-T</a:t>
            </a:r>
            <a:endParaRPr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6890"/>
          <a:stretch/>
        </p:blipFill>
        <p:spPr>
          <a:xfrm>
            <a:off x="4681025" y="1250571"/>
            <a:ext cx="7268663" cy="5395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49514" y="4698965"/>
            <a:ext cx="3690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hlinkClick r:id="rId4"/>
              </a:rPr>
              <a:t>https://github.com/INSPIRE-MIF/helpdesk-registry/pull/53</a:t>
            </a:r>
            <a:r>
              <a:rPr lang="es-ES" sz="2000" dirty="0" smtClean="0"/>
              <a:t>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41232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44000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 workflow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</a:p>
          <a:p>
            <a:pPr marL="800100" lvl="2" indent="-317500">
              <a:spcBef>
                <a:spcPts val="0"/>
              </a:spcBef>
            </a:pPr>
            <a:r>
              <a:rPr lang="en-US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ENDORSED!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2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5400" indent="0">
              <a:spcBef>
                <a:spcPts val="600"/>
              </a:spcBef>
              <a:buSzPts val="2000"/>
              <a:buNone/>
            </a:pPr>
            <a:endParaRPr lang="en-GB" sz="2000" dirty="0">
              <a:solidFill>
                <a:schemeClr val="bg2"/>
              </a:solidFill>
            </a:endParaRPr>
          </a:p>
          <a:p>
            <a:pPr marL="3556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2" indent="-317500">
              <a:spcBef>
                <a:spcPts val="60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175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bg2"/>
              </a:solidFill>
            </a:endParaRPr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 smtClean="0"/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/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/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600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3600" b="1" dirty="0"/>
              <a:t>INSPIRE </a:t>
            </a:r>
            <a:r>
              <a:rPr lang="en-GB" sz="3600" b="1" dirty="0" smtClean="0"/>
              <a:t>Registry</a:t>
            </a:r>
            <a:br>
              <a:rPr lang="en-GB" sz="3600" b="1" dirty="0" smtClean="0"/>
            </a:br>
            <a:r>
              <a:rPr lang="en-GB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74 MIG-T</a:t>
            </a:r>
            <a:endParaRPr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2343205"/>
            <a:ext cx="2369378" cy="4369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49516" y="2343205"/>
            <a:ext cx="2617584" cy="2254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Group 5"/>
          <p:cNvGrpSpPr/>
          <p:nvPr/>
        </p:nvGrpSpPr>
        <p:grpSpPr>
          <a:xfrm>
            <a:off x="5105400" y="209152"/>
            <a:ext cx="6948000" cy="6491186"/>
            <a:chOff x="5105400" y="209152"/>
            <a:chExt cx="6948000" cy="64911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5400" y="209152"/>
              <a:ext cx="6948000" cy="64911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Rectangle 4"/>
            <p:cNvSpPr/>
            <p:nvPr/>
          </p:nvSpPr>
          <p:spPr>
            <a:xfrm>
              <a:off x="5105400" y="5403030"/>
              <a:ext cx="215900" cy="1257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40819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44000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 workflow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</a:p>
          <a:p>
            <a:pPr marL="800100" lvl="2" indent="-317500">
              <a:spcBef>
                <a:spcPts val="0"/>
              </a:spcBef>
            </a:pPr>
            <a:r>
              <a:rPr lang="en-US" sz="2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ENDORSED!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2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5400" indent="0">
              <a:spcBef>
                <a:spcPts val="600"/>
              </a:spcBef>
              <a:buSzPts val="2000"/>
              <a:buNone/>
            </a:pPr>
            <a:endParaRPr lang="en-GB" sz="2000" dirty="0">
              <a:solidFill>
                <a:schemeClr val="bg2"/>
              </a:solidFill>
            </a:endParaRPr>
          </a:p>
          <a:p>
            <a:pPr marL="3556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2" indent="-317500">
              <a:spcBef>
                <a:spcPts val="60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175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bg2"/>
              </a:solidFill>
            </a:endParaRPr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 smtClean="0"/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/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/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600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3600" b="1" dirty="0"/>
              <a:t>INSPIRE </a:t>
            </a:r>
            <a:r>
              <a:rPr lang="en-GB" sz="3600" b="1" dirty="0" smtClean="0"/>
              <a:t>Registry</a:t>
            </a:r>
            <a:br>
              <a:rPr lang="en-GB" sz="3600" b="1" dirty="0" smtClean="0"/>
            </a:br>
            <a:r>
              <a:rPr lang="en-GB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74 MIG-T</a:t>
            </a:r>
            <a:endParaRPr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22" y="2343205"/>
            <a:ext cx="2369378" cy="4369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849516" y="4305301"/>
            <a:ext cx="2617584" cy="25019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oup 6"/>
          <p:cNvGrpSpPr/>
          <p:nvPr/>
        </p:nvGrpSpPr>
        <p:grpSpPr>
          <a:xfrm>
            <a:off x="5105400" y="38100"/>
            <a:ext cx="6948000" cy="6715234"/>
            <a:chOff x="5105400" y="38100"/>
            <a:chExt cx="6948000" cy="67152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5400" y="41111"/>
              <a:ext cx="6948000" cy="67122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5105400" y="38100"/>
              <a:ext cx="241300" cy="174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01302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sz="28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 75 MIG-T</a:t>
            </a:r>
            <a:endParaRPr lang="en-GB" sz="28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dirty="0" smtClean="0">
                <a:solidFill>
                  <a:schemeClr val="tx1"/>
                </a:solidFill>
              </a:rPr>
              <a:t>Update and streamlined INSPIRE Registry release plan:</a:t>
            </a:r>
          </a:p>
          <a:p>
            <a:pPr marL="800100" lvl="1" indent="-317500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releases a year: </a:t>
            </a:r>
            <a:r>
              <a:rPr lang="en-GB" dirty="0" smtClean="0">
                <a:solidFill>
                  <a:schemeClr val="tx1"/>
                </a:solidFill>
              </a:rPr>
              <a:t>31 January &amp; 31 July.</a:t>
            </a:r>
          </a:p>
          <a:p>
            <a:pPr marL="800100" lvl="1" indent="-317500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Aligned with the releases of the rest of INSPIRE artefacts.</a:t>
            </a:r>
            <a:endParaRPr lang="en-GB" sz="2200" dirty="0" smtClean="0">
              <a:solidFill>
                <a:schemeClr val="tx1"/>
              </a:solidFill>
            </a:endParaRPr>
          </a:p>
          <a:p>
            <a:pPr marL="342900" indent="-317500">
              <a:spcBef>
                <a:spcPts val="18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endParaRPr lang="en-GB" dirty="0" smtClean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algn="l">
              <a:buSzPts val="4000"/>
            </a:pPr>
            <a:r>
              <a:rPr lang="en-GB" sz="4000" b="1" dirty="0" smtClean="0"/>
              <a:t>INSPIRE Registry</a:t>
            </a:r>
            <a:br>
              <a:rPr lang="en-GB" sz="4000" b="1" dirty="0" smtClean="0"/>
            </a:br>
            <a:r>
              <a:rPr lang="en-GB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Release strategy</a:t>
            </a:r>
            <a:endParaRPr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521" y="3716120"/>
            <a:ext cx="6567490" cy="26594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2106" y="6375565"/>
            <a:ext cx="8261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dirty="0">
                <a:hlinkClick r:id="rId4"/>
              </a:rPr>
              <a:t>https://</a:t>
            </a:r>
            <a:r>
              <a:rPr lang="es-ES" sz="1800" dirty="0">
                <a:hlinkClick r:id="rId4"/>
              </a:rPr>
              <a:t>github.com/INSPIRE-MIF/helpdesk-registry/pull/59</a:t>
            </a:r>
            <a:r>
              <a:rPr lang="es-ES" sz="1800" dirty="0"/>
              <a:t> </a:t>
            </a:r>
            <a:endParaRPr lang="es-ES" sz="1800" dirty="0"/>
          </a:p>
        </p:txBody>
      </p:sp>
      <p:sp>
        <p:nvSpPr>
          <p:cNvPr id="8" name="TextBox 7"/>
          <p:cNvSpPr txBox="1"/>
          <p:nvPr/>
        </p:nvSpPr>
        <p:spPr>
          <a:xfrm rot="20775829">
            <a:off x="6082664" y="4408583"/>
            <a:ext cx="5231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for Endorsement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56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6"/>
          <p:cNvSpPr txBox="1">
            <a:spLocks noGrp="1"/>
          </p:cNvSpPr>
          <p:nvPr>
            <p:ph type="title"/>
          </p:nvPr>
        </p:nvSpPr>
        <p:spPr>
          <a:xfrm>
            <a:off x="970723" y="270420"/>
            <a:ext cx="10264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0" anchor="b" anchorCtr="0">
            <a:noAutofit/>
          </a:bodyPr>
          <a:lstStyle/>
          <a:p>
            <a:pPr algn="l">
              <a:buSzPts val="3000"/>
            </a:pPr>
            <a:r>
              <a:rPr lang="es" sz="4000" b="1" dirty="0"/>
              <a:t>Release of INSPIRE Registry - </a:t>
            </a:r>
            <a:r>
              <a:rPr lang="es" sz="4000" b="1" dirty="0" smtClean="0"/>
              <a:t>2023.02</a:t>
            </a:r>
            <a:endParaRPr b="1" dirty="0"/>
          </a:p>
        </p:txBody>
      </p:sp>
      <p:sp>
        <p:nvSpPr>
          <p:cNvPr id="184" name="Google Shape;184;p3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783200"/>
          </a:xfrm>
          <a:prstGeom prst="rect">
            <a:avLst/>
          </a:prstGeom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lang="en-GB" u="sng" dirty="0" smtClean="0">
              <a:solidFill>
                <a:schemeClr val="accent5"/>
              </a:solidFill>
            </a:endParaRPr>
          </a:p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lang="en-GB" u="sng" dirty="0">
              <a:solidFill>
                <a:schemeClr val="accent5"/>
              </a:solidFill>
            </a:endParaRPr>
          </a:p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lang="en-GB" u="sng" dirty="0" smtClean="0">
              <a:solidFill>
                <a:schemeClr val="accent5"/>
              </a:solidFill>
            </a:endParaRPr>
          </a:p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u="sng" dirty="0">
              <a:solidFill>
                <a:schemeClr val="accent5"/>
              </a:solidFill>
            </a:endParaRPr>
          </a:p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u="sng" dirty="0">
              <a:solidFill>
                <a:schemeClr val="accent5"/>
              </a:solidFill>
            </a:endParaRPr>
          </a:p>
          <a:p>
            <a:pPr marL="0" indent="0">
              <a:spcBef>
                <a:spcPts val="1867"/>
              </a:spcBef>
              <a:buClr>
                <a:schemeClr val="dk1"/>
              </a:buClr>
              <a:buSzPts val="1100"/>
              <a:buNone/>
            </a:pPr>
            <a:endParaRPr u="sng" dirty="0" smtClean="0">
              <a:solidFill>
                <a:schemeClr val="hlink"/>
              </a:solidFill>
            </a:endParaRPr>
          </a:p>
          <a:p>
            <a:pPr marL="0" indent="0" algn="ctr">
              <a:spcBef>
                <a:spcPts val="3000"/>
              </a:spcBef>
              <a:spcAft>
                <a:spcPts val="1867"/>
              </a:spcAft>
              <a:buClr>
                <a:schemeClr val="dk1"/>
              </a:buClr>
              <a:buSzPts val="1100"/>
              <a:buNone/>
            </a:pPr>
            <a:r>
              <a:rPr lang="es" u="sng" dirty="0" smtClean="0">
                <a:solidFill>
                  <a:schemeClr val="hlink"/>
                </a:solidFill>
              </a:rPr>
              <a:t>https</a:t>
            </a:r>
            <a:r>
              <a:rPr lang="es" u="sng" dirty="0">
                <a:solidFill>
                  <a:schemeClr val="hlink"/>
                </a:solidFill>
              </a:rPr>
              <a:t>://github.com/INSPIRE-MIF/helpdesk-registry/milestone/1</a:t>
            </a:r>
            <a:endParaRPr u="sng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596" y="1497724"/>
            <a:ext cx="8898808" cy="3862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43200" y="6159062"/>
            <a:ext cx="65899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on 31 July</a:t>
            </a:r>
            <a:endParaRPr lang="en-GB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5702" y="1347932"/>
            <a:ext cx="461404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proposals agreed in the 74 MIG-T</a:t>
            </a:r>
            <a:endParaRPr lang="en-GB" sz="18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196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sz="28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feedback</a:t>
            </a:r>
            <a:endParaRPr lang="en-GB" sz="28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dirty="0" smtClean="0"/>
              <a:t>New surveys </a:t>
            </a:r>
            <a:r>
              <a:rPr lang="en-GB" dirty="0" smtClean="0"/>
              <a:t>are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EU-Survey</a:t>
            </a: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endParaRPr lang="en-GB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r>
              <a:rPr lang="en-GB" dirty="0" smtClean="0">
                <a:solidFill>
                  <a:schemeClr val="tx1"/>
                </a:solidFill>
              </a:rPr>
              <a:t>Promotion: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Re3gistry </a:t>
            </a:r>
            <a:r>
              <a:rPr lang="en-GB" dirty="0" smtClean="0">
                <a:solidFill>
                  <a:schemeClr val="tx1"/>
                </a:solidFill>
              </a:rPr>
              <a:t>software:</a:t>
            </a:r>
          </a:p>
          <a:p>
            <a:pPr marL="809625" lvl="1" indent="0">
              <a:spcBef>
                <a:spcPts val="600"/>
              </a:spcBef>
              <a:buNone/>
            </a:pPr>
            <a:r>
              <a:rPr lang="es-ES" dirty="0">
                <a:hlinkClick r:id="rId3"/>
              </a:rPr>
              <a:t>https://ec.europa.eu/eusurvey/runner/Re3gistry_Survey</a:t>
            </a:r>
            <a:endParaRPr lang="en-GB" dirty="0" smtClean="0">
              <a:solidFill>
                <a:schemeClr val="tx1"/>
              </a:solidFill>
            </a:endParaRPr>
          </a:p>
          <a:p>
            <a:pPr marL="800100" lvl="1" indent="-317500">
              <a:spcBef>
                <a:spcPts val="1200"/>
              </a:spcBef>
            </a:pPr>
            <a:r>
              <a:rPr lang="en-GB" dirty="0" smtClean="0">
                <a:solidFill>
                  <a:schemeClr val="tx1"/>
                </a:solidFill>
              </a:rPr>
              <a:t>INSPIRE Registry</a:t>
            </a:r>
          </a:p>
          <a:p>
            <a:pPr marL="809625" lvl="1" indent="0">
              <a:spcBef>
                <a:spcPts val="600"/>
              </a:spcBef>
              <a:buNone/>
            </a:pPr>
            <a:r>
              <a:rPr lang="en-GB" dirty="0" smtClean="0">
                <a:solidFill>
                  <a:srgbClr val="FF0000"/>
                </a:solidFill>
              </a:rPr>
              <a:t>XXX</a:t>
            </a:r>
            <a:endParaRPr lang="en-GB" dirty="0" smtClean="0">
              <a:solidFill>
                <a:srgbClr val="FF0000"/>
              </a:solidFill>
            </a:endParaRPr>
          </a:p>
          <a:p>
            <a:pPr marL="1257300" lvl="2" indent="-317500">
              <a:spcBef>
                <a:spcPts val="600"/>
              </a:spcBef>
              <a:spcAft>
                <a:spcPts val="600"/>
              </a:spcAft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342900" indent="-317500">
              <a:spcBef>
                <a:spcPts val="18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endParaRPr lang="en-GB" dirty="0" smtClean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 smtClean="0"/>
              <a:t>Re3gistry &amp; INSPIRE </a:t>
            </a:r>
            <a:r>
              <a:rPr lang="en-GB" sz="4000" b="1" dirty="0"/>
              <a:t>Registry</a:t>
            </a:r>
            <a:endParaRPr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097965" y="2680886"/>
            <a:ext cx="7996071" cy="1582809"/>
            <a:chOff x="2428877" y="3380149"/>
            <a:chExt cx="6088950" cy="120529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8877" y="3380149"/>
              <a:ext cx="1046709" cy="120529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618" y="3380149"/>
              <a:ext cx="1099338" cy="120529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0900" y="3380149"/>
              <a:ext cx="1096927" cy="12052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09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 smtClean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 smtClean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 smtClean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 smtClean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>
              <a:solidFill>
                <a:schemeClr val="tx1"/>
              </a:solidFill>
              <a:hlinkClick r:id="rId3"/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 smtClean="0">
              <a:solidFill>
                <a:schemeClr val="tx1"/>
              </a:solidFill>
              <a:hlinkClick r:id="rId3"/>
            </a:endParaRPr>
          </a:p>
          <a:p>
            <a:pPr marL="25400" indent="0" algn="ctr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r>
              <a:rPr lang="en-GB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en-GB" dirty="0">
                <a:solidFill>
                  <a:schemeClr val="tx1"/>
                </a:solidFill>
                <a:hlinkClick r:id="rId3"/>
              </a:rPr>
              <a:t>://</a:t>
            </a:r>
            <a:r>
              <a:rPr lang="en-GB" dirty="0" smtClean="0">
                <a:solidFill>
                  <a:schemeClr val="tx1"/>
                </a:solidFill>
                <a:hlinkClick r:id="rId3"/>
              </a:rPr>
              <a:t>youtu.be/6Y_KAhibGas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 smtClean="0">
              <a:solidFill>
                <a:schemeClr val="tx1"/>
              </a:solidFill>
            </a:endParaRPr>
          </a:p>
          <a:p>
            <a:pPr marL="482600" lvl="1" indent="0">
              <a:spcBef>
                <a:spcPts val="600"/>
              </a:spcBef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marL="1257300" lvl="2" indent="-317500">
              <a:spcBef>
                <a:spcPts val="600"/>
              </a:spcBef>
              <a:spcAft>
                <a:spcPts val="600"/>
              </a:spcAft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342900" indent="-317500">
              <a:spcBef>
                <a:spcPts val="18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endParaRPr lang="en-GB" dirty="0" smtClean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 smtClean="0"/>
              <a:t>Re3gistry </a:t>
            </a:r>
            <a:r>
              <a:rPr lang="en-GB" sz="4000" b="1" dirty="0" smtClean="0"/>
              <a:t>p</a:t>
            </a:r>
            <a:r>
              <a:rPr lang="en-GB" sz="4000" b="1" dirty="0" smtClean="0"/>
              <a:t>romotional video</a:t>
            </a:r>
            <a:r>
              <a:rPr lang="en-GB" sz="4000" b="1" dirty="0"/>
              <a:t/>
            </a:r>
            <a:br>
              <a:rPr lang="en-GB" sz="4000" b="1" dirty="0"/>
            </a:br>
            <a:r>
              <a:rPr lang="en-GB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INSPIRE YouTube </a:t>
            </a:r>
            <a:r>
              <a:rPr lang="en-GB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channel</a:t>
            </a:r>
            <a:endParaRPr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098" y="1479976"/>
            <a:ext cx="7204336" cy="4793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46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s-ES"/>
              <a:t>Thank you!</a:t>
            </a:r>
            <a:endParaRPr/>
          </a:p>
        </p:txBody>
      </p:sp>
      <p:sp>
        <p:nvSpPr>
          <p:cNvPr id="6" name="Google Shape;162;p3"/>
          <p:cNvSpPr txBox="1">
            <a:spLocks/>
          </p:cNvSpPr>
          <p:nvPr/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050"/>
            </a:pPr>
            <a:r>
              <a:rPr lang="en-US" sz="1050" b="1" smtClean="0"/>
              <a:t>© European Union 2023</a:t>
            </a:r>
            <a:endParaRPr lang="en-US" smtClean="0"/>
          </a:p>
          <a:p>
            <a:pPr>
              <a:spcBef>
                <a:spcPts val="1800"/>
              </a:spcBef>
              <a:buSzPts val="1050"/>
            </a:pPr>
            <a:r>
              <a:rPr lang="en-US" sz="1050" smtClean="0"/>
              <a:t>Unless otherwise noted the reuse of this presentation is authorised under the </a:t>
            </a:r>
            <a:r>
              <a:rPr lang="en-US" sz="1050" u="sng" smtClean="0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 smtClean="0"/>
              <a:t>license. For any use or reproduction of elements that are not owned by the EU, permission may need to be sought directly from the respective right holders.</a:t>
            </a:r>
            <a:endParaRPr lang="en-US" dirty="0"/>
          </a:p>
        </p:txBody>
      </p:sp>
      <p:pic>
        <p:nvPicPr>
          <p:cNvPr id="7" name="Google Shape;16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363055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64;p3"/>
          <p:cNvSpPr txBox="1"/>
          <p:nvPr/>
        </p:nvSpPr>
        <p:spPr>
          <a:xfrm>
            <a:off x="3506989" y="5240182"/>
            <a:ext cx="7474688" cy="568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GB" sz="2400" dirty="0">
                <a:solidFill>
                  <a:schemeClr val="dk2"/>
                </a:solidFill>
              </a:rPr>
              <a:t>j</a:t>
            </a:r>
            <a:r>
              <a:rPr lang="en-GB" sz="2400" b="0" i="0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ordi.escriu@ec.europa.eu </a:t>
            </a:r>
            <a:endParaRPr sz="2400" b="0" i="0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16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21477" y="5110199"/>
            <a:ext cx="698038" cy="76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258</Words>
  <Application>Microsoft Office PowerPoint</Application>
  <PresentationFormat>Widescreen</PresentationFormat>
  <Paragraphs>87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Office Theme</vt:lpstr>
      <vt:lpstr>1_Office Theme</vt:lpstr>
      <vt:lpstr>INSPIRE Registry &amp; Re3gistry software</vt:lpstr>
      <vt:lpstr>INSPIRE Registry 74 MIG-T</vt:lpstr>
      <vt:lpstr>INSPIRE Registry 74 MIG-T</vt:lpstr>
      <vt:lpstr>INSPIRE Registry 74 MIG-T</vt:lpstr>
      <vt:lpstr>INSPIRE Registry Release strategy</vt:lpstr>
      <vt:lpstr>Release of INSPIRE Registry - 2023.02</vt:lpstr>
      <vt:lpstr>Re3gistry &amp; INSPIRE Registry</vt:lpstr>
      <vt:lpstr>Re3gistry promotional video INSPIRE YouTube channel</vt:lpstr>
      <vt:lpstr>Thank you!</vt:lpstr>
      <vt:lpstr>Keep in touch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Registry</dc:title>
  <dc:creator>JOHN Yvonne (COMM)</dc:creator>
  <cp:lastModifiedBy>ESCRIU Jordi (JRC-ISPRA)</cp:lastModifiedBy>
  <cp:revision>91</cp:revision>
  <dcterms:created xsi:type="dcterms:W3CDTF">2019-08-09T12:06:42Z</dcterms:created>
  <dcterms:modified xsi:type="dcterms:W3CDTF">2023-07-06T18:19:45Z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Jive_VersionGuid">
    <vt:lpwstr>895d1684-e390-44f7-87f3-a893d9b6b3e1</vt:lpwstr>
  </property>
  <property fmtid="{D5CDD505-2E9C-101B-9397-08002B2CF9AE}" pid="5" name="Offisync_UniqueId">
    <vt:lpwstr>216256</vt:lpwstr>
  </property>
  <property fmtid="{D5CDD505-2E9C-101B-9397-08002B2CF9AE}" pid="6" name="Offisync_ProviderInitializationData">
    <vt:lpwstr>https://webgate.ec.europa.eu/connected</vt:lpwstr>
  </property>
  <property fmtid="{D5CDD505-2E9C-101B-9397-08002B2CF9AE}" pid="7" name="Jive_LatestUserAccountName">
    <vt:lpwstr>wojdapi</vt:lpwstr>
  </property>
  <property fmtid="{D5CDD505-2E9C-101B-9397-08002B2CF9AE}" pid="8" name="ContentTypeId">
    <vt:lpwstr>0x0101008CF1E423E1053143A72AC4DF303AC6F5</vt:lpwstr>
  </property>
</Properties>
</file>