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21"/>
  </p:notesMasterIdLst>
  <p:sldIdLst>
    <p:sldId id="265" r:id="rId5"/>
    <p:sldId id="292" r:id="rId6"/>
    <p:sldId id="295" r:id="rId7"/>
    <p:sldId id="293" r:id="rId8"/>
    <p:sldId id="306" r:id="rId9"/>
    <p:sldId id="294" r:id="rId10"/>
    <p:sldId id="299" r:id="rId11"/>
    <p:sldId id="300" r:id="rId12"/>
    <p:sldId id="301" r:id="rId13"/>
    <p:sldId id="302" r:id="rId14"/>
    <p:sldId id="303" r:id="rId15"/>
    <p:sldId id="304" r:id="rId16"/>
    <p:sldId id="305" r:id="rId17"/>
    <p:sldId id="298" r:id="rId18"/>
    <p:sldId id="307" r:id="rId19"/>
    <p:sldId id="260" r:id="rId2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092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xmlns="" r:id="rId40" roundtripDataSignature="AMtx7mi0tvKTP6jL9rVCSjTFOwnXgvwcM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EA2"/>
    <a:srgbClr val="FEF2CD"/>
    <a:srgbClr val="D1F1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63" autoAdjust="0"/>
    <p:restoredTop sz="95332" autoAdjust="0"/>
  </p:normalViewPr>
  <p:slideViewPr>
    <p:cSldViewPr snapToGrid="0">
      <p:cViewPr varScale="1">
        <p:scale>
          <a:sx n="97" d="100"/>
          <a:sy n="97" d="100"/>
        </p:scale>
        <p:origin x="560" y="192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40" Type="http://customschemas.google.com/relationships/presentationmetadata" Target="meta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Google Shape;11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None/>
            </a:pPr>
            <a:endParaRPr sz="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870282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 main message is that ...</a:t>
            </a: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10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547642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 main message is that ...</a:t>
            </a: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11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617330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 main message is that ...</a:t>
            </a: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109252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 main message is that ...</a:t>
            </a: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212301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 main message is that ...</a:t>
            </a: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14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08004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 main message is that ...</a:t>
            </a: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15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468795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9" name="Google Shape;159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16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 main message is that ...</a:t>
            </a: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7760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 main message is that ...</a:t>
            </a: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86348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 main message is that ...</a:t>
            </a: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4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7833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 main message is that ...</a:t>
            </a: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5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224949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 main message is that ...</a:t>
            </a: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6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59700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 main message is that ...</a:t>
            </a: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7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65466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 main message is that ...</a:t>
            </a: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8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041599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 main message is that ...</a:t>
            </a: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9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3971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>
  <p:cSld name="Cove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5"/>
          <p:cNvSpPr/>
          <p:nvPr/>
        </p:nvSpPr>
        <p:spPr>
          <a:xfrm>
            <a:off x="0" y="1073101"/>
            <a:ext cx="12192000" cy="5784900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5"/>
          <p:cNvSpPr txBox="1"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5" name="Google Shape;15;p5"/>
          <p:cNvCxnSpPr/>
          <p:nvPr/>
        </p:nvCxnSpPr>
        <p:spPr>
          <a:xfrm>
            <a:off x="838200" y="1978925"/>
            <a:ext cx="0" cy="4879075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6" name="Google Shape;16;p5"/>
          <p:cNvSpPr txBox="1"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body" idx="2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200"/>
              <a:buFont typeface="Arial"/>
              <a:buNone/>
              <a:defRPr sz="2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8" name="Google Shape;18;p5" descr="Footer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747221" y="6390001"/>
            <a:ext cx="697559" cy="46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5" descr="EC-JRC-logo_vertical_EN_pos_transparent-background.png"/>
          <p:cNvPicPr preferRelativeResize="0"/>
          <p:nvPr/>
        </p:nvPicPr>
        <p:blipFill rotWithShape="1">
          <a:blip r:embed="rId3">
            <a:alphaModFix/>
          </a:blip>
          <a:srcRect l="3733" t="5039" r="4158" b="4381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photo">
  <p:cSld name="Title_photo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>
            <a:spLocks noGrp="1"/>
          </p:cNvSpPr>
          <p:nvPr>
            <p:ph type="pic" idx="2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67" name="Google Shape;67;p14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Slide">
  <p:cSld name="Quote Slide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>
            <a:spLocks noGrp="1"/>
          </p:cNvSpPr>
          <p:nvPr>
            <p:ph type="pic" idx="2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p15"/>
          <p:cNvSpPr/>
          <p:nvPr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27615" y="743802"/>
            <a:ext cx="544923" cy="544923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5"/>
          <p:cNvSpPr txBox="1">
            <a:spLocks noGrp="1"/>
          </p:cNvSpPr>
          <p:nvPr>
            <p:ph type="body"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360000" tIns="360000" rIns="360000" bIns="360000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and Content (half page)">
  <p:cSld name="Picture and Content (half page)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sldNum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‹N›</a:t>
            </a:fld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7" name="Google Shape;77;p16"/>
          <p:cNvSpPr>
            <a:spLocks noGrp="1"/>
          </p:cNvSpPr>
          <p:nvPr>
            <p:ph type="pic" idx="2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orizontal Picture and Content">
  <p:cSld name="Horizontal Picture and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>
            <a:spLocks noGrp="1"/>
          </p:cNvSpPr>
          <p:nvPr>
            <p:ph type="pic" idx="2"/>
          </p:nvPr>
        </p:nvSpPr>
        <p:spPr>
          <a:xfrm>
            <a:off x="-63280" y="-62165"/>
            <a:ext cx="12318561" cy="3468939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body" idx="1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images">
  <p:cSld name="3 images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>
            <a:spLocks noGrp="1"/>
          </p:cNvSpPr>
          <p:nvPr>
            <p:ph type="pic" idx="2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Google Shape;84;p18"/>
          <p:cNvSpPr>
            <a:spLocks noGrp="1"/>
          </p:cNvSpPr>
          <p:nvPr>
            <p:ph type="pic" idx="3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Google Shape;85;p18"/>
          <p:cNvSpPr>
            <a:spLocks noGrp="1"/>
          </p:cNvSpPr>
          <p:nvPr>
            <p:ph type="pic" idx="4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Google Shape;86;p18"/>
          <p:cNvSpPr txBox="1">
            <a:spLocks noGrp="1"/>
          </p:cNvSpPr>
          <p:nvPr>
            <p:ph type="body" idx="1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Google Shape;87;p18"/>
          <p:cNvSpPr txBox="1">
            <a:spLocks noGrp="1"/>
          </p:cNvSpPr>
          <p:nvPr>
            <p:ph type="body" idx="5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Google Shape;88;p18"/>
          <p:cNvSpPr txBox="1">
            <a:spLocks noGrp="1"/>
          </p:cNvSpPr>
          <p:nvPr>
            <p:ph type="body" idx="6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Google Shape;89;p18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90" name="Google Shape;90;p18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 images">
  <p:cSld name="4 images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>
            <a:spLocks noGrp="1"/>
          </p:cNvSpPr>
          <p:nvPr>
            <p:ph type="pic" idx="2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3" name="Google Shape;93;p19"/>
          <p:cNvSpPr>
            <a:spLocks noGrp="1"/>
          </p:cNvSpPr>
          <p:nvPr>
            <p:ph type="pic" idx="3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Google Shape;94;p19"/>
          <p:cNvSpPr>
            <a:spLocks noGrp="1"/>
          </p:cNvSpPr>
          <p:nvPr>
            <p:ph type="pic" idx="4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Google Shape;95;p19"/>
          <p:cNvSpPr txBox="1">
            <a:spLocks noGrp="1"/>
          </p:cNvSpPr>
          <p:nvPr>
            <p:ph type="body" idx="1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Google Shape;96;p19"/>
          <p:cNvSpPr txBox="1">
            <a:spLocks noGrp="1"/>
          </p:cNvSpPr>
          <p:nvPr>
            <p:ph type="body" idx="5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Google Shape;97;p19"/>
          <p:cNvSpPr>
            <a:spLocks noGrp="1"/>
          </p:cNvSpPr>
          <p:nvPr>
            <p:ph type="pic" idx="6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8" name="Google Shape;98;p19"/>
          <p:cNvSpPr txBox="1">
            <a:spLocks noGrp="1"/>
          </p:cNvSpPr>
          <p:nvPr>
            <p:ph type="body" idx="7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Google Shape;99;p19"/>
          <p:cNvSpPr txBox="1">
            <a:spLocks noGrp="1"/>
          </p:cNvSpPr>
          <p:nvPr>
            <p:ph type="body" idx="8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19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01" name="Google Shape;101;p19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 (option 2)">
  <p:cSld name="Last slide (option 2)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/>
          <p:nvPr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" name="Google Shape;105;p21"/>
          <p:cNvCxnSpPr/>
          <p:nvPr/>
        </p:nvCxnSpPr>
        <p:spPr>
          <a:xfrm>
            <a:off x="838200" y="0"/>
            <a:ext cx="0" cy="2362711"/>
          </a:xfrm>
          <a:prstGeom prst="straightConnector1">
            <a:avLst/>
          </a:prstGeom>
          <a:noFill/>
          <a:ln w="28575" cap="flat" cmpd="sng">
            <a:solidFill>
              <a:srgbClr val="2174B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6" name="Google Shape;106;p21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74B0"/>
              </a:buClr>
              <a:buSzPts val="6000"/>
              <a:buFont typeface="Arial"/>
              <a:buNone/>
              <a:defRPr sz="6000" b="0" i="0" u="none" strike="noStrike" cap="none">
                <a:solidFill>
                  <a:srgbClr val="2174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7" name="Google Shape;107;p21"/>
          <p:cNvSpPr txBox="1"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>
            <a:spLocks noGrp="1"/>
          </p:cNvSpPr>
          <p:nvPr>
            <p:ph type="body"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22" name="Google Shape;22;p6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3" name="Google Shape;23;p6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 (option 1)">
  <p:cSld name="Last slide (option 1)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7"/>
          <p:cNvSpPr/>
          <p:nvPr/>
        </p:nvSpPr>
        <p:spPr>
          <a:xfrm>
            <a:off x="0" y="1"/>
            <a:ext cx="12192000" cy="3430587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7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27" name="Google Shape;27;p7"/>
          <p:cNvCxnSpPr/>
          <p:nvPr/>
        </p:nvCxnSpPr>
        <p:spPr>
          <a:xfrm>
            <a:off x="838200" y="0"/>
            <a:ext cx="0" cy="2362711"/>
          </a:xfrm>
          <a:prstGeom prst="straightConnector1">
            <a:avLst/>
          </a:prstGeom>
          <a:noFill/>
          <a:ln w="28575" cap="flat" cmpd="sng">
            <a:solidFill>
              <a:srgbClr val="F8CC29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" name="Google Shape;28;p7"/>
          <p:cNvSpPr txBox="1"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cover (option 1)" type="title">
  <p:cSld name="TITL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8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8"/>
          <p:cNvSpPr txBox="1"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D129"/>
              </a:buClr>
              <a:buSzPts val="6000"/>
              <a:buFont typeface="Arial"/>
              <a:buNone/>
              <a:defRPr sz="6000" b="0" i="0" u="none" strike="noStrike" cap="none">
                <a:solidFill>
                  <a:srgbClr val="FFD12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8"/>
          <p:cNvSpPr txBox="1"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33" name="Google Shape;33;p8"/>
          <p:cNvCxnSpPr/>
          <p:nvPr/>
        </p:nvCxnSpPr>
        <p:spPr>
          <a:xfrm>
            <a:off x="838200" y="0"/>
            <a:ext cx="0" cy="3478213"/>
          </a:xfrm>
          <a:prstGeom prst="straightConnector1">
            <a:avLst/>
          </a:prstGeom>
          <a:noFill/>
          <a:ln w="28575" cap="flat" cmpd="sng">
            <a:solidFill>
              <a:srgbClr val="FFD129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4" name="Google Shape;34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5929" y="6193922"/>
            <a:ext cx="1718512" cy="4511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cover (option 2)">
  <p:cSld name="Chapter cover (option 2)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74B0"/>
              </a:buClr>
              <a:buSzPts val="6000"/>
              <a:buFont typeface="Arial"/>
              <a:buNone/>
              <a:defRPr sz="6000" b="0" i="0" u="none" strike="noStrike" cap="none">
                <a:solidFill>
                  <a:srgbClr val="2174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39" name="Google Shape;39;p9"/>
          <p:cNvCxnSpPr/>
          <p:nvPr/>
        </p:nvCxnSpPr>
        <p:spPr>
          <a:xfrm>
            <a:off x="838200" y="0"/>
            <a:ext cx="0" cy="3478213"/>
          </a:xfrm>
          <a:prstGeom prst="straightConnector1">
            <a:avLst/>
          </a:prstGeom>
          <a:noFill/>
          <a:ln w="28575" cap="flat" cmpd="sng">
            <a:solidFill>
              <a:srgbClr val="2174B0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0" name="Google Shape;40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5929" y="6193922"/>
            <a:ext cx="1718512" cy="4511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and Object">
  <p:cSld name="Content and Objec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43" name="Google Shape;43;p10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4" name="Google Shape;44;p10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body" idx="2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- 2 columns">
  <p:cSld name="Content - 2 columns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>
            <a:spLocks noGrp="1"/>
          </p:cNvSpPr>
          <p:nvPr>
            <p:ph type="body" idx="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48" name="Google Shape;48;p11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9" name="Google Shape;49;p11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Google Shape;50;p11"/>
          <p:cNvSpPr txBox="1">
            <a:spLocks noGrp="1"/>
          </p:cNvSpPr>
          <p:nvPr>
            <p:ph type="body" idx="2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- 3 columns">
  <p:cSld name="Content - 3 columns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2"/>
          <p:cNvSpPr txBox="1">
            <a:spLocks noGrp="1"/>
          </p:cNvSpPr>
          <p:nvPr>
            <p:ph type="body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2"/>
          <p:cNvSpPr txBox="1">
            <a:spLocks noGrp="1"/>
          </p:cNvSpPr>
          <p:nvPr>
            <p:ph type="body" idx="2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12"/>
          <p:cNvSpPr txBox="1">
            <a:spLocks noGrp="1"/>
          </p:cNvSpPr>
          <p:nvPr>
            <p:ph type="body" idx="3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55" name="Google Shape;55;p12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6" name="Google Shape;56;p12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body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13"/>
          <p:cNvSpPr txBox="1">
            <a:spLocks noGrp="1"/>
          </p:cNvSpPr>
          <p:nvPr>
            <p:ph type="body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13"/>
          <p:cNvSpPr txBox="1">
            <a:spLocks noGrp="1"/>
          </p:cNvSpPr>
          <p:nvPr>
            <p:ph type="body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62" name="Google Shape;62;p13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3" name="Google Shape;63;p13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4" descr="EC-JRC-logo_horizontal_EN_pos_transparent-background.png"/>
          <p:cNvPicPr preferRelativeResize="0"/>
          <p:nvPr/>
        </p:nvPicPr>
        <p:blipFill rotWithShape="1">
          <a:blip r:embed="rId19">
            <a:alphaModFix/>
          </a:blip>
          <a:srcRect l="6902" t="10944" r="6668" b="9112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4"/>
          <p:cNvSpPr txBox="1">
            <a:spLocks noGrp="1"/>
          </p:cNvSpPr>
          <p:nvPr>
            <p:ph type="sldNum" idx="12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.ec.europa.eu/portfolio/good-practice-library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tiff"/><Relationship Id="rId4" Type="http://schemas.openxmlformats.org/officeDocument/2006/relationships/image" Target="../media/image8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NSPIRE-MIF/gp-data-service-linking-simplification/issues/3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INSPIRE-MIF/gp-data-service-linking-simplification/blob/main/proposals/Part-B-team/Consolidated-proposal-Part-B.md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"/>
          <p:cNvSpPr txBox="1">
            <a:spLocks noGrp="1"/>
          </p:cNvSpPr>
          <p:nvPr>
            <p:ph type="ctrTitle"/>
          </p:nvPr>
        </p:nvSpPr>
        <p:spPr>
          <a:xfrm>
            <a:off x="1071349" y="1992572"/>
            <a:ext cx="10702640" cy="2739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lnSpc>
                <a:spcPct val="100000"/>
              </a:lnSpc>
              <a:spcBef>
                <a:spcPts val="1200"/>
              </a:spcBef>
              <a:buSzPts val="5600"/>
            </a:pPr>
            <a:br>
              <a:rPr lang="en-GB" sz="1000" dirty="0"/>
            </a:br>
            <a:r>
              <a:rPr lang="en-US" sz="4800" b="1" dirty="0"/>
              <a:t>MIWP Action 2.3.2</a:t>
            </a:r>
            <a:br>
              <a:rPr lang="en-US" sz="4800" b="1" dirty="0"/>
            </a:br>
            <a:r>
              <a:rPr lang="en-US" sz="4800" b="1" dirty="0"/>
              <a:t>'Data-service linking simplification'</a:t>
            </a:r>
            <a:endParaRPr sz="4800" b="1" dirty="0"/>
          </a:p>
        </p:txBody>
      </p:sp>
      <p:sp>
        <p:nvSpPr>
          <p:cNvPr id="114" name="Google Shape;114;p1"/>
          <p:cNvSpPr txBox="1">
            <a:spLocks noGrp="1"/>
          </p:cNvSpPr>
          <p:nvPr>
            <p:ph type="subTitle" idx="1"/>
          </p:nvPr>
        </p:nvSpPr>
        <p:spPr>
          <a:xfrm>
            <a:off x="1136073" y="4250637"/>
            <a:ext cx="9744363" cy="89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SzPts val="2300"/>
            </a:pPr>
            <a:r>
              <a:rPr lang="en-US" sz="2400" b="1" dirty="0"/>
              <a:t>MIG-T Sub-group 2.3.2</a:t>
            </a:r>
          </a:p>
          <a:p>
            <a:pPr>
              <a:buSzPts val="2300"/>
            </a:pPr>
            <a:r>
              <a:rPr lang="en-US" sz="2400" dirty="0"/>
              <a:t>Antonio </a:t>
            </a:r>
            <a:r>
              <a:rPr lang="en-US" sz="2400" dirty="0" err="1"/>
              <a:t>Rotundo</a:t>
            </a:r>
            <a:r>
              <a:rPr lang="en-US" sz="2400" dirty="0"/>
              <a:t>, </a:t>
            </a:r>
            <a:r>
              <a:rPr lang="en-US" sz="2400" dirty="0" err="1"/>
              <a:t>Ine</a:t>
            </a:r>
            <a:r>
              <a:rPr lang="en-US" sz="2400" dirty="0"/>
              <a:t> de </a:t>
            </a:r>
            <a:r>
              <a:rPr lang="en-US" sz="2400" dirty="0" err="1"/>
              <a:t>Visser</a:t>
            </a:r>
            <a:r>
              <a:rPr lang="en-US" sz="2400" dirty="0"/>
              <a:t>, Marie Lambois, Heidi Vanparys</a:t>
            </a:r>
          </a:p>
          <a:p>
            <a:pPr>
              <a:spcBef>
                <a:spcPts val="600"/>
              </a:spcBef>
              <a:buSzPts val="2300"/>
            </a:pPr>
            <a:r>
              <a:rPr lang="en-US" sz="2400" b="1" dirty="0"/>
              <a:t>JRC INSPIRE Team</a:t>
            </a:r>
            <a:endParaRPr lang="en-US" sz="2400" dirty="0"/>
          </a:p>
          <a:p>
            <a:pPr>
              <a:buSzPts val="2300"/>
            </a:pPr>
            <a:r>
              <a:rPr lang="en-US" sz="2400" dirty="0"/>
              <a:t>Jordi </a:t>
            </a:r>
            <a:r>
              <a:rPr lang="en-US" sz="2400" dirty="0" err="1"/>
              <a:t>Escriu</a:t>
            </a:r>
            <a:r>
              <a:rPr lang="en-US" sz="2400" dirty="0"/>
              <a:t>, Davide </a:t>
            </a:r>
            <a:r>
              <a:rPr lang="en-US" sz="2400" dirty="0" err="1"/>
              <a:t>Artasensi</a:t>
            </a:r>
            <a:r>
              <a:rPr lang="en-US" sz="2400" dirty="0"/>
              <a:t>, Marco </a:t>
            </a:r>
            <a:r>
              <a:rPr lang="en-US" sz="2400" dirty="0" err="1"/>
              <a:t>Minghini</a:t>
            </a:r>
            <a:r>
              <a:rPr lang="en-US" sz="2400" dirty="0"/>
              <a:t>, Alexander </a:t>
            </a:r>
            <a:r>
              <a:rPr lang="en-US" sz="2400" dirty="0" err="1"/>
              <a:t>Kotsev</a:t>
            </a:r>
            <a:endParaRPr sz="2400" dirty="0"/>
          </a:p>
        </p:txBody>
      </p:sp>
      <p:sp>
        <p:nvSpPr>
          <p:cNvPr id="115" name="Google Shape;115;p1"/>
          <p:cNvSpPr txBox="1">
            <a:spLocks noGrp="1"/>
          </p:cNvSpPr>
          <p:nvPr>
            <p:ph type="body" idx="2"/>
          </p:nvPr>
        </p:nvSpPr>
        <p:spPr>
          <a:xfrm>
            <a:off x="2241050" y="5807354"/>
            <a:ext cx="9532800" cy="8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200"/>
              <a:buFont typeface="Arial"/>
              <a:buNone/>
            </a:pPr>
            <a:r>
              <a:rPr lang="en-US" dirty="0"/>
              <a:t>69</a:t>
            </a:r>
            <a:r>
              <a:rPr lang="en-US" baseline="30000" dirty="0"/>
              <a:t>th</a:t>
            </a:r>
            <a:r>
              <a:rPr lang="en-US" dirty="0"/>
              <a:t> MIG-T meeting – April 1</a:t>
            </a:r>
            <a:r>
              <a:rPr lang="en-US" baseline="30000" dirty="0"/>
              <a:t>st</a:t>
            </a:r>
            <a:r>
              <a:rPr lang="en-US" dirty="0"/>
              <a:t>, 2022</a:t>
            </a:r>
            <a:endParaRPr dirty="0"/>
          </a:p>
        </p:txBody>
      </p:sp>
      <p:pic>
        <p:nvPicPr>
          <p:cNvPr id="116" name="Google Shape;11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142377" y="6480031"/>
            <a:ext cx="1023496" cy="3580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93037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844428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/>
          <a:p>
            <a:pPr lvl="0">
              <a:buSzPts val="4000"/>
            </a:pPr>
            <a:r>
              <a:rPr lang="en-GB" sz="4000" b="1" dirty="0"/>
              <a:t>Part B. Remapping of Extended Capabilities</a:t>
            </a:r>
          </a:p>
        </p:txBody>
      </p:sp>
      <p:sp>
        <p:nvSpPr>
          <p:cNvPr id="9" name="Google Shape;258;p12"/>
          <p:cNvSpPr txBox="1">
            <a:spLocks/>
          </p:cNvSpPr>
          <p:nvPr/>
        </p:nvSpPr>
        <p:spPr>
          <a:xfrm>
            <a:off x="900653" y="1010625"/>
            <a:ext cx="10847997" cy="1050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600"/>
              </a:spcBef>
              <a:spcAft>
                <a:spcPts val="600"/>
              </a:spcAft>
              <a:buClr>
                <a:srgbClr val="F8CC29"/>
              </a:buClr>
              <a:buNone/>
              <a:defRPr/>
            </a:pPr>
            <a:r>
              <a:rPr lang="en-GB" b="1" dirty="0">
                <a:solidFill>
                  <a:srgbClr val="034EA2"/>
                </a:solidFill>
              </a:rPr>
              <a:t>Metadata point of contact 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sym typeface="Arial"/>
              </a:rPr>
              <a:t>Current mapping (</a:t>
            </a:r>
            <a:r>
              <a:rPr lang="en-GB" sz="2000" dirty="0">
                <a:solidFill>
                  <a:schemeClr val="tx1"/>
                </a:solidFill>
              </a:rPr>
              <a:t>in </a:t>
            </a:r>
            <a:r>
              <a:rPr lang="en-GB" sz="2000" b="1" dirty="0">
                <a:solidFill>
                  <a:schemeClr val="tx1"/>
                </a:solidFill>
              </a:rPr>
              <a:t>INSPIRE NS - View/Download Service TGs</a:t>
            </a:r>
            <a:r>
              <a:rPr lang="en-GB" sz="2000" dirty="0">
                <a:solidFill>
                  <a:schemeClr val="tx1"/>
                </a:solidFill>
              </a:rPr>
              <a:t>)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CC29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</a:t>
            </a:r>
          </a:p>
        </p:txBody>
      </p:sp>
      <p:graphicFrame>
        <p:nvGraphicFramePr>
          <p:cNvPr id="6" name="Tabella 6">
            <a:extLst>
              <a:ext uri="{FF2B5EF4-FFF2-40B4-BE49-F238E27FC236}">
                <a16:creationId xmlns:a16="http://schemas.microsoft.com/office/drawing/2014/main" id="{FC8E5069-016E-2040-8EC5-C863B9F69F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32430"/>
              </p:ext>
            </p:extLst>
          </p:nvPr>
        </p:nvGraphicFramePr>
        <p:xfrm>
          <a:off x="1175861" y="2007627"/>
          <a:ext cx="9840278" cy="1112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89530">
                  <a:extLst>
                    <a:ext uri="{9D8B030D-6E8A-4147-A177-3AD203B41FA5}">
                      <a16:colId xmlns:a16="http://schemas.microsoft.com/office/drawing/2014/main" val="3854399531"/>
                    </a:ext>
                  </a:extLst>
                </a:gridCol>
                <a:gridCol w="4764405">
                  <a:extLst>
                    <a:ext uri="{9D8B030D-6E8A-4147-A177-3AD203B41FA5}">
                      <a16:colId xmlns:a16="http://schemas.microsoft.com/office/drawing/2014/main" val="606153670"/>
                    </a:ext>
                  </a:extLst>
                </a:gridCol>
                <a:gridCol w="2486343">
                  <a:extLst>
                    <a:ext uri="{9D8B030D-6E8A-4147-A177-3AD203B41FA5}">
                      <a16:colId xmlns:a16="http://schemas.microsoft.com/office/drawing/2014/main" val="1941575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INSPIRE </a:t>
                      </a:r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elements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Elements</a:t>
                      </a:r>
                      <a:r>
                        <a:rPr lang="it-IT" dirty="0"/>
                        <a:t> of INSPIRE Extended </a:t>
                      </a:r>
                      <a:r>
                        <a:rPr lang="it-IT" dirty="0" err="1"/>
                        <a:t>Capabilities</a:t>
                      </a:r>
                      <a:r>
                        <a:rPr lang="it-IT" dirty="0"/>
                        <a:t>/</a:t>
                      </a:r>
                      <a:r>
                        <a:rPr lang="it-IT" dirty="0" err="1"/>
                        <a:t>Atom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feed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Applicable</a:t>
                      </a:r>
                      <a:r>
                        <a:rPr lang="it-IT" dirty="0"/>
                        <a:t> on Service </a:t>
                      </a:r>
                      <a:r>
                        <a:rPr lang="it-IT" dirty="0" err="1"/>
                        <a:t>type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2839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Metadata Point of Contact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inspire_common:MetadataPointOfContact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WMS - WFS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444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Metadata Point of Contact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not mapped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Atom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366290"/>
                  </a:ext>
                </a:extLst>
              </a:tr>
            </a:tbl>
          </a:graphicData>
        </a:graphic>
      </p:graphicFrame>
      <p:sp>
        <p:nvSpPr>
          <p:cNvPr id="10" name="Google Shape;258;p12">
            <a:extLst>
              <a:ext uri="{FF2B5EF4-FFF2-40B4-BE49-F238E27FC236}">
                <a16:creationId xmlns:a16="http://schemas.microsoft.com/office/drawing/2014/main" id="{162DF7CE-1BBD-414E-82CC-CB117E45286C}"/>
              </a:ext>
            </a:extLst>
          </p:cNvPr>
          <p:cNvSpPr txBox="1">
            <a:spLocks/>
          </p:cNvSpPr>
          <p:nvPr/>
        </p:nvSpPr>
        <p:spPr>
          <a:xfrm>
            <a:off x="900652" y="3075739"/>
            <a:ext cx="10847997" cy="523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lvl="0" indent="-34290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sym typeface="Arial"/>
              </a:rPr>
              <a:t>Agreed new mapping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CC29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</a:t>
            </a:r>
          </a:p>
        </p:txBody>
      </p:sp>
      <p:graphicFrame>
        <p:nvGraphicFramePr>
          <p:cNvPr id="11" name="Tabella 6">
            <a:extLst>
              <a:ext uri="{FF2B5EF4-FFF2-40B4-BE49-F238E27FC236}">
                <a16:creationId xmlns:a16="http://schemas.microsoft.com/office/drawing/2014/main" id="{40B81845-3AB2-E547-B0AD-76FCEE77A5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354896"/>
              </p:ext>
            </p:extLst>
          </p:nvPr>
        </p:nvGraphicFramePr>
        <p:xfrm>
          <a:off x="1175861" y="3538498"/>
          <a:ext cx="9840278" cy="27076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89530">
                  <a:extLst>
                    <a:ext uri="{9D8B030D-6E8A-4147-A177-3AD203B41FA5}">
                      <a16:colId xmlns:a16="http://schemas.microsoft.com/office/drawing/2014/main" val="3854399531"/>
                    </a:ext>
                  </a:extLst>
                </a:gridCol>
                <a:gridCol w="4764405">
                  <a:extLst>
                    <a:ext uri="{9D8B030D-6E8A-4147-A177-3AD203B41FA5}">
                      <a16:colId xmlns:a16="http://schemas.microsoft.com/office/drawing/2014/main" val="606153670"/>
                    </a:ext>
                  </a:extLst>
                </a:gridCol>
                <a:gridCol w="2486343">
                  <a:extLst>
                    <a:ext uri="{9D8B030D-6E8A-4147-A177-3AD203B41FA5}">
                      <a16:colId xmlns:a16="http://schemas.microsoft.com/office/drawing/2014/main" val="1941575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INSPIRE </a:t>
                      </a:r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elements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New </a:t>
                      </a:r>
                      <a:r>
                        <a:rPr lang="it-IT" dirty="0" err="1"/>
                        <a:t>allocation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Applicable on Service type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2839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Point of </a:t>
                      </a:r>
                      <a:r>
                        <a:rPr lang="it-IT" dirty="0" err="1"/>
                        <a:t>Contact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300" b="1" dirty="0" err="1"/>
                        <a:t>WMS_Capabilities</a:t>
                      </a:r>
                      <a:r>
                        <a:rPr lang="it-IT" sz="1300" b="1" dirty="0"/>
                        <a:t>/Service/</a:t>
                      </a:r>
                      <a:r>
                        <a:rPr lang="it-IT" sz="1300" b="1" dirty="0" err="1"/>
                        <a:t>ContactInformation</a:t>
                      </a:r>
                      <a:r>
                        <a:rPr lang="it-IT" sz="1300" b="1" dirty="0"/>
                        <a:t>/</a:t>
                      </a:r>
                      <a:r>
                        <a:rPr lang="it-IT" sz="1300" b="1" dirty="0" err="1"/>
                        <a:t>ContactPersonPrimary</a:t>
                      </a:r>
                      <a:r>
                        <a:rPr lang="it-IT" sz="1300" b="1" dirty="0"/>
                        <a:t>/</a:t>
                      </a:r>
                      <a:r>
                        <a:rPr lang="it-IT" sz="1300" b="1" dirty="0" err="1"/>
                        <a:t>ContactOrganization</a:t>
                      </a:r>
                      <a:r>
                        <a:rPr lang="it-IT" sz="1300" dirty="0"/>
                        <a:t> and </a:t>
                      </a:r>
                      <a:r>
                        <a:rPr lang="it-IT" sz="1300" b="1" dirty="0" err="1"/>
                        <a:t>WMS_Capabilities</a:t>
                      </a:r>
                      <a:r>
                        <a:rPr lang="it-IT" sz="1300" b="1" dirty="0"/>
                        <a:t>/Service/</a:t>
                      </a:r>
                      <a:r>
                        <a:rPr lang="it-IT" sz="1300" b="1" dirty="0" err="1"/>
                        <a:t>ContactInformation</a:t>
                      </a:r>
                      <a:r>
                        <a:rPr lang="it-IT" sz="1300" b="1" dirty="0"/>
                        <a:t>/</a:t>
                      </a:r>
                      <a:r>
                        <a:rPr lang="it-IT" sz="1300" b="1" dirty="0" err="1"/>
                        <a:t>ContactElectronicMailAddress</a:t>
                      </a:r>
                      <a:r>
                        <a:rPr lang="it-IT" sz="1300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WMS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444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Point of </a:t>
                      </a:r>
                      <a:r>
                        <a:rPr lang="it-IT" dirty="0" err="1"/>
                        <a:t>Contact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300" b="1" dirty="0" err="1"/>
                        <a:t>WFS_Capabilities</a:t>
                      </a:r>
                      <a:r>
                        <a:rPr lang="it-IT" sz="1300" b="1" dirty="0"/>
                        <a:t>/</a:t>
                      </a:r>
                      <a:r>
                        <a:rPr lang="it-IT" sz="1300" b="1" dirty="0" err="1"/>
                        <a:t>ows:ServiceProvider</a:t>
                      </a:r>
                      <a:r>
                        <a:rPr lang="it-IT" sz="1300" b="1" dirty="0"/>
                        <a:t>/</a:t>
                      </a:r>
                      <a:r>
                        <a:rPr lang="it-IT" sz="1300" b="1" dirty="0" err="1"/>
                        <a:t>ows:ProviderName</a:t>
                      </a:r>
                      <a:r>
                        <a:rPr lang="it-IT" sz="1300" dirty="0"/>
                        <a:t> and </a:t>
                      </a:r>
                      <a:r>
                        <a:rPr lang="it-IT" sz="1300" b="1" dirty="0" err="1"/>
                        <a:t>WFS_Capabilities</a:t>
                      </a:r>
                      <a:r>
                        <a:rPr lang="it-IT" sz="1300" b="1" dirty="0"/>
                        <a:t>/</a:t>
                      </a:r>
                      <a:r>
                        <a:rPr lang="it-IT" sz="1300" b="1" dirty="0" err="1"/>
                        <a:t>ows:ServiceProvider</a:t>
                      </a:r>
                      <a:r>
                        <a:rPr lang="it-IT" sz="1300" b="1" dirty="0"/>
                        <a:t>/</a:t>
                      </a:r>
                      <a:r>
                        <a:rPr lang="it-IT" sz="1300" b="1" dirty="0" err="1"/>
                        <a:t>ows:ServiceContact</a:t>
                      </a:r>
                      <a:r>
                        <a:rPr lang="it-IT" sz="1300" b="1" dirty="0"/>
                        <a:t>/</a:t>
                      </a:r>
                      <a:r>
                        <a:rPr lang="it-IT" sz="1300" b="1" dirty="0" err="1"/>
                        <a:t>ows:ContactInfo</a:t>
                      </a:r>
                      <a:r>
                        <a:rPr lang="it-IT" sz="1300" b="1" dirty="0"/>
                        <a:t>/</a:t>
                      </a:r>
                      <a:r>
                        <a:rPr lang="it-IT" sz="1300" b="1" dirty="0" err="1"/>
                        <a:t>ows:Address</a:t>
                      </a:r>
                      <a:r>
                        <a:rPr lang="it-IT" sz="1300" b="1" dirty="0"/>
                        <a:t>/</a:t>
                      </a:r>
                      <a:r>
                        <a:rPr lang="it-IT" sz="1300" b="1" dirty="0" err="1"/>
                        <a:t>ows:ElectronicMailAddress</a:t>
                      </a:r>
                      <a:endParaRPr lang="it-IT" sz="13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WFS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37913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Point of </a:t>
                      </a:r>
                      <a:r>
                        <a:rPr lang="it-IT" dirty="0" err="1"/>
                        <a:t>Contact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sz="1300" b="1" dirty="0"/>
                        <a:t>&lt;</a:t>
                      </a:r>
                      <a:r>
                        <a:rPr lang="it-IT" sz="1300" b="1" dirty="0" err="1"/>
                        <a:t>feed</a:t>
                      </a:r>
                      <a:r>
                        <a:rPr lang="it-IT" sz="1300" b="1" dirty="0"/>
                        <a:t>&gt;&lt;</a:t>
                      </a:r>
                      <a:r>
                        <a:rPr lang="it-IT" sz="1300" b="1" dirty="0" err="1"/>
                        <a:t>author</a:t>
                      </a:r>
                      <a:r>
                        <a:rPr lang="it-IT" sz="1300" b="1" dirty="0"/>
                        <a:t>&gt;&lt;</a:t>
                      </a:r>
                      <a:r>
                        <a:rPr lang="it-IT" sz="1300" b="1" dirty="0" err="1"/>
                        <a:t>name</a:t>
                      </a:r>
                      <a:r>
                        <a:rPr lang="it-IT" sz="1300" b="1" dirty="0"/>
                        <a:t>&gt;</a:t>
                      </a:r>
                      <a:r>
                        <a:rPr lang="it-IT" sz="1300" dirty="0"/>
                        <a:t> and </a:t>
                      </a:r>
                      <a:r>
                        <a:rPr lang="it-IT" sz="1300" b="1" dirty="0"/>
                        <a:t>&lt;</a:t>
                      </a:r>
                      <a:r>
                        <a:rPr lang="it-IT" sz="1300" b="1" dirty="0" err="1"/>
                        <a:t>feed</a:t>
                      </a:r>
                      <a:r>
                        <a:rPr lang="it-IT" sz="1300" b="1" dirty="0"/>
                        <a:t>&gt;&lt;</a:t>
                      </a:r>
                      <a:r>
                        <a:rPr lang="it-IT" sz="1300" b="1" dirty="0" err="1"/>
                        <a:t>author</a:t>
                      </a:r>
                      <a:r>
                        <a:rPr lang="it-IT" sz="1300" b="1" dirty="0"/>
                        <a:t>&gt;&lt;email&gt;</a:t>
                      </a:r>
                      <a:r>
                        <a:rPr lang="it-IT" sz="1300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Atom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3740197"/>
                  </a:ext>
                </a:extLst>
              </a:tr>
            </a:tbl>
          </a:graphicData>
        </a:graphic>
      </p:graphicFrame>
      <p:sp>
        <p:nvSpPr>
          <p:cNvPr id="7" name="Freccia destra 6">
            <a:extLst>
              <a:ext uri="{FF2B5EF4-FFF2-40B4-BE49-F238E27FC236}">
                <a16:creationId xmlns:a16="http://schemas.microsoft.com/office/drawing/2014/main" id="{9B015741-9780-7248-AA6F-3C14FF3A76E0}"/>
              </a:ext>
            </a:extLst>
          </p:cNvPr>
          <p:cNvSpPr/>
          <p:nvPr/>
        </p:nvSpPr>
        <p:spPr>
          <a:xfrm rot="5400000">
            <a:off x="6096000" y="2927652"/>
            <a:ext cx="670560" cy="88635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124587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844428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/>
          <a:p>
            <a:pPr lvl="0">
              <a:buSzPts val="4000"/>
            </a:pPr>
            <a:r>
              <a:rPr lang="en-GB" sz="4000" b="1" dirty="0"/>
              <a:t>Part B. Remapping of Extended Capabilities</a:t>
            </a:r>
          </a:p>
        </p:txBody>
      </p:sp>
      <p:sp>
        <p:nvSpPr>
          <p:cNvPr id="9" name="Google Shape;258;p12"/>
          <p:cNvSpPr txBox="1">
            <a:spLocks/>
          </p:cNvSpPr>
          <p:nvPr/>
        </p:nvSpPr>
        <p:spPr>
          <a:xfrm>
            <a:off x="900653" y="1126997"/>
            <a:ext cx="10847997" cy="1050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600"/>
              </a:spcBef>
              <a:spcAft>
                <a:spcPts val="600"/>
              </a:spcAft>
              <a:buClr>
                <a:srgbClr val="F8CC29"/>
              </a:buClr>
              <a:buNone/>
              <a:defRPr/>
            </a:pPr>
            <a:r>
              <a:rPr lang="en-GB" b="1" dirty="0">
                <a:solidFill>
                  <a:srgbClr val="034EA2"/>
                </a:solidFill>
              </a:rPr>
              <a:t>Metadata date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sym typeface="Arial"/>
              </a:rPr>
              <a:t>Current mapping (</a:t>
            </a:r>
            <a:r>
              <a:rPr lang="en-GB" sz="2000" dirty="0">
                <a:solidFill>
                  <a:schemeClr val="tx1"/>
                </a:solidFill>
              </a:rPr>
              <a:t>in </a:t>
            </a:r>
            <a:r>
              <a:rPr lang="en-GB" sz="2000" b="1" dirty="0">
                <a:solidFill>
                  <a:schemeClr val="tx1"/>
                </a:solidFill>
              </a:rPr>
              <a:t>INSPIRE NS - View/Download Service TGs</a:t>
            </a:r>
            <a:r>
              <a:rPr lang="en-GB" sz="2000" dirty="0">
                <a:solidFill>
                  <a:schemeClr val="tx1"/>
                </a:solidFill>
              </a:rPr>
              <a:t>)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CC29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</a:t>
            </a:r>
          </a:p>
        </p:txBody>
      </p:sp>
      <p:graphicFrame>
        <p:nvGraphicFramePr>
          <p:cNvPr id="6" name="Tabella 6">
            <a:extLst>
              <a:ext uri="{FF2B5EF4-FFF2-40B4-BE49-F238E27FC236}">
                <a16:creationId xmlns:a16="http://schemas.microsoft.com/office/drawing/2014/main" id="{FC8E5069-016E-2040-8EC5-C863B9F69F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533542"/>
              </p:ext>
            </p:extLst>
          </p:nvPr>
        </p:nvGraphicFramePr>
        <p:xfrm>
          <a:off x="1175861" y="2157246"/>
          <a:ext cx="9840278" cy="1112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89530">
                  <a:extLst>
                    <a:ext uri="{9D8B030D-6E8A-4147-A177-3AD203B41FA5}">
                      <a16:colId xmlns:a16="http://schemas.microsoft.com/office/drawing/2014/main" val="3854399531"/>
                    </a:ext>
                  </a:extLst>
                </a:gridCol>
                <a:gridCol w="4764405">
                  <a:extLst>
                    <a:ext uri="{9D8B030D-6E8A-4147-A177-3AD203B41FA5}">
                      <a16:colId xmlns:a16="http://schemas.microsoft.com/office/drawing/2014/main" val="606153670"/>
                    </a:ext>
                  </a:extLst>
                </a:gridCol>
                <a:gridCol w="2486343">
                  <a:extLst>
                    <a:ext uri="{9D8B030D-6E8A-4147-A177-3AD203B41FA5}">
                      <a16:colId xmlns:a16="http://schemas.microsoft.com/office/drawing/2014/main" val="1941575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INSPIRE </a:t>
                      </a:r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elements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Elements</a:t>
                      </a:r>
                      <a:r>
                        <a:rPr lang="it-IT" dirty="0"/>
                        <a:t> of INSPIRE Extended </a:t>
                      </a:r>
                      <a:r>
                        <a:rPr lang="it-IT" dirty="0" err="1"/>
                        <a:t>Capabilities</a:t>
                      </a:r>
                      <a:r>
                        <a:rPr lang="it-IT" dirty="0"/>
                        <a:t>/</a:t>
                      </a:r>
                      <a:r>
                        <a:rPr lang="it-IT" dirty="0" err="1"/>
                        <a:t>Atom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feed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Applicable on Service type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2839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Metadata 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inspire_common:MetadataDate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WMS - WFS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444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Metadata 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Feed level link in the top Atom feed /feed/updated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Atom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366290"/>
                  </a:ext>
                </a:extLst>
              </a:tr>
            </a:tbl>
          </a:graphicData>
        </a:graphic>
      </p:graphicFrame>
      <p:sp>
        <p:nvSpPr>
          <p:cNvPr id="10" name="Google Shape;258;p12">
            <a:extLst>
              <a:ext uri="{FF2B5EF4-FFF2-40B4-BE49-F238E27FC236}">
                <a16:creationId xmlns:a16="http://schemas.microsoft.com/office/drawing/2014/main" id="{162DF7CE-1BBD-414E-82CC-CB117E45286C}"/>
              </a:ext>
            </a:extLst>
          </p:cNvPr>
          <p:cNvSpPr txBox="1">
            <a:spLocks/>
          </p:cNvSpPr>
          <p:nvPr/>
        </p:nvSpPr>
        <p:spPr>
          <a:xfrm>
            <a:off x="900652" y="3291875"/>
            <a:ext cx="10847997" cy="523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lvl="0" indent="-34290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sym typeface="Arial"/>
              </a:rPr>
              <a:t>Agreed new mapping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CC29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</a:t>
            </a:r>
          </a:p>
        </p:txBody>
      </p:sp>
      <p:graphicFrame>
        <p:nvGraphicFramePr>
          <p:cNvPr id="11" name="Tabella 6">
            <a:extLst>
              <a:ext uri="{FF2B5EF4-FFF2-40B4-BE49-F238E27FC236}">
                <a16:creationId xmlns:a16="http://schemas.microsoft.com/office/drawing/2014/main" id="{40B81845-3AB2-E547-B0AD-76FCEE77A5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216237"/>
              </p:ext>
            </p:extLst>
          </p:nvPr>
        </p:nvGraphicFramePr>
        <p:xfrm>
          <a:off x="1175861" y="3787884"/>
          <a:ext cx="9840278" cy="24180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89530">
                  <a:extLst>
                    <a:ext uri="{9D8B030D-6E8A-4147-A177-3AD203B41FA5}">
                      <a16:colId xmlns:a16="http://schemas.microsoft.com/office/drawing/2014/main" val="3854399531"/>
                    </a:ext>
                  </a:extLst>
                </a:gridCol>
                <a:gridCol w="4764405">
                  <a:extLst>
                    <a:ext uri="{9D8B030D-6E8A-4147-A177-3AD203B41FA5}">
                      <a16:colId xmlns:a16="http://schemas.microsoft.com/office/drawing/2014/main" val="606153670"/>
                    </a:ext>
                  </a:extLst>
                </a:gridCol>
                <a:gridCol w="2486343">
                  <a:extLst>
                    <a:ext uri="{9D8B030D-6E8A-4147-A177-3AD203B41FA5}">
                      <a16:colId xmlns:a16="http://schemas.microsoft.com/office/drawing/2014/main" val="1941575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INSPIRE </a:t>
                      </a:r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elements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New </a:t>
                      </a:r>
                      <a:r>
                        <a:rPr lang="it-IT" dirty="0" err="1"/>
                        <a:t>allocation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Applicable on Service type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2839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b="1" dirty="0" err="1"/>
                        <a:t>updateSequence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parameter</a:t>
                      </a:r>
                      <a:r>
                        <a:rPr lang="it-IT" dirty="0"/>
                        <a:t> in the </a:t>
                      </a:r>
                      <a:r>
                        <a:rPr lang="it-IT" dirty="0" err="1"/>
                        <a:t>WMS_Capabilities</a:t>
                      </a:r>
                      <a:r>
                        <a:rPr lang="it-IT" dirty="0"/>
                        <a:t>/</a:t>
                      </a:r>
                      <a:r>
                        <a:rPr lang="it-IT" dirty="0" err="1"/>
                        <a:t>WFS_Capabilitiesroot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element</a:t>
                      </a:r>
                      <a:r>
                        <a:rPr lang="it-IT" dirty="0"/>
                        <a:t>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WMS - WFS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444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b="1" dirty="0"/>
                        <a:t>&lt;</a:t>
                      </a:r>
                      <a:r>
                        <a:rPr lang="it-IT" b="1" dirty="0" err="1"/>
                        <a:t>updated</a:t>
                      </a:r>
                      <a:r>
                        <a:rPr lang="it-IT" b="1" dirty="0"/>
                        <a:t>&gt;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element</a:t>
                      </a:r>
                      <a:r>
                        <a:rPr lang="it-IT" dirty="0"/>
                        <a:t> in the </a:t>
                      </a:r>
                      <a:r>
                        <a:rPr lang="it-IT" dirty="0" err="1"/>
                        <a:t>Atom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feed</a:t>
                      </a:r>
                      <a:r>
                        <a:rPr lang="it-IT" dirty="0"/>
                        <a:t>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Atom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39159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Date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Otherwise</a:t>
                      </a:r>
                      <a:r>
                        <a:rPr lang="it-IT" dirty="0"/>
                        <a:t>, </a:t>
                      </a:r>
                      <a:r>
                        <a:rPr lang="it-IT" b="1" dirty="0" err="1"/>
                        <a:t>gmd:citation</a:t>
                      </a:r>
                      <a:r>
                        <a:rPr lang="it-IT" b="1" dirty="0"/>
                        <a:t>/</a:t>
                      </a:r>
                      <a:r>
                        <a:rPr lang="it-IT" b="1" dirty="0" err="1"/>
                        <a:t>gmd:CI_Citation</a:t>
                      </a:r>
                      <a:r>
                        <a:rPr lang="it-IT" b="1" dirty="0"/>
                        <a:t>/</a:t>
                      </a:r>
                      <a:r>
                        <a:rPr lang="it-IT" b="1" dirty="0" err="1"/>
                        <a:t>gmd:date</a:t>
                      </a:r>
                      <a:r>
                        <a:rPr lang="it-IT" b="1" dirty="0"/>
                        <a:t>/</a:t>
                      </a:r>
                      <a:r>
                        <a:rPr lang="it-IT" b="1" dirty="0" err="1"/>
                        <a:t>gmd:CI_Date</a:t>
                      </a:r>
                      <a:r>
                        <a:rPr lang="it-IT" b="1" dirty="0"/>
                        <a:t>/</a:t>
                      </a:r>
                      <a:r>
                        <a:rPr lang="it-IT" b="1" dirty="0" err="1"/>
                        <a:t>gmd:date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element</a:t>
                      </a:r>
                      <a:r>
                        <a:rPr lang="it-IT" dirty="0"/>
                        <a:t> in the data set </a:t>
                      </a:r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record, with </a:t>
                      </a:r>
                      <a:r>
                        <a:rPr lang="it-IT" dirty="0" err="1"/>
                        <a:t>one</a:t>
                      </a:r>
                      <a:r>
                        <a:rPr lang="it-IT" dirty="0"/>
                        <a:t> of the </a:t>
                      </a:r>
                      <a:r>
                        <a:rPr lang="it-IT" dirty="0" err="1"/>
                        <a:t>following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prioritised</a:t>
                      </a:r>
                      <a:r>
                        <a:rPr lang="it-IT" dirty="0"/>
                        <a:t> date </a:t>
                      </a:r>
                      <a:r>
                        <a:rPr lang="it-IT" dirty="0" err="1"/>
                        <a:t>types</a:t>
                      </a:r>
                      <a:r>
                        <a:rPr lang="it-IT" dirty="0"/>
                        <a:t>: - </a:t>
                      </a:r>
                      <a:r>
                        <a:rPr lang="it-IT" i="1" dirty="0" err="1"/>
                        <a:t>publication</a:t>
                      </a:r>
                      <a:r>
                        <a:rPr lang="it-IT" dirty="0"/>
                        <a:t>, - </a:t>
                      </a:r>
                      <a:r>
                        <a:rPr lang="it-IT" i="1" dirty="0" err="1"/>
                        <a:t>revision</a:t>
                      </a:r>
                      <a:r>
                        <a:rPr lang="it-IT" dirty="0"/>
                        <a:t> or - </a:t>
                      </a:r>
                      <a:r>
                        <a:rPr lang="it-IT" i="1" dirty="0" err="1"/>
                        <a:t>creation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it-IT" dirty="0"/>
                        <a:t>WMS – WFS - </a:t>
                      </a:r>
                      <a:r>
                        <a:rPr lang="it-IT" dirty="0" err="1"/>
                        <a:t>Atom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4383556"/>
                  </a:ext>
                </a:extLst>
              </a:tr>
            </a:tbl>
          </a:graphicData>
        </a:graphic>
      </p:graphicFrame>
      <p:sp>
        <p:nvSpPr>
          <p:cNvPr id="7" name="Freccia destra 6">
            <a:extLst>
              <a:ext uri="{FF2B5EF4-FFF2-40B4-BE49-F238E27FC236}">
                <a16:creationId xmlns:a16="http://schemas.microsoft.com/office/drawing/2014/main" id="{9B015741-9780-7248-AA6F-3C14FF3A76E0}"/>
              </a:ext>
            </a:extLst>
          </p:cNvPr>
          <p:cNvSpPr/>
          <p:nvPr/>
        </p:nvSpPr>
        <p:spPr>
          <a:xfrm rot="5400000">
            <a:off x="6145875" y="3110538"/>
            <a:ext cx="670560" cy="88635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67560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844428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/>
          <a:p>
            <a:pPr lvl="0">
              <a:buSzPts val="4000"/>
            </a:pPr>
            <a:r>
              <a:rPr lang="en-GB" sz="4000" b="1" dirty="0"/>
              <a:t>Part B. Remapping of Extended Capabilities</a:t>
            </a:r>
          </a:p>
        </p:txBody>
      </p:sp>
      <p:sp>
        <p:nvSpPr>
          <p:cNvPr id="9" name="Google Shape;258;p12"/>
          <p:cNvSpPr txBox="1">
            <a:spLocks/>
          </p:cNvSpPr>
          <p:nvPr/>
        </p:nvSpPr>
        <p:spPr>
          <a:xfrm>
            <a:off x="900653" y="1193500"/>
            <a:ext cx="10847997" cy="1050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600"/>
              </a:spcBef>
              <a:spcAft>
                <a:spcPts val="600"/>
              </a:spcAft>
              <a:buClr>
                <a:srgbClr val="F8CC29"/>
              </a:buClr>
              <a:buNone/>
              <a:defRPr/>
            </a:pPr>
            <a:r>
              <a:rPr lang="en-GB" b="1" dirty="0">
                <a:solidFill>
                  <a:srgbClr val="034EA2"/>
                </a:solidFill>
              </a:rPr>
              <a:t>Supported languages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sym typeface="Arial"/>
              </a:rPr>
              <a:t>Current mapping (</a:t>
            </a:r>
            <a:r>
              <a:rPr lang="en-GB" sz="2000" dirty="0">
                <a:solidFill>
                  <a:schemeClr val="tx1"/>
                </a:solidFill>
              </a:rPr>
              <a:t>in </a:t>
            </a:r>
            <a:r>
              <a:rPr lang="en-GB" sz="2000" b="1" dirty="0">
                <a:solidFill>
                  <a:schemeClr val="tx1"/>
                </a:solidFill>
              </a:rPr>
              <a:t>INSPIRE NS - View/Download Service TGs</a:t>
            </a:r>
            <a:r>
              <a:rPr lang="en-GB" sz="2000" dirty="0">
                <a:solidFill>
                  <a:schemeClr val="tx1"/>
                </a:solidFill>
              </a:rPr>
              <a:t>)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CC29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</a:t>
            </a:r>
          </a:p>
        </p:txBody>
      </p:sp>
      <p:graphicFrame>
        <p:nvGraphicFramePr>
          <p:cNvPr id="6" name="Tabella 6">
            <a:extLst>
              <a:ext uri="{FF2B5EF4-FFF2-40B4-BE49-F238E27FC236}">
                <a16:creationId xmlns:a16="http://schemas.microsoft.com/office/drawing/2014/main" id="{FC8E5069-016E-2040-8EC5-C863B9F69F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362894"/>
              </p:ext>
            </p:extLst>
          </p:nvPr>
        </p:nvGraphicFramePr>
        <p:xfrm>
          <a:off x="1175861" y="2273627"/>
          <a:ext cx="9840278" cy="12598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89530">
                  <a:extLst>
                    <a:ext uri="{9D8B030D-6E8A-4147-A177-3AD203B41FA5}">
                      <a16:colId xmlns:a16="http://schemas.microsoft.com/office/drawing/2014/main" val="3854399531"/>
                    </a:ext>
                  </a:extLst>
                </a:gridCol>
                <a:gridCol w="4764405">
                  <a:extLst>
                    <a:ext uri="{9D8B030D-6E8A-4147-A177-3AD203B41FA5}">
                      <a16:colId xmlns:a16="http://schemas.microsoft.com/office/drawing/2014/main" val="606153670"/>
                    </a:ext>
                  </a:extLst>
                </a:gridCol>
                <a:gridCol w="2486343">
                  <a:extLst>
                    <a:ext uri="{9D8B030D-6E8A-4147-A177-3AD203B41FA5}">
                      <a16:colId xmlns:a16="http://schemas.microsoft.com/office/drawing/2014/main" val="1941575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INSPIRE </a:t>
                      </a:r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elements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Elements</a:t>
                      </a:r>
                      <a:r>
                        <a:rPr lang="it-IT" dirty="0"/>
                        <a:t> of INSPIRE Extended </a:t>
                      </a:r>
                      <a:r>
                        <a:rPr lang="it-IT" dirty="0" err="1"/>
                        <a:t>Capabilities</a:t>
                      </a:r>
                      <a:r>
                        <a:rPr lang="it-IT" dirty="0"/>
                        <a:t>/</a:t>
                      </a:r>
                      <a:r>
                        <a:rPr lang="it-IT" dirty="0" err="1"/>
                        <a:t>Atom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feed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Applicable on Service type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2839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Language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inspire_common:SupportedLanguages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WMS - WFS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444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Metadata Language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Feed level link in the top Atom feed /feed/link[@rel="self"]/@hreflang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Atom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366290"/>
                  </a:ext>
                </a:extLst>
              </a:tr>
            </a:tbl>
          </a:graphicData>
        </a:graphic>
      </p:graphicFrame>
      <p:sp>
        <p:nvSpPr>
          <p:cNvPr id="10" name="Google Shape;258;p12">
            <a:extLst>
              <a:ext uri="{FF2B5EF4-FFF2-40B4-BE49-F238E27FC236}">
                <a16:creationId xmlns:a16="http://schemas.microsoft.com/office/drawing/2014/main" id="{162DF7CE-1BBD-414E-82CC-CB117E45286C}"/>
              </a:ext>
            </a:extLst>
          </p:cNvPr>
          <p:cNvSpPr txBox="1">
            <a:spLocks/>
          </p:cNvSpPr>
          <p:nvPr/>
        </p:nvSpPr>
        <p:spPr>
          <a:xfrm>
            <a:off x="900652" y="3607750"/>
            <a:ext cx="10847997" cy="523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lvl="0" indent="-34290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sym typeface="Arial"/>
              </a:rPr>
              <a:t>Agreed new mapping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CC29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</a:t>
            </a:r>
          </a:p>
        </p:txBody>
      </p:sp>
      <p:graphicFrame>
        <p:nvGraphicFramePr>
          <p:cNvPr id="11" name="Tabella 6">
            <a:extLst>
              <a:ext uri="{FF2B5EF4-FFF2-40B4-BE49-F238E27FC236}">
                <a16:creationId xmlns:a16="http://schemas.microsoft.com/office/drawing/2014/main" id="{40B81845-3AB2-E547-B0AD-76FCEE77A5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457793"/>
              </p:ext>
            </p:extLst>
          </p:nvPr>
        </p:nvGraphicFramePr>
        <p:xfrm>
          <a:off x="1175861" y="4153622"/>
          <a:ext cx="9840278" cy="11023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89530">
                  <a:extLst>
                    <a:ext uri="{9D8B030D-6E8A-4147-A177-3AD203B41FA5}">
                      <a16:colId xmlns:a16="http://schemas.microsoft.com/office/drawing/2014/main" val="3854399531"/>
                    </a:ext>
                  </a:extLst>
                </a:gridCol>
                <a:gridCol w="4764405">
                  <a:extLst>
                    <a:ext uri="{9D8B030D-6E8A-4147-A177-3AD203B41FA5}">
                      <a16:colId xmlns:a16="http://schemas.microsoft.com/office/drawing/2014/main" val="606153670"/>
                    </a:ext>
                  </a:extLst>
                </a:gridCol>
                <a:gridCol w="2486343">
                  <a:extLst>
                    <a:ext uri="{9D8B030D-6E8A-4147-A177-3AD203B41FA5}">
                      <a16:colId xmlns:a16="http://schemas.microsoft.com/office/drawing/2014/main" val="1941575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INSPIRE </a:t>
                      </a:r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elements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New </a:t>
                      </a:r>
                      <a:r>
                        <a:rPr lang="it-IT" dirty="0" err="1"/>
                        <a:t>allocation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Applicable on Service type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2839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Language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b="1" dirty="0" err="1"/>
                        <a:t>gmd:MD_Metadata</a:t>
                      </a:r>
                      <a:r>
                        <a:rPr lang="it-IT" b="1" dirty="0"/>
                        <a:t>/</a:t>
                      </a:r>
                      <a:r>
                        <a:rPr lang="it-IT" b="1" dirty="0" err="1"/>
                        <a:t>gmd:language</a:t>
                      </a:r>
                      <a:r>
                        <a:rPr lang="it-IT" b="1" dirty="0"/>
                        <a:t>/</a:t>
                      </a:r>
                      <a:r>
                        <a:rPr lang="it-IT" b="1" dirty="0" err="1"/>
                        <a:t>gmd:LanguageCode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element</a:t>
                      </a:r>
                      <a:r>
                        <a:rPr lang="it-IT" dirty="0"/>
                        <a:t> in the data set </a:t>
                      </a:r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record for default </a:t>
                      </a:r>
                      <a:r>
                        <a:rPr lang="it-IT" dirty="0" err="1"/>
                        <a:t>language</a:t>
                      </a:r>
                      <a:r>
                        <a:rPr lang="it-IT" dirty="0"/>
                        <a:t>. </a:t>
                      </a:r>
                      <a:r>
                        <a:rPr lang="it-IT" b="1" dirty="0" err="1"/>
                        <a:t>xml:lang</a:t>
                      </a:r>
                      <a:r>
                        <a:rPr lang="it-IT" b="1" dirty="0"/>
                        <a:t> </a:t>
                      </a:r>
                      <a:r>
                        <a:rPr lang="it-IT" b="1" dirty="0" err="1"/>
                        <a:t>attribute</a:t>
                      </a:r>
                      <a:r>
                        <a:rPr lang="it-IT" dirty="0"/>
                        <a:t> for </a:t>
                      </a:r>
                      <a:r>
                        <a:rPr lang="it-IT" dirty="0" err="1"/>
                        <a:t>supported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languages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WFS - </a:t>
                      </a:r>
                      <a:r>
                        <a:rPr lang="it-IT" dirty="0" err="1"/>
                        <a:t>Atom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444956"/>
                  </a:ext>
                </a:extLst>
              </a:tr>
            </a:tbl>
          </a:graphicData>
        </a:graphic>
      </p:graphicFrame>
      <p:sp>
        <p:nvSpPr>
          <p:cNvPr id="7" name="Freccia destra 6">
            <a:extLst>
              <a:ext uri="{FF2B5EF4-FFF2-40B4-BE49-F238E27FC236}">
                <a16:creationId xmlns:a16="http://schemas.microsoft.com/office/drawing/2014/main" id="{9B015741-9780-7248-AA6F-3C14FF3A76E0}"/>
              </a:ext>
            </a:extLst>
          </p:cNvPr>
          <p:cNvSpPr/>
          <p:nvPr/>
        </p:nvSpPr>
        <p:spPr>
          <a:xfrm rot="5400000">
            <a:off x="6096000" y="3443026"/>
            <a:ext cx="670560" cy="88635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00101986-F31A-504C-8167-2FE00BC7C8EF}"/>
              </a:ext>
            </a:extLst>
          </p:cNvPr>
          <p:cNvSpPr/>
          <p:nvPr/>
        </p:nvSpPr>
        <p:spPr>
          <a:xfrm>
            <a:off x="1358741" y="5398244"/>
            <a:ext cx="6096000" cy="1384995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>
            <a:spAutoFit/>
          </a:bodyPr>
          <a:lstStyle/>
          <a:p>
            <a:r>
              <a:rPr lang="it-IT" dirty="0"/>
              <a:t>&lt;</a:t>
            </a:r>
            <a:r>
              <a:rPr lang="it-IT" dirty="0" err="1"/>
              <a:t>ows:ServiceIdentification</a:t>
            </a:r>
            <a:r>
              <a:rPr lang="it-IT" dirty="0"/>
              <a:t>&gt;</a:t>
            </a:r>
          </a:p>
          <a:p>
            <a:r>
              <a:rPr lang="it-IT" dirty="0"/>
              <a:t>	&lt;</a:t>
            </a:r>
            <a:r>
              <a:rPr lang="it-IT" dirty="0" err="1"/>
              <a:t>ows:Title</a:t>
            </a:r>
            <a:r>
              <a:rPr lang="it-IT" dirty="0"/>
              <a:t> </a:t>
            </a:r>
            <a:r>
              <a:rPr lang="it-IT" b="1" dirty="0" err="1"/>
              <a:t>xml:lang</a:t>
            </a:r>
            <a:r>
              <a:rPr lang="it-IT" b="1" dirty="0"/>
              <a:t>="en"</a:t>
            </a:r>
            <a:r>
              <a:rPr lang="it-IT" dirty="0"/>
              <a:t>&gt;My WFS&lt;/</a:t>
            </a:r>
            <a:r>
              <a:rPr lang="it-IT" dirty="0" err="1"/>
              <a:t>ows:Title</a:t>
            </a:r>
            <a:r>
              <a:rPr lang="it-IT" dirty="0"/>
              <a:t>&gt; </a:t>
            </a:r>
          </a:p>
          <a:p>
            <a:r>
              <a:rPr lang="it-IT" dirty="0"/>
              <a:t>	&lt;</a:t>
            </a:r>
            <a:r>
              <a:rPr lang="it-IT" dirty="0" err="1"/>
              <a:t>ows:Title</a:t>
            </a:r>
            <a:r>
              <a:rPr lang="it-IT" dirty="0"/>
              <a:t> </a:t>
            </a:r>
            <a:r>
              <a:rPr lang="it-IT" b="1" dirty="0" err="1"/>
              <a:t>xml:lang</a:t>
            </a:r>
            <a:r>
              <a:rPr lang="it-IT" b="1" dirty="0"/>
              <a:t>="da"</a:t>
            </a:r>
            <a:r>
              <a:rPr lang="it-IT" dirty="0"/>
              <a:t>&gt;</a:t>
            </a:r>
            <a:r>
              <a:rPr lang="it-IT" dirty="0" err="1"/>
              <a:t>Min</a:t>
            </a:r>
            <a:r>
              <a:rPr lang="it-IT" dirty="0"/>
              <a:t> WFS&lt;/</a:t>
            </a:r>
            <a:r>
              <a:rPr lang="it-IT" dirty="0" err="1"/>
              <a:t>ows:Title</a:t>
            </a:r>
            <a:r>
              <a:rPr lang="it-IT" dirty="0"/>
              <a:t>&gt; </a:t>
            </a:r>
          </a:p>
          <a:p>
            <a:r>
              <a:rPr lang="it-IT" dirty="0"/>
              <a:t>	&lt;</a:t>
            </a:r>
            <a:r>
              <a:rPr lang="it-IT" dirty="0" err="1"/>
              <a:t>ows:Abstract</a:t>
            </a:r>
            <a:r>
              <a:rPr lang="it-IT" dirty="0"/>
              <a:t> </a:t>
            </a:r>
            <a:r>
              <a:rPr lang="it-IT" b="1" dirty="0" err="1"/>
              <a:t>xml:lang</a:t>
            </a:r>
            <a:r>
              <a:rPr lang="it-IT" b="1" dirty="0"/>
              <a:t>="en"</a:t>
            </a:r>
            <a:r>
              <a:rPr lang="it-IT" dirty="0"/>
              <a:t>&gt;My </a:t>
            </a:r>
            <a:r>
              <a:rPr lang="it-IT" dirty="0" err="1"/>
              <a:t>abstract</a:t>
            </a:r>
            <a:r>
              <a:rPr lang="it-IT" dirty="0"/>
              <a:t>&lt;/</a:t>
            </a:r>
            <a:r>
              <a:rPr lang="it-IT" dirty="0" err="1"/>
              <a:t>ows:Abstract</a:t>
            </a:r>
            <a:r>
              <a:rPr lang="it-IT" dirty="0"/>
              <a:t>&gt; 	&lt;</a:t>
            </a:r>
            <a:r>
              <a:rPr lang="it-IT" dirty="0" err="1"/>
              <a:t>ows:Abstract</a:t>
            </a:r>
            <a:r>
              <a:rPr lang="it-IT" dirty="0"/>
              <a:t> </a:t>
            </a:r>
            <a:r>
              <a:rPr lang="it-IT" b="1" dirty="0" err="1"/>
              <a:t>xml:lang</a:t>
            </a:r>
            <a:r>
              <a:rPr lang="it-IT" b="1" dirty="0"/>
              <a:t>="da"</a:t>
            </a:r>
            <a:r>
              <a:rPr lang="it-IT" dirty="0"/>
              <a:t>&gt;</a:t>
            </a:r>
            <a:r>
              <a:rPr lang="it-IT" dirty="0" err="1"/>
              <a:t>Min</a:t>
            </a:r>
            <a:r>
              <a:rPr lang="it-IT" dirty="0"/>
              <a:t> </a:t>
            </a:r>
            <a:r>
              <a:rPr lang="it-IT" dirty="0" err="1"/>
              <a:t>abstrakt</a:t>
            </a:r>
            <a:r>
              <a:rPr lang="it-IT" dirty="0"/>
              <a:t>&lt;/</a:t>
            </a:r>
            <a:r>
              <a:rPr lang="it-IT" dirty="0" err="1"/>
              <a:t>ows:Abstract</a:t>
            </a:r>
            <a:r>
              <a:rPr lang="it-IT" dirty="0"/>
              <a:t>&gt;</a:t>
            </a:r>
          </a:p>
          <a:p>
            <a:r>
              <a:rPr lang="it-IT" dirty="0"/>
              <a:t>…</a:t>
            </a:r>
          </a:p>
        </p:txBody>
      </p:sp>
      <p:sp>
        <p:nvSpPr>
          <p:cNvPr id="12" name="TextBox 1">
            <a:extLst>
              <a:ext uri="{FF2B5EF4-FFF2-40B4-BE49-F238E27FC236}">
                <a16:creationId xmlns:a16="http://schemas.microsoft.com/office/drawing/2014/main" id="{3EA78FE6-BD19-B549-8720-B0C84625AE73}"/>
              </a:ext>
            </a:extLst>
          </p:cNvPr>
          <p:cNvSpPr txBox="1"/>
          <p:nvPr/>
        </p:nvSpPr>
        <p:spPr>
          <a:xfrm rot="21250709">
            <a:off x="7674571" y="5133684"/>
            <a:ext cx="3924175" cy="116955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This doesn’t work for WMS, it is not based on the (newer) OWS specification.</a:t>
            </a:r>
          </a:p>
          <a:p>
            <a:pPr algn="ctr"/>
            <a:r>
              <a:rPr lang="it-IT" dirty="0">
                <a:solidFill>
                  <a:srgbClr val="FF0000"/>
                </a:solidFill>
              </a:rPr>
              <a:t>In </a:t>
            </a:r>
            <a:r>
              <a:rPr lang="it-IT" dirty="0" err="1">
                <a:solidFill>
                  <a:srgbClr val="FF0000"/>
                </a:solidFill>
              </a:rPr>
              <a:t>this</a:t>
            </a:r>
            <a:r>
              <a:rPr lang="it-IT" dirty="0">
                <a:solidFill>
                  <a:srgbClr val="FF0000"/>
                </a:solidFill>
              </a:rPr>
              <a:t> case </a:t>
            </a:r>
            <a:r>
              <a:rPr lang="it-IT" dirty="0" err="1">
                <a:solidFill>
                  <a:srgbClr val="FF0000"/>
                </a:solidFill>
              </a:rPr>
              <a:t>keep</a:t>
            </a:r>
            <a:r>
              <a:rPr lang="it-IT" dirty="0">
                <a:solidFill>
                  <a:srgbClr val="FF0000"/>
                </a:solidFill>
              </a:rPr>
              <a:t> the </a:t>
            </a:r>
            <a:r>
              <a:rPr lang="it-IT" dirty="0" err="1">
                <a:solidFill>
                  <a:srgbClr val="FF0000"/>
                </a:solidFill>
              </a:rPr>
              <a:t>possibility</a:t>
            </a:r>
            <a:r>
              <a:rPr lang="it-IT" dirty="0">
                <a:solidFill>
                  <a:srgbClr val="FF0000"/>
                </a:solidFill>
              </a:rPr>
              <a:t> to include the (optional) </a:t>
            </a:r>
            <a:r>
              <a:rPr lang="it-IT" dirty="0" err="1">
                <a:solidFill>
                  <a:srgbClr val="FF0000"/>
                </a:solidFill>
              </a:rPr>
              <a:t>ExtendedCapabilities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section</a:t>
            </a:r>
            <a:r>
              <a:rPr lang="it-IT" dirty="0">
                <a:solidFill>
                  <a:srgbClr val="FF0000"/>
                </a:solidFill>
              </a:rPr>
              <a:t>, </a:t>
            </a:r>
            <a:r>
              <a:rPr lang="it-IT" dirty="0" err="1">
                <a:solidFill>
                  <a:srgbClr val="FF0000"/>
                </a:solidFill>
              </a:rPr>
              <a:t>including</a:t>
            </a:r>
            <a:r>
              <a:rPr lang="it-IT" dirty="0">
                <a:solidFill>
                  <a:srgbClr val="FF0000"/>
                </a:solidFill>
              </a:rPr>
              <a:t> the </a:t>
            </a:r>
            <a:r>
              <a:rPr lang="it-IT" dirty="0" err="1">
                <a:solidFill>
                  <a:srgbClr val="FF0000"/>
                </a:solidFill>
              </a:rPr>
              <a:t>SupportedLanguages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elements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972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844428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/>
          <a:p>
            <a:pPr lvl="0">
              <a:buSzPts val="4000"/>
            </a:pPr>
            <a:r>
              <a:rPr lang="en-GB" sz="4000" b="1" dirty="0"/>
              <a:t>Part B. Remapping of Extended Capabilities</a:t>
            </a:r>
          </a:p>
        </p:txBody>
      </p:sp>
      <p:sp>
        <p:nvSpPr>
          <p:cNvPr id="9" name="Google Shape;258;p12"/>
          <p:cNvSpPr txBox="1">
            <a:spLocks/>
          </p:cNvSpPr>
          <p:nvPr/>
        </p:nvSpPr>
        <p:spPr>
          <a:xfrm>
            <a:off x="900653" y="1193500"/>
            <a:ext cx="10847997" cy="1050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600"/>
              </a:spcBef>
              <a:spcAft>
                <a:spcPts val="600"/>
              </a:spcAft>
              <a:buClr>
                <a:srgbClr val="F8CC29"/>
              </a:buClr>
              <a:buNone/>
              <a:defRPr/>
            </a:pPr>
            <a:r>
              <a:rPr lang="en-GB" b="1" dirty="0">
                <a:solidFill>
                  <a:srgbClr val="034EA2"/>
                </a:solidFill>
              </a:rPr>
              <a:t>Unique Resource Identifier (referring to data set)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sym typeface="Arial"/>
              </a:rPr>
              <a:t>Current mapping (</a:t>
            </a:r>
            <a:r>
              <a:rPr lang="en-GB" sz="2000" dirty="0">
                <a:solidFill>
                  <a:schemeClr val="tx1"/>
                </a:solidFill>
              </a:rPr>
              <a:t>in </a:t>
            </a:r>
            <a:r>
              <a:rPr lang="en-GB" sz="2000" b="1" dirty="0">
                <a:solidFill>
                  <a:schemeClr val="tx1"/>
                </a:solidFill>
              </a:rPr>
              <a:t>INSPIRE NS - View/Download Service TGs</a:t>
            </a:r>
            <a:r>
              <a:rPr lang="en-GB" sz="2000" dirty="0">
                <a:solidFill>
                  <a:schemeClr val="tx1"/>
                </a:solidFill>
              </a:rPr>
              <a:t>)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CC29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</a:t>
            </a:r>
          </a:p>
        </p:txBody>
      </p:sp>
      <p:graphicFrame>
        <p:nvGraphicFramePr>
          <p:cNvPr id="6" name="Tabella 6">
            <a:extLst>
              <a:ext uri="{FF2B5EF4-FFF2-40B4-BE49-F238E27FC236}">
                <a16:creationId xmlns:a16="http://schemas.microsoft.com/office/drawing/2014/main" id="{FC8E5069-016E-2040-8EC5-C863B9F69F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5988441"/>
              </p:ext>
            </p:extLst>
          </p:nvPr>
        </p:nvGraphicFramePr>
        <p:xfrm>
          <a:off x="1175861" y="2273627"/>
          <a:ext cx="9840278" cy="17424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89530">
                  <a:extLst>
                    <a:ext uri="{9D8B030D-6E8A-4147-A177-3AD203B41FA5}">
                      <a16:colId xmlns:a16="http://schemas.microsoft.com/office/drawing/2014/main" val="3854399531"/>
                    </a:ext>
                  </a:extLst>
                </a:gridCol>
                <a:gridCol w="4764405">
                  <a:extLst>
                    <a:ext uri="{9D8B030D-6E8A-4147-A177-3AD203B41FA5}">
                      <a16:colId xmlns:a16="http://schemas.microsoft.com/office/drawing/2014/main" val="606153670"/>
                    </a:ext>
                  </a:extLst>
                </a:gridCol>
                <a:gridCol w="2486343">
                  <a:extLst>
                    <a:ext uri="{9D8B030D-6E8A-4147-A177-3AD203B41FA5}">
                      <a16:colId xmlns:a16="http://schemas.microsoft.com/office/drawing/2014/main" val="1941575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INSPIRE </a:t>
                      </a:r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elements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Elements</a:t>
                      </a:r>
                      <a:r>
                        <a:rPr lang="it-IT" dirty="0"/>
                        <a:t> of INSPIRE Extended </a:t>
                      </a:r>
                      <a:r>
                        <a:rPr lang="it-IT" dirty="0" err="1"/>
                        <a:t>Capabilities</a:t>
                      </a:r>
                      <a:r>
                        <a:rPr lang="it-IT" dirty="0"/>
                        <a:t>/</a:t>
                      </a:r>
                      <a:r>
                        <a:rPr lang="it-IT" dirty="0" err="1"/>
                        <a:t>Atom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feed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Applicable on Service type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2839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Unique</a:t>
                      </a:r>
                      <a:r>
                        <a:rPr lang="it-IT" dirty="0"/>
                        <a:t> Resource </a:t>
                      </a:r>
                      <a:r>
                        <a:rPr lang="it-IT" dirty="0" err="1"/>
                        <a:t>Identifier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dirty="0" err="1">
                          <a:effectLst/>
                          <a:latin typeface="Courier New" panose="02070309020205020404" pitchFamily="49" charset="0"/>
                        </a:rPr>
                        <a:t>inspire_dls:SpatialDataSetIdentifier</a:t>
                      </a:r>
                      <a:r>
                        <a:rPr lang="it-IT" dirty="0">
                          <a:effectLst/>
                          <a:latin typeface="Courier New" panose="02070309020205020404" pitchFamily="49" charset="0"/>
                        </a:rPr>
                        <a:t>/</a:t>
                      </a:r>
                      <a:r>
                        <a:rPr lang="it-IT" dirty="0" err="1">
                          <a:effectLst/>
                          <a:latin typeface="Courier New" panose="02070309020205020404" pitchFamily="49" charset="0"/>
                        </a:rPr>
                        <a:t>inspire_common:Code</a:t>
                      </a:r>
                      <a:r>
                        <a:rPr lang="it-IT" dirty="0">
                          <a:effectLst/>
                          <a:latin typeface="Courier New" panose="02070309020205020404" pitchFamily="49" charset="0"/>
                        </a:rPr>
                        <a:t> </a:t>
                      </a:r>
                    </a:p>
                    <a:p>
                      <a:r>
                        <a:rPr lang="it-IT" dirty="0" err="1">
                          <a:effectLst/>
                          <a:latin typeface="Courier New" panose="02070309020205020404" pitchFamily="49" charset="0"/>
                        </a:rPr>
                        <a:t>inspire_dls:SpatialDataSetIdentifier</a:t>
                      </a:r>
                      <a:r>
                        <a:rPr lang="it-IT" dirty="0">
                          <a:effectLst/>
                          <a:latin typeface="Courier New" panose="02070309020205020404" pitchFamily="49" charset="0"/>
                        </a:rPr>
                        <a:t>/</a:t>
                      </a:r>
                      <a:r>
                        <a:rPr lang="it-IT" dirty="0" err="1">
                          <a:effectLst/>
                          <a:latin typeface="Courier New" panose="02070309020205020404" pitchFamily="49" charset="0"/>
                        </a:rPr>
                        <a:t>inspire_common:Namespace</a:t>
                      </a:r>
                      <a:r>
                        <a:rPr lang="it-IT" dirty="0">
                          <a:effectLst/>
                          <a:latin typeface="Courier New" panose="02070309020205020404" pitchFamily="49" charset="0"/>
                        </a:rPr>
                        <a:t>  </a:t>
                      </a:r>
                    </a:p>
                  </a:txBody>
                  <a:tcPr marL="47625" marR="47625" marT="0" marB="0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WFS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444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Unique</a:t>
                      </a:r>
                      <a:r>
                        <a:rPr lang="it-IT" dirty="0"/>
                        <a:t> Resource </a:t>
                      </a:r>
                      <a:r>
                        <a:rPr lang="it-IT" dirty="0" err="1"/>
                        <a:t>Identifier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400" b="0" i="1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spatial_dataset_identifier_code</a:t>
                      </a:r>
                      <a:r>
                        <a:rPr lang="it-IT" sz="1400" b="0" i="1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 </a:t>
                      </a:r>
                      <a:r>
                        <a:rPr lang="it-IT" sz="14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and </a:t>
                      </a:r>
                      <a:r>
                        <a:rPr lang="it-IT" sz="1400" b="0" i="1" u="none" strike="noStrike" cap="none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spatial_dataset_identifier_namespace</a:t>
                      </a:r>
                      <a:endParaRPr lang="it-IT" sz="1400" b="0" i="0" u="none" strike="noStrike" cap="none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Atom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366290"/>
                  </a:ext>
                </a:extLst>
              </a:tr>
            </a:tbl>
          </a:graphicData>
        </a:graphic>
      </p:graphicFrame>
      <p:sp>
        <p:nvSpPr>
          <p:cNvPr id="10" name="Google Shape;258;p12">
            <a:extLst>
              <a:ext uri="{FF2B5EF4-FFF2-40B4-BE49-F238E27FC236}">
                <a16:creationId xmlns:a16="http://schemas.microsoft.com/office/drawing/2014/main" id="{162DF7CE-1BBD-414E-82CC-CB117E45286C}"/>
              </a:ext>
            </a:extLst>
          </p:cNvPr>
          <p:cNvSpPr txBox="1">
            <a:spLocks/>
          </p:cNvSpPr>
          <p:nvPr/>
        </p:nvSpPr>
        <p:spPr>
          <a:xfrm>
            <a:off x="967153" y="4089861"/>
            <a:ext cx="10847997" cy="523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lvl="0" indent="-34290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sym typeface="Arial"/>
              </a:rPr>
              <a:t>Mapping proposed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CC29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</a:t>
            </a:r>
          </a:p>
        </p:txBody>
      </p:sp>
      <p:graphicFrame>
        <p:nvGraphicFramePr>
          <p:cNvPr id="11" name="Tabella 6">
            <a:extLst>
              <a:ext uri="{FF2B5EF4-FFF2-40B4-BE49-F238E27FC236}">
                <a16:creationId xmlns:a16="http://schemas.microsoft.com/office/drawing/2014/main" id="{40B81845-3AB2-E547-B0AD-76FCEE77A5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2106033"/>
              </p:ext>
            </p:extLst>
          </p:nvPr>
        </p:nvGraphicFramePr>
        <p:xfrm>
          <a:off x="1175861" y="4772985"/>
          <a:ext cx="9840278" cy="889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89530">
                  <a:extLst>
                    <a:ext uri="{9D8B030D-6E8A-4147-A177-3AD203B41FA5}">
                      <a16:colId xmlns:a16="http://schemas.microsoft.com/office/drawing/2014/main" val="3854399531"/>
                    </a:ext>
                  </a:extLst>
                </a:gridCol>
                <a:gridCol w="4764405">
                  <a:extLst>
                    <a:ext uri="{9D8B030D-6E8A-4147-A177-3AD203B41FA5}">
                      <a16:colId xmlns:a16="http://schemas.microsoft.com/office/drawing/2014/main" val="606153670"/>
                    </a:ext>
                  </a:extLst>
                </a:gridCol>
                <a:gridCol w="2486343">
                  <a:extLst>
                    <a:ext uri="{9D8B030D-6E8A-4147-A177-3AD203B41FA5}">
                      <a16:colId xmlns:a16="http://schemas.microsoft.com/office/drawing/2014/main" val="1941575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INSPIRE </a:t>
                      </a:r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elements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New </a:t>
                      </a:r>
                      <a:r>
                        <a:rPr lang="it-IT" dirty="0" err="1"/>
                        <a:t>allocation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Applicable on Service type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2839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Unique</a:t>
                      </a:r>
                      <a:r>
                        <a:rPr lang="it-IT" dirty="0"/>
                        <a:t> Resource </a:t>
                      </a:r>
                      <a:r>
                        <a:rPr lang="it-IT" dirty="0" err="1"/>
                        <a:t>Identifier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b="1" dirty="0" err="1"/>
                        <a:t>not</a:t>
                      </a:r>
                      <a:r>
                        <a:rPr lang="it-IT" b="1" dirty="0"/>
                        <a:t> </a:t>
                      </a:r>
                      <a:r>
                        <a:rPr lang="it-IT" b="1" dirty="0" err="1"/>
                        <a:t>mapped</a:t>
                      </a:r>
                      <a:r>
                        <a:rPr lang="it-IT" b="1" dirty="0"/>
                        <a:t> </a:t>
                      </a:r>
                      <a:r>
                        <a:rPr lang="it-IT" dirty="0" err="1"/>
                        <a:t>as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Unique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resource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identifier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is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not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relevant</a:t>
                      </a:r>
                      <a:r>
                        <a:rPr lang="it-IT" dirty="0"/>
                        <a:t> for </a:t>
                      </a:r>
                      <a:r>
                        <a:rPr lang="it-IT" dirty="0" err="1"/>
                        <a:t>services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WMS - WFS - </a:t>
                      </a:r>
                      <a:r>
                        <a:rPr lang="it-IT" dirty="0" err="1"/>
                        <a:t>Atom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444956"/>
                  </a:ext>
                </a:extLst>
              </a:tr>
            </a:tbl>
          </a:graphicData>
        </a:graphic>
      </p:graphicFrame>
      <p:sp>
        <p:nvSpPr>
          <p:cNvPr id="7" name="Freccia destra 6">
            <a:extLst>
              <a:ext uri="{FF2B5EF4-FFF2-40B4-BE49-F238E27FC236}">
                <a16:creationId xmlns:a16="http://schemas.microsoft.com/office/drawing/2014/main" id="{9B015741-9780-7248-AA6F-3C14FF3A76E0}"/>
              </a:ext>
            </a:extLst>
          </p:cNvPr>
          <p:cNvSpPr/>
          <p:nvPr/>
        </p:nvSpPr>
        <p:spPr>
          <a:xfrm rot="5400000">
            <a:off x="6055871" y="3937357"/>
            <a:ext cx="670560" cy="88635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" name="TextBox 1"/>
          <p:cNvSpPr txBox="1"/>
          <p:nvPr/>
        </p:nvSpPr>
        <p:spPr>
          <a:xfrm rot="21250709">
            <a:off x="4480289" y="5692966"/>
            <a:ext cx="3619098" cy="7078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FF0000"/>
                </a:solidFill>
              </a:rPr>
              <a:t>TO BE FURTHER DISCUSSED AND AGREED </a:t>
            </a:r>
          </a:p>
        </p:txBody>
      </p:sp>
    </p:spTree>
    <p:extLst>
      <p:ext uri="{BB962C8B-B14F-4D97-AF65-F5344CB8AC3E}">
        <p14:creationId xmlns:p14="http://schemas.microsoft.com/office/powerpoint/2010/main" val="32614325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/>
          <a:p>
            <a:pPr>
              <a:buSzPts val="4000"/>
            </a:pPr>
            <a:r>
              <a:rPr lang="en-US" sz="4000" b="1" dirty="0"/>
              <a:t>Action 2.3.2 - </a:t>
            </a:r>
            <a:r>
              <a:rPr lang="en-GB" sz="4000" b="1" dirty="0"/>
              <a:t>Next steps</a:t>
            </a:r>
            <a:br>
              <a:rPr lang="en-GB" sz="4000" b="1" dirty="0"/>
            </a:br>
            <a:r>
              <a:rPr lang="en-GB" sz="3600" b="1" dirty="0">
                <a:solidFill>
                  <a:srgbClr val="C00000"/>
                </a:solidFill>
              </a:rPr>
              <a:t>Next meeting</a:t>
            </a:r>
            <a:endParaRPr sz="3600" b="1" dirty="0">
              <a:solidFill>
                <a:srgbClr val="C00000"/>
              </a:solidFill>
            </a:endParaRPr>
          </a:p>
        </p:txBody>
      </p:sp>
      <p:sp>
        <p:nvSpPr>
          <p:cNvPr id="9" name="Google Shape;258;p12"/>
          <p:cNvSpPr txBox="1">
            <a:spLocks/>
          </p:cNvSpPr>
          <p:nvPr/>
        </p:nvSpPr>
        <p:spPr>
          <a:xfrm>
            <a:off x="967153" y="1440000"/>
            <a:ext cx="10847997" cy="471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spcBef>
                <a:spcPts val="1200"/>
              </a:spcBef>
              <a:spcAft>
                <a:spcPts val="600"/>
              </a:spcAft>
              <a:buClr>
                <a:srgbClr val="F8CC29"/>
              </a:buClr>
              <a:defRPr/>
            </a:pPr>
            <a:r>
              <a:rPr lang="en-US" sz="2600" dirty="0">
                <a:solidFill>
                  <a:srgbClr val="4D4D4D"/>
                </a:solidFill>
              </a:rPr>
              <a:t>Complete / Finish consolidated proposal for Part B:</a:t>
            </a:r>
            <a:endParaRPr lang="en-US" sz="2600" b="1" dirty="0">
              <a:solidFill>
                <a:srgbClr val="FF0000"/>
              </a:solidFill>
            </a:endParaRPr>
          </a:p>
          <a:p>
            <a:pPr marL="800100" lvl="1" indent="-34290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defRPr/>
            </a:pPr>
            <a:r>
              <a:rPr lang="en-US" sz="2200" dirty="0">
                <a:solidFill>
                  <a:srgbClr val="4D4D4D"/>
                </a:solidFill>
              </a:rPr>
              <a:t>Agree on the few remaining discussions (e.g. on the remapping of Unique Resource Identifier).</a:t>
            </a:r>
          </a:p>
          <a:p>
            <a:pPr marL="800100" lvl="1" indent="-34290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defRPr/>
            </a:pPr>
            <a:r>
              <a:rPr lang="en-US" sz="2200" dirty="0">
                <a:solidFill>
                  <a:srgbClr val="4D4D4D"/>
                </a:solidFill>
              </a:rPr>
              <a:t>Discuss the best approach to re-structure the affected TGs (e.g. adding a </a:t>
            </a:r>
            <a:r>
              <a:rPr lang="en-US" sz="2200" b="1" dirty="0">
                <a:solidFill>
                  <a:srgbClr val="4D4D4D"/>
                </a:solidFill>
              </a:rPr>
              <a:t>third scenario</a:t>
            </a:r>
            <a:r>
              <a:rPr lang="en-US" sz="2200" dirty="0">
                <a:solidFill>
                  <a:srgbClr val="4D4D4D"/>
                </a:solidFill>
              </a:rPr>
              <a:t> in NS TGs?).</a:t>
            </a:r>
          </a:p>
          <a:p>
            <a:pPr marL="800100" lvl="1" indent="-34290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defRPr/>
            </a:pPr>
            <a:r>
              <a:rPr lang="en-US" sz="2200" dirty="0">
                <a:solidFill>
                  <a:srgbClr val="4D4D4D"/>
                </a:solidFill>
              </a:rPr>
              <a:t>Accordingly, propose the specific changes to TGs deemed necessary to accommodate the simplification approach into the INSPIRE framework. </a:t>
            </a:r>
          </a:p>
          <a:p>
            <a:pPr marL="342900" lvl="0" indent="-342900">
              <a:spcBef>
                <a:spcPts val="1200"/>
              </a:spcBef>
              <a:spcAft>
                <a:spcPts val="600"/>
              </a:spcAft>
              <a:buClr>
                <a:srgbClr val="F8CC29"/>
              </a:buClr>
              <a:defRPr/>
            </a:pPr>
            <a:r>
              <a:rPr lang="en-GB" sz="2600" dirty="0">
                <a:solidFill>
                  <a:schemeClr val="tx1"/>
                </a:solidFill>
              </a:rPr>
              <a:t>Quality checking</a:t>
            </a:r>
            <a:r>
              <a:rPr lang="en-GB" sz="2600" b="1" dirty="0">
                <a:solidFill>
                  <a:schemeClr val="tx1"/>
                </a:solidFill>
              </a:rPr>
              <a:t> </a:t>
            </a:r>
            <a:r>
              <a:rPr lang="en-GB" sz="2600" dirty="0">
                <a:solidFill>
                  <a:schemeClr val="tx1"/>
                </a:solidFill>
              </a:rPr>
              <a:t>for Action 2.3.2 consolidated proposals (Part A &amp; Part B): Several issues to be revised, agreed and closed in GitHub.</a:t>
            </a:r>
          </a:p>
          <a:p>
            <a:pPr marL="800100" lvl="1" indent="-34290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sym typeface="Arial"/>
              </a:rPr>
              <a:t>Find typos.</a:t>
            </a:r>
            <a:r>
              <a:rPr kumimoji="0" lang="en-GB" sz="2200" b="0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sym typeface="Arial"/>
              </a:rPr>
              <a:t> </a:t>
            </a:r>
          </a:p>
          <a:p>
            <a:pPr marL="800100" lvl="1" indent="-34290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defRPr/>
            </a:pPr>
            <a:r>
              <a:rPr kumimoji="0" lang="en-GB" sz="2200" b="0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sym typeface="Arial"/>
              </a:rPr>
              <a:t>Make r</a:t>
            </a: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sym typeface="Arial"/>
              </a:rPr>
              <a:t>efinements.</a:t>
            </a:r>
          </a:p>
          <a:p>
            <a:pPr marL="800100" lvl="1" indent="-34290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defRPr/>
            </a:pPr>
            <a:r>
              <a:rPr lang="en-US" sz="2200" dirty="0">
                <a:solidFill>
                  <a:srgbClr val="4D4D4D"/>
                </a:solidFill>
              </a:rPr>
              <a:t>Revise consistency of changes proposed to TGs.</a:t>
            </a:r>
          </a:p>
        </p:txBody>
      </p:sp>
    </p:spTree>
    <p:extLst>
      <p:ext uri="{BB962C8B-B14F-4D97-AF65-F5344CB8AC3E}">
        <p14:creationId xmlns:p14="http://schemas.microsoft.com/office/powerpoint/2010/main" val="39141576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/>
          <a:p>
            <a:pPr>
              <a:buSzPts val="4000"/>
            </a:pPr>
            <a:r>
              <a:rPr lang="en-US" sz="4000" b="1" dirty="0"/>
              <a:t>Action 2.3.2 - </a:t>
            </a:r>
            <a:r>
              <a:rPr lang="en-GB" sz="4000" b="1" dirty="0"/>
              <a:t>Next steps</a:t>
            </a:r>
            <a:br>
              <a:rPr lang="en-GB" sz="4000" b="1" dirty="0"/>
            </a:br>
            <a:r>
              <a:rPr lang="en-GB" sz="3600" b="1" dirty="0">
                <a:solidFill>
                  <a:srgbClr val="C00000"/>
                </a:solidFill>
              </a:rPr>
              <a:t>Candidate INSPIRE Good Practice</a:t>
            </a:r>
            <a:endParaRPr sz="3600" b="1" dirty="0">
              <a:solidFill>
                <a:srgbClr val="C00000"/>
              </a:solidFill>
            </a:endParaRPr>
          </a:p>
        </p:txBody>
      </p:sp>
      <p:sp>
        <p:nvSpPr>
          <p:cNvPr id="9" name="Google Shape;258;p12"/>
          <p:cNvSpPr txBox="1">
            <a:spLocks/>
          </p:cNvSpPr>
          <p:nvPr/>
        </p:nvSpPr>
        <p:spPr>
          <a:xfrm>
            <a:off x="967153" y="1440000"/>
            <a:ext cx="10847997" cy="471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spcBef>
                <a:spcPts val="1200"/>
              </a:spcBef>
              <a:spcAft>
                <a:spcPts val="1200"/>
              </a:spcAft>
              <a:buClr>
                <a:srgbClr val="F8CC29"/>
              </a:buClr>
              <a:defRPr/>
            </a:pPr>
            <a:r>
              <a:rPr lang="en-GB" sz="2600" dirty="0">
                <a:solidFill>
                  <a:srgbClr val="4D4D4D"/>
                </a:solidFill>
              </a:rPr>
              <a:t>Merging </a:t>
            </a:r>
            <a:r>
              <a:rPr lang="en-US" sz="2600" dirty="0">
                <a:solidFill>
                  <a:srgbClr val="4D4D4D"/>
                </a:solidFill>
              </a:rPr>
              <a:t>Part A + Part B as a single consolidated proposal (through a dedicated pull request).</a:t>
            </a:r>
            <a:endParaRPr lang="en-GB" sz="2600" dirty="0">
              <a:solidFill>
                <a:srgbClr val="4D4D4D"/>
              </a:solidFill>
            </a:endParaRP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Clr>
                <a:srgbClr val="F8CC29"/>
              </a:buClr>
              <a:defRPr/>
            </a:pPr>
            <a:r>
              <a:rPr lang="en-US" sz="2600" dirty="0">
                <a:solidFill>
                  <a:srgbClr val="4D4D4D"/>
                </a:solidFill>
              </a:rPr>
              <a:t>Submission of the final (integrated) consolidated proposal as INSPIRE </a:t>
            </a:r>
            <a:r>
              <a:rPr lang="en-US" sz="2600" b="1" dirty="0">
                <a:solidFill>
                  <a:srgbClr val="034EA2"/>
                </a:solidFill>
              </a:rPr>
              <a:t>Good Practice</a:t>
            </a:r>
            <a:r>
              <a:rPr lang="en-US" sz="2600" dirty="0">
                <a:solidFill>
                  <a:srgbClr val="4D4D4D"/>
                </a:solidFill>
              </a:rPr>
              <a:t> (GP) candidate – To MIG-T: </a:t>
            </a:r>
            <a:r>
              <a:rPr lang="en-US" sz="2600" dirty="0">
                <a:solidFill>
                  <a:srgbClr val="FF0000"/>
                </a:solidFill>
              </a:rPr>
              <a:t>Voting Today?</a:t>
            </a: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Clr>
                <a:srgbClr val="F8CC29"/>
              </a:buClr>
              <a:defRPr/>
            </a:pPr>
            <a:r>
              <a:rPr lang="en-US" sz="2600" dirty="0">
                <a:solidFill>
                  <a:srgbClr val="4D4D4D"/>
                </a:solidFill>
              </a:rPr>
              <a:t>If endorsed as candidate, start the actions to ensure future support of the GP in the revamped INSPIRE Geoportal backend (in progress).</a:t>
            </a:r>
          </a:p>
          <a:p>
            <a:pPr marL="342900" indent="-342900">
              <a:spcBef>
                <a:spcPts val="1200"/>
              </a:spcBef>
              <a:buClr>
                <a:srgbClr val="F8CC29"/>
              </a:buClr>
              <a:defRPr/>
            </a:pPr>
            <a: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sym typeface="Arial"/>
              </a:rPr>
              <a:t>Follow-up activities related to the INSPIRE GP process (Outreach, Submission for MIG endorsement, Feedback):</a:t>
            </a:r>
          </a:p>
          <a:p>
            <a:pPr marL="360363" indent="0">
              <a:spcBef>
                <a:spcPts val="1200"/>
              </a:spcBef>
              <a:spcAft>
                <a:spcPts val="1200"/>
              </a:spcAft>
              <a:buClr>
                <a:srgbClr val="F8CC29"/>
              </a:buClr>
              <a:buNone/>
              <a:defRPr/>
            </a:pPr>
            <a:r>
              <a:rPr lang="en-US" sz="2600" dirty="0">
                <a:solidFill>
                  <a:srgbClr val="4D4D4D"/>
                </a:solidFill>
                <a:hlinkClick r:id="rId3"/>
              </a:rPr>
              <a:t>https://inspire.ec.europa.eu/portfolio/good-practice-library</a:t>
            </a:r>
            <a:r>
              <a:rPr lang="en-US" sz="2600" dirty="0">
                <a:solidFill>
                  <a:srgbClr val="4D4D4D"/>
                </a:solidFill>
              </a:rPr>
              <a:t> </a:t>
            </a: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sym typeface="Arial"/>
            </a:endParaRPr>
          </a:p>
          <a:p>
            <a:pPr marL="342900" indent="-342900">
              <a:spcBef>
                <a:spcPts val="1200"/>
              </a:spcBef>
              <a:spcAft>
                <a:spcPts val="1200"/>
              </a:spcAft>
              <a:buClr>
                <a:srgbClr val="F8CC29"/>
              </a:buClr>
              <a:defRPr/>
            </a:pP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25090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Font typeface="Arial"/>
              <a:buNone/>
            </a:pPr>
            <a:r>
              <a:rPr lang="en-GB" b="1"/>
              <a:t>Thank you!</a:t>
            </a:r>
            <a:endParaRPr b="1"/>
          </a:p>
        </p:txBody>
      </p:sp>
      <p:sp>
        <p:nvSpPr>
          <p:cNvPr id="162" name="Google Shape;162;p3"/>
          <p:cNvSpPr txBox="1">
            <a:spLocks noGrp="1"/>
          </p:cNvSpPr>
          <p:nvPr>
            <p:ph type="subTitle" idx="1"/>
          </p:nvPr>
        </p:nvSpPr>
        <p:spPr>
          <a:xfrm>
            <a:off x="1084385" y="5142229"/>
            <a:ext cx="7900127" cy="1588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</a:pPr>
            <a:r>
              <a:rPr lang="en-GB" sz="1050" b="1" dirty="0"/>
              <a:t>© European Union 2020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050"/>
              <a:buNone/>
            </a:pPr>
            <a:r>
              <a:rPr lang="en-GB" sz="1050" dirty="0"/>
              <a:t>Unless otherwise noted the reuse of this presentation is authorised under the </a:t>
            </a:r>
            <a:r>
              <a:rPr lang="en-GB" sz="1050" u="sng" dirty="0">
                <a:solidFill>
                  <a:schemeClr val="hlink"/>
                </a:solidFill>
                <a:hlinkClick r:id="rId3"/>
              </a:rPr>
              <a:t>CC BY 4.0 </a:t>
            </a:r>
            <a:r>
              <a:rPr lang="en-GB" sz="1050" dirty="0"/>
              <a:t>license. For any use or reproduction of elements that are not owned by the EU, permission may need to be sought directly from the respective right holders.</a:t>
            </a:r>
            <a:endParaRPr dirty="0"/>
          </a:p>
        </p:txBody>
      </p:sp>
      <p:pic>
        <p:nvPicPr>
          <p:cNvPr id="163" name="Google Shape;163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72103" y="5363055"/>
            <a:ext cx="1023496" cy="358097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3"/>
          <p:cNvSpPr txBox="1"/>
          <p:nvPr/>
        </p:nvSpPr>
        <p:spPr>
          <a:xfrm>
            <a:off x="3506989" y="5240182"/>
            <a:ext cx="7474688" cy="568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None/>
            </a:pPr>
            <a:r>
              <a:rPr lang="en-GB" sz="2400" b="0" i="0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JRC-INSPIRE-SUPPORT@ec.europa.eu </a:t>
            </a:r>
            <a:endParaRPr sz="2400" b="0" i="0" strike="noStrike" cap="none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5" name="Google Shape;165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721477" y="5110199"/>
            <a:ext cx="698038" cy="765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/>
          <a:p>
            <a:pPr lvl="0">
              <a:buSzPts val="4000"/>
            </a:pPr>
            <a:r>
              <a:rPr lang="en-GB" sz="3600" b="1" dirty="0"/>
              <a:t>MIWP Action 2.3.2 </a:t>
            </a:r>
            <a:br>
              <a:rPr lang="en-GB" sz="3600" b="1" dirty="0"/>
            </a:br>
            <a:r>
              <a:rPr lang="en-GB" sz="3600" b="1" dirty="0"/>
              <a:t>Data Service Linking Simplification - Overview</a:t>
            </a:r>
          </a:p>
        </p:txBody>
      </p:sp>
      <p:cxnSp>
        <p:nvCxnSpPr>
          <p:cNvPr id="4" name="Connettore diritto 2">
            <a:extLst>
              <a:ext uri="{FF2B5EF4-FFF2-40B4-BE49-F238E27FC236}">
                <a16:creationId xmlns:a16="http://schemas.microsoft.com/office/drawing/2014/main" id="{068C5B71-033A-9A47-B163-2CC3D74D7F50}"/>
              </a:ext>
            </a:extLst>
          </p:cNvPr>
          <p:cNvCxnSpPr/>
          <p:nvPr/>
        </p:nvCxnSpPr>
        <p:spPr>
          <a:xfrm>
            <a:off x="187146" y="2373110"/>
            <a:ext cx="466121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magine 4">
            <a:extLst>
              <a:ext uri="{FF2B5EF4-FFF2-40B4-BE49-F238E27FC236}">
                <a16:creationId xmlns:a16="http://schemas.microsoft.com/office/drawing/2014/main" id="{0D2DA417-4FD5-8340-8167-EE8863D0A4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622" y="2054480"/>
            <a:ext cx="1215000" cy="121500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DDC8B713-06FD-2449-826A-8C5A7429905A}"/>
              </a:ext>
            </a:extLst>
          </p:cNvPr>
          <p:cNvSpPr txBox="1"/>
          <p:nvPr/>
        </p:nvSpPr>
        <p:spPr>
          <a:xfrm>
            <a:off x="525796" y="2994027"/>
            <a:ext cx="10577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b="1" dirty="0">
                <a:solidFill>
                  <a:srgbClr val="FF0000"/>
                </a:solidFill>
              </a:rPr>
              <a:t>ID DATASET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001304D2-5D87-7A41-AE58-21524E878D7D}"/>
              </a:ext>
            </a:extLst>
          </p:cNvPr>
          <p:cNvSpPr txBox="1"/>
          <p:nvPr/>
        </p:nvSpPr>
        <p:spPr>
          <a:xfrm>
            <a:off x="487856" y="2062650"/>
            <a:ext cx="84853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>
                <a:solidFill>
                  <a:schemeClr val="tx1"/>
                </a:solidFill>
              </a:rPr>
              <a:t>Data set </a:t>
            </a:r>
            <a:r>
              <a:rPr lang="it-IT" sz="1000" b="1" dirty="0" err="1">
                <a:solidFill>
                  <a:schemeClr val="tx1"/>
                </a:solidFill>
              </a:rPr>
              <a:t>metadata</a:t>
            </a:r>
            <a:endParaRPr lang="it-IT" sz="1000" b="1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D55E8D80-00FF-F34C-B8B9-E93E69DDB1A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>
                  <a:alpha val="0"/>
                </a:srgbClr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28517" y="2054480"/>
            <a:ext cx="1215000" cy="1215000"/>
          </a:xfrm>
          <a:prstGeom prst="rect">
            <a:avLst/>
          </a:prstGeom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7173D5A-8AEC-4C40-905D-5D6A1A7E4F93}"/>
              </a:ext>
            </a:extLst>
          </p:cNvPr>
          <p:cNvSpPr txBox="1"/>
          <p:nvPr/>
        </p:nvSpPr>
        <p:spPr>
          <a:xfrm>
            <a:off x="3220282" y="2080940"/>
            <a:ext cx="84853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>
                <a:solidFill>
                  <a:schemeClr val="tx1"/>
                </a:solidFill>
              </a:rPr>
              <a:t>Service </a:t>
            </a:r>
            <a:r>
              <a:rPr lang="it-IT" sz="1000" b="1" dirty="0" err="1">
                <a:solidFill>
                  <a:schemeClr val="tx1"/>
                </a:solidFill>
              </a:rPr>
              <a:t>metadata</a:t>
            </a:r>
            <a:endParaRPr lang="it-IT" sz="1000" b="1" dirty="0">
              <a:solidFill>
                <a:schemeClr val="tx1"/>
              </a:solidFill>
            </a:endParaRPr>
          </a:p>
        </p:txBody>
      </p: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A011103E-917A-A042-AD1B-633D99F3FF25}"/>
              </a:ext>
            </a:extLst>
          </p:cNvPr>
          <p:cNvCxnSpPr>
            <a:cxnSpLocks/>
          </p:cNvCxnSpPr>
          <p:nvPr/>
        </p:nvCxnSpPr>
        <p:spPr>
          <a:xfrm flipH="1" flipV="1">
            <a:off x="1519624" y="2459473"/>
            <a:ext cx="1444961" cy="4150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55B464A-71E7-B147-A2E3-9F8E416642D6}"/>
              </a:ext>
            </a:extLst>
          </p:cNvPr>
          <p:cNvSpPr txBox="1"/>
          <p:nvPr/>
        </p:nvSpPr>
        <p:spPr>
          <a:xfrm>
            <a:off x="1740795" y="2204106"/>
            <a:ext cx="10665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b="1" dirty="0" err="1">
                <a:solidFill>
                  <a:schemeClr val="accent1">
                    <a:lumMod val="50000"/>
                  </a:schemeClr>
                </a:solidFill>
              </a:rPr>
              <a:t>OperatesOn</a:t>
            </a:r>
            <a:endParaRPr lang="it-IT" sz="105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76BAFAA4-CA04-7D4C-9FF3-5C6DD5A65EFF}"/>
              </a:ext>
            </a:extLst>
          </p:cNvPr>
          <p:cNvCxnSpPr>
            <a:cxnSpLocks/>
          </p:cNvCxnSpPr>
          <p:nvPr/>
        </p:nvCxnSpPr>
        <p:spPr>
          <a:xfrm>
            <a:off x="1587820" y="3001837"/>
            <a:ext cx="1376765" cy="19267"/>
          </a:xfrm>
          <a:prstGeom prst="straightConnector1">
            <a:avLst/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FF64E33C-D5B6-C44A-AD18-19CCE1D14276}"/>
              </a:ext>
            </a:extLst>
          </p:cNvPr>
          <p:cNvSpPr txBox="1"/>
          <p:nvPr/>
        </p:nvSpPr>
        <p:spPr>
          <a:xfrm>
            <a:off x="1708830" y="2756847"/>
            <a:ext cx="10665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b="1" dirty="0">
                <a:solidFill>
                  <a:schemeClr val="accent1">
                    <a:lumMod val="50000"/>
                  </a:schemeClr>
                </a:solidFill>
              </a:rPr>
              <a:t>Service URL</a:t>
            </a:r>
          </a:p>
        </p:txBody>
      </p: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83615402-DF51-2945-8D7E-CC1FC9D2EB16}"/>
              </a:ext>
            </a:extLst>
          </p:cNvPr>
          <p:cNvCxnSpPr>
            <a:cxnSpLocks/>
            <a:endCxn id="8" idx="2"/>
          </p:cNvCxnSpPr>
          <p:nvPr/>
        </p:nvCxnSpPr>
        <p:spPr>
          <a:xfrm flipH="1" flipV="1">
            <a:off x="3636016" y="3269481"/>
            <a:ext cx="725768" cy="1430333"/>
          </a:xfrm>
          <a:prstGeom prst="straightConnector1">
            <a:avLst/>
          </a:prstGeom>
          <a:ln w="635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A5192C4B-DBB7-A94B-98EC-EEE664780249}"/>
              </a:ext>
            </a:extLst>
          </p:cNvPr>
          <p:cNvSpPr txBox="1"/>
          <p:nvPr/>
        </p:nvSpPr>
        <p:spPr>
          <a:xfrm rot="3775192">
            <a:off x="3007449" y="4167280"/>
            <a:ext cx="19310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>
                <a:solidFill>
                  <a:schemeClr val="tx1"/>
                </a:solidFill>
              </a:rPr>
              <a:t>Service </a:t>
            </a:r>
            <a:r>
              <a:rPr lang="it-IT" sz="1200" b="1" dirty="0" err="1">
                <a:solidFill>
                  <a:schemeClr val="tx1"/>
                </a:solidFill>
              </a:rPr>
              <a:t>metadata</a:t>
            </a:r>
            <a:r>
              <a:rPr lang="it-IT" sz="1200" b="1" dirty="0">
                <a:solidFill>
                  <a:schemeClr val="tx1"/>
                </a:solidFill>
              </a:rPr>
              <a:t> URL</a:t>
            </a:r>
          </a:p>
        </p:txBody>
      </p: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AABAE13D-3BE7-9E40-BF58-1DCEA0145CD6}"/>
              </a:ext>
            </a:extLst>
          </p:cNvPr>
          <p:cNvGrpSpPr/>
          <p:nvPr/>
        </p:nvGrpSpPr>
        <p:grpSpPr>
          <a:xfrm>
            <a:off x="4217576" y="3710950"/>
            <a:ext cx="1977725" cy="2081413"/>
            <a:chOff x="7714707" y="979629"/>
            <a:chExt cx="2636966" cy="2775217"/>
          </a:xfrm>
        </p:grpSpPr>
        <p:pic>
          <p:nvPicPr>
            <p:cNvPr id="18" name="Immagine 17">
              <a:extLst>
                <a:ext uri="{FF2B5EF4-FFF2-40B4-BE49-F238E27FC236}">
                  <a16:creationId xmlns:a16="http://schemas.microsoft.com/office/drawing/2014/main" id="{94528DC6-2992-C143-B7BB-C4F8542CFD4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14707" y="979629"/>
              <a:ext cx="2636966" cy="2775217"/>
            </a:xfrm>
            <a:prstGeom prst="rect">
              <a:avLst/>
            </a:prstGeom>
          </p:spPr>
        </p:pic>
        <p:sp>
          <p:nvSpPr>
            <p:cNvPr id="19" name="CasellaDiTesto 18">
              <a:extLst>
                <a:ext uri="{FF2B5EF4-FFF2-40B4-BE49-F238E27FC236}">
                  <a16:creationId xmlns:a16="http://schemas.microsoft.com/office/drawing/2014/main" id="{643361C5-166D-9C4B-8CA2-BBDF7E024285}"/>
                </a:ext>
              </a:extLst>
            </p:cNvPr>
            <p:cNvSpPr txBox="1"/>
            <p:nvPr/>
          </p:nvSpPr>
          <p:spPr>
            <a:xfrm>
              <a:off x="8231787" y="1031209"/>
              <a:ext cx="1333944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b="1" dirty="0" err="1">
                  <a:solidFill>
                    <a:schemeClr val="accent1">
                      <a:lumMod val="50000"/>
                    </a:schemeClr>
                  </a:solidFill>
                </a:rPr>
                <a:t>Get</a:t>
              </a:r>
              <a:endParaRPr lang="it-IT" sz="1050" b="1" dirty="0">
                <a:solidFill>
                  <a:schemeClr val="accent1">
                    <a:lumMod val="50000"/>
                  </a:schemeClr>
                </a:solidFill>
              </a:endParaRPr>
            </a:p>
            <a:p>
              <a:r>
                <a:rPr lang="it-IT" sz="1050" b="1" dirty="0" err="1">
                  <a:solidFill>
                    <a:schemeClr val="accent1">
                      <a:lumMod val="50000"/>
                    </a:schemeClr>
                  </a:solidFill>
                </a:rPr>
                <a:t>Capabilities</a:t>
              </a:r>
              <a:endParaRPr lang="it-IT" sz="105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0" name="CasellaDiTesto 19">
              <a:extLst>
                <a:ext uri="{FF2B5EF4-FFF2-40B4-BE49-F238E27FC236}">
                  <a16:creationId xmlns:a16="http://schemas.microsoft.com/office/drawing/2014/main" id="{F7A2C210-1CF1-ED43-BCE7-658979384218}"/>
                </a:ext>
              </a:extLst>
            </p:cNvPr>
            <p:cNvSpPr txBox="1"/>
            <p:nvPr/>
          </p:nvSpPr>
          <p:spPr>
            <a:xfrm>
              <a:off x="8047330" y="2117402"/>
              <a:ext cx="1873708" cy="861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dirty="0"/>
                <a:t>INSPIRE </a:t>
              </a:r>
              <a:r>
                <a:rPr lang="it-IT" sz="1200" b="1" dirty="0" err="1"/>
                <a:t>extended</a:t>
              </a:r>
              <a:r>
                <a:rPr lang="it-IT" sz="1200" b="1" dirty="0"/>
                <a:t> </a:t>
              </a:r>
              <a:r>
                <a:rPr lang="it-IT" sz="1200" b="1" dirty="0" err="1"/>
                <a:t>capabilities</a:t>
              </a:r>
              <a:endParaRPr lang="it-IT" sz="1200" b="1" dirty="0"/>
            </a:p>
          </p:txBody>
        </p:sp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153D36B9-B545-7A4E-A3C4-1156EA1675F2}"/>
                </a:ext>
              </a:extLst>
            </p:cNvPr>
            <p:cNvSpPr txBox="1"/>
            <p:nvPr/>
          </p:nvSpPr>
          <p:spPr>
            <a:xfrm>
              <a:off x="8493071" y="3095338"/>
              <a:ext cx="1425844" cy="492443"/>
            </a:xfrm>
            <a:prstGeom prst="rect">
              <a:avLst/>
            </a:prstGeom>
            <a:noFill/>
            <a:ln w="76200" cap="rnd"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800" b="1" dirty="0" err="1"/>
                <a:t>Layers</a:t>
              </a:r>
              <a:endParaRPr lang="it-IT" sz="1800" b="1" dirty="0"/>
            </a:p>
          </p:txBody>
        </p:sp>
      </p:grpSp>
      <p:cxnSp>
        <p:nvCxnSpPr>
          <p:cNvPr id="22" name="Connettore 4 21">
            <a:extLst>
              <a:ext uri="{FF2B5EF4-FFF2-40B4-BE49-F238E27FC236}">
                <a16:creationId xmlns:a16="http://schemas.microsoft.com/office/drawing/2014/main" id="{F21BEFAB-EC2C-074E-B459-E59A91B38275}"/>
              </a:ext>
            </a:extLst>
          </p:cNvPr>
          <p:cNvCxnSpPr>
            <a:cxnSpLocks/>
            <a:stCxn id="21" idx="1"/>
            <a:endCxn id="6" idx="2"/>
          </p:cNvCxnSpPr>
          <p:nvPr/>
        </p:nvCxnSpPr>
        <p:spPr>
          <a:xfrm rot="10800000">
            <a:off x="1054677" y="3247944"/>
            <a:ext cx="3746673" cy="2234455"/>
          </a:xfrm>
          <a:prstGeom prst="bentConnector2">
            <a:avLst/>
          </a:prstGeom>
          <a:ln w="63500">
            <a:solidFill>
              <a:srgbClr val="034EA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7FCF04CB-43D1-2242-8DA3-EE77A1DDFFB3}"/>
              </a:ext>
            </a:extLst>
          </p:cNvPr>
          <p:cNvSpPr txBox="1"/>
          <p:nvPr/>
        </p:nvSpPr>
        <p:spPr>
          <a:xfrm>
            <a:off x="1864825" y="5197704"/>
            <a:ext cx="19777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50" b="1" dirty="0">
                <a:solidFill>
                  <a:schemeClr val="tx1"/>
                </a:solidFill>
              </a:rPr>
              <a:t>Data set </a:t>
            </a:r>
            <a:r>
              <a:rPr lang="it-IT" sz="1050" b="1" dirty="0" err="1">
                <a:solidFill>
                  <a:schemeClr val="tx1"/>
                </a:solidFill>
              </a:rPr>
              <a:t>metadata</a:t>
            </a:r>
            <a:r>
              <a:rPr lang="it-IT" sz="1050" b="1" dirty="0">
                <a:solidFill>
                  <a:schemeClr val="tx1"/>
                </a:solidFill>
              </a:rPr>
              <a:t> URL</a:t>
            </a:r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id="{22086720-7DEF-F949-9069-A74F3FB19B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04887" y="2160888"/>
            <a:ext cx="1062257" cy="1062257"/>
          </a:xfrm>
          <a:prstGeom prst="rect">
            <a:avLst/>
          </a:prstGeom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5CCBB2F9-BDD9-384E-906E-DCC0C2D94E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27507" y="4524973"/>
            <a:ext cx="780709" cy="780709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DFFAED3A-DA91-F844-B0D0-969A4C8CFD9C}"/>
              </a:ext>
            </a:extLst>
          </p:cNvPr>
          <p:cNvSpPr txBox="1"/>
          <p:nvPr/>
        </p:nvSpPr>
        <p:spPr>
          <a:xfrm>
            <a:off x="6476519" y="2108739"/>
            <a:ext cx="5527933" cy="1415772"/>
          </a:xfrm>
          <a:custGeom>
            <a:avLst/>
            <a:gdLst>
              <a:gd name="connsiteX0" fmla="*/ 0 w 5527933"/>
              <a:gd name="connsiteY0" fmla="*/ 0 h 1415772"/>
              <a:gd name="connsiteX1" fmla="*/ 497514 w 5527933"/>
              <a:gd name="connsiteY1" fmla="*/ 0 h 1415772"/>
              <a:gd name="connsiteX2" fmla="*/ 884469 w 5527933"/>
              <a:gd name="connsiteY2" fmla="*/ 0 h 1415772"/>
              <a:gd name="connsiteX3" fmla="*/ 1547821 w 5527933"/>
              <a:gd name="connsiteY3" fmla="*/ 0 h 1415772"/>
              <a:gd name="connsiteX4" fmla="*/ 2045335 w 5527933"/>
              <a:gd name="connsiteY4" fmla="*/ 0 h 1415772"/>
              <a:gd name="connsiteX5" fmla="*/ 2542849 w 5527933"/>
              <a:gd name="connsiteY5" fmla="*/ 0 h 1415772"/>
              <a:gd name="connsiteX6" fmla="*/ 3206201 w 5527933"/>
              <a:gd name="connsiteY6" fmla="*/ 0 h 1415772"/>
              <a:gd name="connsiteX7" fmla="*/ 3648436 w 5527933"/>
              <a:gd name="connsiteY7" fmla="*/ 0 h 1415772"/>
              <a:gd name="connsiteX8" fmla="*/ 4311788 w 5527933"/>
              <a:gd name="connsiteY8" fmla="*/ 0 h 1415772"/>
              <a:gd name="connsiteX9" fmla="*/ 4975140 w 5527933"/>
              <a:gd name="connsiteY9" fmla="*/ 0 h 1415772"/>
              <a:gd name="connsiteX10" fmla="*/ 5527933 w 5527933"/>
              <a:gd name="connsiteY10" fmla="*/ 0 h 1415772"/>
              <a:gd name="connsiteX11" fmla="*/ 5527933 w 5527933"/>
              <a:gd name="connsiteY11" fmla="*/ 500239 h 1415772"/>
              <a:gd name="connsiteX12" fmla="*/ 5527933 w 5527933"/>
              <a:gd name="connsiteY12" fmla="*/ 986321 h 1415772"/>
              <a:gd name="connsiteX13" fmla="*/ 5527933 w 5527933"/>
              <a:gd name="connsiteY13" fmla="*/ 1415772 h 1415772"/>
              <a:gd name="connsiteX14" fmla="*/ 4975140 w 5527933"/>
              <a:gd name="connsiteY14" fmla="*/ 1415772 h 1415772"/>
              <a:gd name="connsiteX15" fmla="*/ 4532905 w 5527933"/>
              <a:gd name="connsiteY15" fmla="*/ 1415772 h 1415772"/>
              <a:gd name="connsiteX16" fmla="*/ 3980112 w 5527933"/>
              <a:gd name="connsiteY16" fmla="*/ 1415772 h 1415772"/>
              <a:gd name="connsiteX17" fmla="*/ 3316760 w 5527933"/>
              <a:gd name="connsiteY17" fmla="*/ 1415772 h 1415772"/>
              <a:gd name="connsiteX18" fmla="*/ 2763967 w 5527933"/>
              <a:gd name="connsiteY18" fmla="*/ 1415772 h 1415772"/>
              <a:gd name="connsiteX19" fmla="*/ 2377011 w 5527933"/>
              <a:gd name="connsiteY19" fmla="*/ 1415772 h 1415772"/>
              <a:gd name="connsiteX20" fmla="*/ 1934777 w 5527933"/>
              <a:gd name="connsiteY20" fmla="*/ 1415772 h 1415772"/>
              <a:gd name="connsiteX21" fmla="*/ 1271425 w 5527933"/>
              <a:gd name="connsiteY21" fmla="*/ 1415772 h 1415772"/>
              <a:gd name="connsiteX22" fmla="*/ 718631 w 5527933"/>
              <a:gd name="connsiteY22" fmla="*/ 1415772 h 1415772"/>
              <a:gd name="connsiteX23" fmla="*/ 0 w 5527933"/>
              <a:gd name="connsiteY23" fmla="*/ 1415772 h 1415772"/>
              <a:gd name="connsiteX24" fmla="*/ 0 w 5527933"/>
              <a:gd name="connsiteY24" fmla="*/ 943848 h 1415772"/>
              <a:gd name="connsiteX25" fmla="*/ 0 w 5527933"/>
              <a:gd name="connsiteY25" fmla="*/ 514397 h 1415772"/>
              <a:gd name="connsiteX26" fmla="*/ 0 w 5527933"/>
              <a:gd name="connsiteY26" fmla="*/ 0 h 14157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527933" h="1415772" extrusionOk="0">
                <a:moveTo>
                  <a:pt x="0" y="0"/>
                </a:moveTo>
                <a:cubicBezTo>
                  <a:pt x="223931" y="-1128"/>
                  <a:pt x="369891" y="59163"/>
                  <a:pt x="497514" y="0"/>
                </a:cubicBezTo>
                <a:cubicBezTo>
                  <a:pt x="625137" y="-59163"/>
                  <a:pt x="789985" y="2043"/>
                  <a:pt x="884469" y="0"/>
                </a:cubicBezTo>
                <a:cubicBezTo>
                  <a:pt x="978954" y="-2043"/>
                  <a:pt x="1371784" y="4487"/>
                  <a:pt x="1547821" y="0"/>
                </a:cubicBezTo>
                <a:cubicBezTo>
                  <a:pt x="1723858" y="-4487"/>
                  <a:pt x="1943065" y="3212"/>
                  <a:pt x="2045335" y="0"/>
                </a:cubicBezTo>
                <a:cubicBezTo>
                  <a:pt x="2147605" y="-3212"/>
                  <a:pt x="2318278" y="59418"/>
                  <a:pt x="2542849" y="0"/>
                </a:cubicBezTo>
                <a:cubicBezTo>
                  <a:pt x="2767420" y="-59418"/>
                  <a:pt x="3040815" y="23611"/>
                  <a:pt x="3206201" y="0"/>
                </a:cubicBezTo>
                <a:cubicBezTo>
                  <a:pt x="3371587" y="-23611"/>
                  <a:pt x="3530453" y="52192"/>
                  <a:pt x="3648436" y="0"/>
                </a:cubicBezTo>
                <a:cubicBezTo>
                  <a:pt x="3766420" y="-52192"/>
                  <a:pt x="4103684" y="24383"/>
                  <a:pt x="4311788" y="0"/>
                </a:cubicBezTo>
                <a:cubicBezTo>
                  <a:pt x="4519892" y="-24383"/>
                  <a:pt x="4755383" y="71847"/>
                  <a:pt x="4975140" y="0"/>
                </a:cubicBezTo>
                <a:cubicBezTo>
                  <a:pt x="5194897" y="-71847"/>
                  <a:pt x="5264863" y="50165"/>
                  <a:pt x="5527933" y="0"/>
                </a:cubicBezTo>
                <a:cubicBezTo>
                  <a:pt x="5546770" y="123663"/>
                  <a:pt x="5486242" y="384532"/>
                  <a:pt x="5527933" y="500239"/>
                </a:cubicBezTo>
                <a:cubicBezTo>
                  <a:pt x="5569624" y="615946"/>
                  <a:pt x="5511841" y="745359"/>
                  <a:pt x="5527933" y="986321"/>
                </a:cubicBezTo>
                <a:cubicBezTo>
                  <a:pt x="5544025" y="1227283"/>
                  <a:pt x="5508361" y="1223266"/>
                  <a:pt x="5527933" y="1415772"/>
                </a:cubicBezTo>
                <a:cubicBezTo>
                  <a:pt x="5388009" y="1481366"/>
                  <a:pt x="5088688" y="1400949"/>
                  <a:pt x="4975140" y="1415772"/>
                </a:cubicBezTo>
                <a:cubicBezTo>
                  <a:pt x="4861592" y="1430595"/>
                  <a:pt x="4664162" y="1408020"/>
                  <a:pt x="4532905" y="1415772"/>
                </a:cubicBezTo>
                <a:cubicBezTo>
                  <a:pt x="4401649" y="1423524"/>
                  <a:pt x="4097374" y="1362559"/>
                  <a:pt x="3980112" y="1415772"/>
                </a:cubicBezTo>
                <a:cubicBezTo>
                  <a:pt x="3862850" y="1468985"/>
                  <a:pt x="3602515" y="1353030"/>
                  <a:pt x="3316760" y="1415772"/>
                </a:cubicBezTo>
                <a:cubicBezTo>
                  <a:pt x="3031005" y="1478514"/>
                  <a:pt x="2988830" y="1377930"/>
                  <a:pt x="2763967" y="1415772"/>
                </a:cubicBezTo>
                <a:cubicBezTo>
                  <a:pt x="2539104" y="1453614"/>
                  <a:pt x="2480224" y="1404879"/>
                  <a:pt x="2377011" y="1415772"/>
                </a:cubicBezTo>
                <a:cubicBezTo>
                  <a:pt x="2273798" y="1426665"/>
                  <a:pt x="2111679" y="1408593"/>
                  <a:pt x="1934777" y="1415772"/>
                </a:cubicBezTo>
                <a:cubicBezTo>
                  <a:pt x="1757875" y="1422951"/>
                  <a:pt x="1415071" y="1356647"/>
                  <a:pt x="1271425" y="1415772"/>
                </a:cubicBezTo>
                <a:cubicBezTo>
                  <a:pt x="1127779" y="1474897"/>
                  <a:pt x="907820" y="1366670"/>
                  <a:pt x="718631" y="1415772"/>
                </a:cubicBezTo>
                <a:cubicBezTo>
                  <a:pt x="529442" y="1464874"/>
                  <a:pt x="148597" y="1391185"/>
                  <a:pt x="0" y="1415772"/>
                </a:cubicBezTo>
                <a:cubicBezTo>
                  <a:pt x="-30064" y="1246058"/>
                  <a:pt x="4612" y="1116185"/>
                  <a:pt x="0" y="943848"/>
                </a:cubicBezTo>
                <a:cubicBezTo>
                  <a:pt x="-4612" y="771511"/>
                  <a:pt x="22709" y="618654"/>
                  <a:pt x="0" y="514397"/>
                </a:cubicBezTo>
                <a:cubicBezTo>
                  <a:pt x="-22709" y="410140"/>
                  <a:pt x="44105" y="205440"/>
                  <a:pt x="0" y="0"/>
                </a:cubicBezTo>
                <a:close/>
              </a:path>
            </a:pathLst>
          </a:custGeom>
          <a:noFill/>
          <a:ln>
            <a:solidFill>
              <a:srgbClr val="034EA2"/>
            </a:solidFill>
            <a:prstDash val="sysDot"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034EA2"/>
                </a:solidFill>
              </a:rPr>
              <a:t>Part A.</a:t>
            </a:r>
            <a:r>
              <a:rPr lang="it-IT" sz="2400" b="1" dirty="0"/>
              <a:t> Data - service </a:t>
            </a:r>
            <a:r>
              <a:rPr lang="it-IT" sz="2400" b="1" dirty="0" err="1"/>
              <a:t>linking</a:t>
            </a:r>
            <a:r>
              <a:rPr lang="it-IT" sz="2400" b="1" dirty="0"/>
              <a:t> </a:t>
            </a:r>
            <a:r>
              <a:rPr lang="it-IT" sz="2400" b="1" dirty="0" err="1"/>
              <a:t>simplification</a:t>
            </a:r>
            <a:r>
              <a:rPr lang="it-IT" sz="2400" b="1" dirty="0"/>
              <a:t> </a:t>
            </a:r>
          </a:p>
          <a:p>
            <a:r>
              <a:rPr lang="it-IT" sz="2400" b="1" dirty="0" err="1"/>
              <a:t>Good</a:t>
            </a:r>
            <a:r>
              <a:rPr lang="it-IT" sz="2400" b="1" dirty="0"/>
              <a:t> </a:t>
            </a:r>
            <a:r>
              <a:rPr lang="it-IT" sz="2400" b="1" dirty="0" err="1"/>
              <a:t>practice</a:t>
            </a:r>
            <a:r>
              <a:rPr lang="it-IT" sz="2400" b="1" dirty="0"/>
              <a:t> </a:t>
            </a:r>
            <a:r>
              <a:rPr lang="it-IT" sz="2400" b="1" dirty="0" err="1"/>
              <a:t>guidelines</a:t>
            </a:r>
            <a:endParaRPr lang="it-IT" sz="2400" b="1" dirty="0"/>
          </a:p>
          <a:p>
            <a:endParaRPr lang="it-IT" dirty="0"/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D3D1F3D4-4955-B041-9CD8-3F4274084691}"/>
              </a:ext>
            </a:extLst>
          </p:cNvPr>
          <p:cNvSpPr txBox="1"/>
          <p:nvPr/>
        </p:nvSpPr>
        <p:spPr>
          <a:xfrm>
            <a:off x="6480292" y="4170253"/>
            <a:ext cx="5524160" cy="1200329"/>
          </a:xfrm>
          <a:custGeom>
            <a:avLst/>
            <a:gdLst>
              <a:gd name="connsiteX0" fmla="*/ 0 w 5524160"/>
              <a:gd name="connsiteY0" fmla="*/ 0 h 1200329"/>
              <a:gd name="connsiteX1" fmla="*/ 497174 w 5524160"/>
              <a:gd name="connsiteY1" fmla="*/ 0 h 1200329"/>
              <a:gd name="connsiteX2" fmla="*/ 883866 w 5524160"/>
              <a:gd name="connsiteY2" fmla="*/ 0 h 1200329"/>
              <a:gd name="connsiteX3" fmla="*/ 1546765 w 5524160"/>
              <a:gd name="connsiteY3" fmla="*/ 0 h 1200329"/>
              <a:gd name="connsiteX4" fmla="*/ 2043939 w 5524160"/>
              <a:gd name="connsiteY4" fmla="*/ 0 h 1200329"/>
              <a:gd name="connsiteX5" fmla="*/ 2541114 w 5524160"/>
              <a:gd name="connsiteY5" fmla="*/ 0 h 1200329"/>
              <a:gd name="connsiteX6" fmla="*/ 3204013 w 5524160"/>
              <a:gd name="connsiteY6" fmla="*/ 0 h 1200329"/>
              <a:gd name="connsiteX7" fmla="*/ 3645946 w 5524160"/>
              <a:gd name="connsiteY7" fmla="*/ 0 h 1200329"/>
              <a:gd name="connsiteX8" fmla="*/ 4308845 w 5524160"/>
              <a:gd name="connsiteY8" fmla="*/ 0 h 1200329"/>
              <a:gd name="connsiteX9" fmla="*/ 4971744 w 5524160"/>
              <a:gd name="connsiteY9" fmla="*/ 0 h 1200329"/>
              <a:gd name="connsiteX10" fmla="*/ 5524160 w 5524160"/>
              <a:gd name="connsiteY10" fmla="*/ 0 h 1200329"/>
              <a:gd name="connsiteX11" fmla="*/ 5524160 w 5524160"/>
              <a:gd name="connsiteY11" fmla="*/ 424116 h 1200329"/>
              <a:gd name="connsiteX12" fmla="*/ 5524160 w 5524160"/>
              <a:gd name="connsiteY12" fmla="*/ 836229 h 1200329"/>
              <a:gd name="connsiteX13" fmla="*/ 5524160 w 5524160"/>
              <a:gd name="connsiteY13" fmla="*/ 1200329 h 1200329"/>
              <a:gd name="connsiteX14" fmla="*/ 4971744 w 5524160"/>
              <a:gd name="connsiteY14" fmla="*/ 1200329 h 1200329"/>
              <a:gd name="connsiteX15" fmla="*/ 4529811 w 5524160"/>
              <a:gd name="connsiteY15" fmla="*/ 1200329 h 1200329"/>
              <a:gd name="connsiteX16" fmla="*/ 3977395 w 5524160"/>
              <a:gd name="connsiteY16" fmla="*/ 1200329 h 1200329"/>
              <a:gd name="connsiteX17" fmla="*/ 3314496 w 5524160"/>
              <a:gd name="connsiteY17" fmla="*/ 1200329 h 1200329"/>
              <a:gd name="connsiteX18" fmla="*/ 2762080 w 5524160"/>
              <a:gd name="connsiteY18" fmla="*/ 1200329 h 1200329"/>
              <a:gd name="connsiteX19" fmla="*/ 2375389 w 5524160"/>
              <a:gd name="connsiteY19" fmla="*/ 1200329 h 1200329"/>
              <a:gd name="connsiteX20" fmla="*/ 1933456 w 5524160"/>
              <a:gd name="connsiteY20" fmla="*/ 1200329 h 1200329"/>
              <a:gd name="connsiteX21" fmla="*/ 1270557 w 5524160"/>
              <a:gd name="connsiteY21" fmla="*/ 1200329 h 1200329"/>
              <a:gd name="connsiteX22" fmla="*/ 718141 w 5524160"/>
              <a:gd name="connsiteY22" fmla="*/ 1200329 h 1200329"/>
              <a:gd name="connsiteX23" fmla="*/ 0 w 5524160"/>
              <a:gd name="connsiteY23" fmla="*/ 1200329 h 1200329"/>
              <a:gd name="connsiteX24" fmla="*/ 0 w 5524160"/>
              <a:gd name="connsiteY24" fmla="*/ 800219 h 1200329"/>
              <a:gd name="connsiteX25" fmla="*/ 0 w 5524160"/>
              <a:gd name="connsiteY25" fmla="*/ 436120 h 1200329"/>
              <a:gd name="connsiteX26" fmla="*/ 0 w 5524160"/>
              <a:gd name="connsiteY26" fmla="*/ 0 h 1200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524160" h="1200329" extrusionOk="0">
                <a:moveTo>
                  <a:pt x="0" y="0"/>
                </a:moveTo>
                <a:cubicBezTo>
                  <a:pt x="181562" y="-4706"/>
                  <a:pt x="282379" y="32171"/>
                  <a:pt x="497174" y="0"/>
                </a:cubicBezTo>
                <a:cubicBezTo>
                  <a:pt x="711969" y="-32171"/>
                  <a:pt x="760780" y="28266"/>
                  <a:pt x="883866" y="0"/>
                </a:cubicBezTo>
                <a:cubicBezTo>
                  <a:pt x="1006952" y="-28266"/>
                  <a:pt x="1222938" y="15998"/>
                  <a:pt x="1546765" y="0"/>
                </a:cubicBezTo>
                <a:cubicBezTo>
                  <a:pt x="1870592" y="-15998"/>
                  <a:pt x="1878803" y="10515"/>
                  <a:pt x="2043939" y="0"/>
                </a:cubicBezTo>
                <a:cubicBezTo>
                  <a:pt x="2209075" y="-10515"/>
                  <a:pt x="2416032" y="15712"/>
                  <a:pt x="2541114" y="0"/>
                </a:cubicBezTo>
                <a:cubicBezTo>
                  <a:pt x="2666196" y="-15712"/>
                  <a:pt x="2913238" y="34111"/>
                  <a:pt x="3204013" y="0"/>
                </a:cubicBezTo>
                <a:cubicBezTo>
                  <a:pt x="3494788" y="-34111"/>
                  <a:pt x="3552673" y="15964"/>
                  <a:pt x="3645946" y="0"/>
                </a:cubicBezTo>
                <a:cubicBezTo>
                  <a:pt x="3739219" y="-15964"/>
                  <a:pt x="4047748" y="49823"/>
                  <a:pt x="4308845" y="0"/>
                </a:cubicBezTo>
                <a:cubicBezTo>
                  <a:pt x="4569942" y="-49823"/>
                  <a:pt x="4656159" y="77203"/>
                  <a:pt x="4971744" y="0"/>
                </a:cubicBezTo>
                <a:cubicBezTo>
                  <a:pt x="5287329" y="-77203"/>
                  <a:pt x="5313527" y="45899"/>
                  <a:pt x="5524160" y="0"/>
                </a:cubicBezTo>
                <a:cubicBezTo>
                  <a:pt x="5537147" y="198003"/>
                  <a:pt x="5501739" y="334131"/>
                  <a:pt x="5524160" y="424116"/>
                </a:cubicBezTo>
                <a:cubicBezTo>
                  <a:pt x="5546581" y="514101"/>
                  <a:pt x="5481440" y="738045"/>
                  <a:pt x="5524160" y="836229"/>
                </a:cubicBezTo>
                <a:cubicBezTo>
                  <a:pt x="5566880" y="934413"/>
                  <a:pt x="5488875" y="1076920"/>
                  <a:pt x="5524160" y="1200329"/>
                </a:cubicBezTo>
                <a:cubicBezTo>
                  <a:pt x="5381994" y="1229974"/>
                  <a:pt x="5123349" y="1187848"/>
                  <a:pt x="4971744" y="1200329"/>
                </a:cubicBezTo>
                <a:cubicBezTo>
                  <a:pt x="4820139" y="1212810"/>
                  <a:pt x="4724124" y="1184704"/>
                  <a:pt x="4529811" y="1200329"/>
                </a:cubicBezTo>
                <a:cubicBezTo>
                  <a:pt x="4335498" y="1215954"/>
                  <a:pt x="4219428" y="1142355"/>
                  <a:pt x="3977395" y="1200329"/>
                </a:cubicBezTo>
                <a:cubicBezTo>
                  <a:pt x="3735362" y="1258303"/>
                  <a:pt x="3591251" y="1160812"/>
                  <a:pt x="3314496" y="1200329"/>
                </a:cubicBezTo>
                <a:cubicBezTo>
                  <a:pt x="3037741" y="1239846"/>
                  <a:pt x="3014389" y="1147162"/>
                  <a:pt x="2762080" y="1200329"/>
                </a:cubicBezTo>
                <a:cubicBezTo>
                  <a:pt x="2509771" y="1253496"/>
                  <a:pt x="2507850" y="1157024"/>
                  <a:pt x="2375389" y="1200329"/>
                </a:cubicBezTo>
                <a:cubicBezTo>
                  <a:pt x="2242928" y="1243634"/>
                  <a:pt x="2060082" y="1194438"/>
                  <a:pt x="1933456" y="1200329"/>
                </a:cubicBezTo>
                <a:cubicBezTo>
                  <a:pt x="1806830" y="1206220"/>
                  <a:pt x="1582488" y="1149812"/>
                  <a:pt x="1270557" y="1200329"/>
                </a:cubicBezTo>
                <a:cubicBezTo>
                  <a:pt x="958626" y="1250846"/>
                  <a:pt x="911839" y="1199222"/>
                  <a:pt x="718141" y="1200329"/>
                </a:cubicBezTo>
                <a:cubicBezTo>
                  <a:pt x="524443" y="1201436"/>
                  <a:pt x="259250" y="1127221"/>
                  <a:pt x="0" y="1200329"/>
                </a:cubicBezTo>
                <a:cubicBezTo>
                  <a:pt x="-21605" y="1087001"/>
                  <a:pt x="33197" y="934404"/>
                  <a:pt x="0" y="800219"/>
                </a:cubicBezTo>
                <a:cubicBezTo>
                  <a:pt x="-33197" y="666034"/>
                  <a:pt x="24171" y="601396"/>
                  <a:pt x="0" y="436120"/>
                </a:cubicBezTo>
                <a:cubicBezTo>
                  <a:pt x="-24171" y="270844"/>
                  <a:pt x="44855" y="163469"/>
                  <a:pt x="0" y="0"/>
                </a:cubicBezTo>
                <a:close/>
              </a:path>
            </a:pathLst>
          </a:custGeom>
          <a:noFill/>
          <a:ln>
            <a:solidFill>
              <a:srgbClr val="034EA2"/>
            </a:solidFill>
            <a:prstDash val="sysDot"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FF0000"/>
                </a:solidFill>
              </a:rPr>
              <a:t>Part B</a:t>
            </a:r>
            <a:r>
              <a:rPr lang="it-IT" sz="2400" b="1" dirty="0">
                <a:solidFill>
                  <a:srgbClr val="034EA2"/>
                </a:solidFill>
              </a:rPr>
              <a:t>.</a:t>
            </a:r>
            <a:r>
              <a:rPr lang="it-IT" sz="2400" b="1" dirty="0"/>
              <a:t> Data - service </a:t>
            </a:r>
            <a:r>
              <a:rPr lang="it-IT" sz="2400" b="1" dirty="0" err="1"/>
              <a:t>linking</a:t>
            </a:r>
            <a:r>
              <a:rPr lang="it-IT" sz="2400" b="1" dirty="0"/>
              <a:t> </a:t>
            </a:r>
            <a:r>
              <a:rPr lang="it-IT" sz="2400" b="1" dirty="0" err="1"/>
              <a:t>simplification</a:t>
            </a:r>
            <a:r>
              <a:rPr lang="it-IT" sz="2400" b="1" dirty="0"/>
              <a:t> </a:t>
            </a:r>
          </a:p>
          <a:p>
            <a:r>
              <a:rPr lang="it-IT" sz="2400" b="1" dirty="0" err="1"/>
              <a:t>Remapping</a:t>
            </a:r>
            <a:r>
              <a:rPr lang="it-IT" sz="2400" b="1" dirty="0"/>
              <a:t> of Extended </a:t>
            </a:r>
            <a:r>
              <a:rPr lang="it-IT" sz="2400" b="1" dirty="0" err="1"/>
              <a:t>Capabilities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45144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/>
          <a:p>
            <a:pPr lvl="0">
              <a:buSzPts val="4000"/>
            </a:pPr>
            <a:r>
              <a:rPr lang="en-GB" sz="3600" b="1" dirty="0"/>
              <a:t>Pending issue from Part A. </a:t>
            </a:r>
            <a:br>
              <a:rPr lang="en-GB" sz="3600" b="1" dirty="0"/>
            </a:br>
            <a:r>
              <a:rPr lang="en-GB" sz="3600" b="1" dirty="0"/>
              <a:t>Data Service Linking Simplification guidelines</a:t>
            </a:r>
            <a:endParaRPr sz="3600" b="1" dirty="0"/>
          </a:p>
        </p:txBody>
      </p:sp>
      <p:sp>
        <p:nvSpPr>
          <p:cNvPr id="9" name="Google Shape;258;p12"/>
          <p:cNvSpPr txBox="1">
            <a:spLocks/>
          </p:cNvSpPr>
          <p:nvPr/>
        </p:nvSpPr>
        <p:spPr>
          <a:xfrm>
            <a:off x="386618" y="1324553"/>
            <a:ext cx="10847997" cy="7513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buNone/>
              <a:defRPr/>
            </a:pPr>
            <a:r>
              <a:rPr lang="en-GB" sz="2800" dirty="0">
                <a:solidFill>
                  <a:schemeClr val="tx1"/>
                </a:solidFill>
              </a:rPr>
              <a:t>Coupled resource implementation is not compliant      </a:t>
            </a:r>
            <a:r>
              <a:rPr lang="en-GB" sz="2800" b="1" dirty="0">
                <a:solidFill>
                  <a:schemeClr val="tx1"/>
                </a:solidFill>
                <a:hlinkClick r:id="rId3"/>
              </a:rPr>
              <a:t>Issue #38</a:t>
            </a:r>
            <a:endParaRPr lang="en-GB" sz="2800" b="1" dirty="0">
              <a:solidFill>
                <a:schemeClr val="tx1"/>
              </a:solidFill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defRPr/>
            </a:pP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CC29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9A8971EB-A964-4246-84D4-37930C4EC7A3}"/>
              </a:ext>
            </a:extLst>
          </p:cNvPr>
          <p:cNvGrpSpPr/>
          <p:nvPr/>
        </p:nvGrpSpPr>
        <p:grpSpPr>
          <a:xfrm>
            <a:off x="4765969" y="3312875"/>
            <a:ext cx="7342906" cy="2180651"/>
            <a:chOff x="3935450" y="1978429"/>
            <a:chExt cx="7879700" cy="2148264"/>
          </a:xfrm>
        </p:grpSpPr>
        <p:pic>
          <p:nvPicPr>
            <p:cNvPr id="2" name="Immagine 1">
              <a:extLst>
                <a:ext uri="{FF2B5EF4-FFF2-40B4-BE49-F238E27FC236}">
                  <a16:creationId xmlns:a16="http://schemas.microsoft.com/office/drawing/2014/main" id="{E43501BC-2BED-1646-B9C6-6A4EAE1B1C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35450" y="1978429"/>
              <a:ext cx="7879700" cy="2148264"/>
            </a:xfrm>
            <a:prstGeom prst="rect">
              <a:avLst/>
            </a:prstGeom>
          </p:spPr>
        </p:pic>
        <p:sp>
          <p:nvSpPr>
            <p:cNvPr id="3" name="Rettangolo con angoli arrotondati 2">
              <a:extLst>
                <a:ext uri="{FF2B5EF4-FFF2-40B4-BE49-F238E27FC236}">
                  <a16:creationId xmlns:a16="http://schemas.microsoft.com/office/drawing/2014/main" id="{13C26E10-CFF9-8D47-ACF4-A25611470585}"/>
                </a:ext>
              </a:extLst>
            </p:cNvPr>
            <p:cNvSpPr/>
            <p:nvPr/>
          </p:nvSpPr>
          <p:spPr>
            <a:xfrm>
              <a:off x="4106488" y="3291840"/>
              <a:ext cx="7514706" cy="648393"/>
            </a:xfrm>
            <a:prstGeom prst="roundRect">
              <a:avLst/>
            </a:prstGeom>
            <a:noFill/>
            <a:ln w="635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86777ACF-BE78-2045-B1E7-4525E83F22AE}"/>
              </a:ext>
            </a:extLst>
          </p:cNvPr>
          <p:cNvGrpSpPr/>
          <p:nvPr/>
        </p:nvGrpSpPr>
        <p:grpSpPr>
          <a:xfrm>
            <a:off x="221674" y="1790281"/>
            <a:ext cx="7775170" cy="1517016"/>
            <a:chOff x="570806" y="2094806"/>
            <a:chExt cx="8944495" cy="1416745"/>
          </a:xfrm>
        </p:grpSpPr>
        <p:pic>
          <p:nvPicPr>
            <p:cNvPr id="5" name="Immagine 4" descr="Immagine che contiene testo&#10;&#10;Descrizione generata automaticamente">
              <a:extLst>
                <a:ext uri="{FF2B5EF4-FFF2-40B4-BE49-F238E27FC236}">
                  <a16:creationId xmlns:a16="http://schemas.microsoft.com/office/drawing/2014/main" id="{4182BAEE-A940-F94C-BB83-7DC8FA061D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9444" t="39515" r="9040" b="39827"/>
            <a:stretch/>
          </p:blipFill>
          <p:spPr>
            <a:xfrm>
              <a:off x="570806" y="2094806"/>
              <a:ext cx="8944495" cy="1416745"/>
            </a:xfrm>
            <a:prstGeom prst="rect">
              <a:avLst/>
            </a:prstGeom>
          </p:spPr>
        </p:pic>
        <p:cxnSp>
          <p:nvCxnSpPr>
            <p:cNvPr id="8" name="Connettore 1 7">
              <a:extLst>
                <a:ext uri="{FF2B5EF4-FFF2-40B4-BE49-F238E27FC236}">
                  <a16:creationId xmlns:a16="http://schemas.microsoft.com/office/drawing/2014/main" id="{A290F097-4C99-614C-B3FB-3FD8BBD01D33}"/>
                </a:ext>
              </a:extLst>
            </p:cNvPr>
            <p:cNvCxnSpPr/>
            <p:nvPr/>
          </p:nvCxnSpPr>
          <p:spPr>
            <a:xfrm>
              <a:off x="7265324" y="3125585"/>
              <a:ext cx="1828800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1 10">
              <a:extLst>
                <a:ext uri="{FF2B5EF4-FFF2-40B4-BE49-F238E27FC236}">
                  <a16:creationId xmlns:a16="http://schemas.microsoft.com/office/drawing/2014/main" id="{FFC2D248-D2FF-844F-ADA6-CEE354733CA3}"/>
                </a:ext>
              </a:extLst>
            </p:cNvPr>
            <p:cNvCxnSpPr>
              <a:cxnSpLocks/>
            </p:cNvCxnSpPr>
            <p:nvPr/>
          </p:nvCxnSpPr>
          <p:spPr>
            <a:xfrm>
              <a:off x="1848197" y="3362500"/>
              <a:ext cx="5633258" cy="0"/>
            </a:xfrm>
            <a:prstGeom prst="line">
              <a:avLst/>
            </a:prstGeom>
            <a:ln w="508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Google Shape;258;p12">
            <a:extLst>
              <a:ext uri="{FF2B5EF4-FFF2-40B4-BE49-F238E27FC236}">
                <a16:creationId xmlns:a16="http://schemas.microsoft.com/office/drawing/2014/main" id="{9A7F0FD3-9477-6243-8951-2047D9E4097D}"/>
              </a:ext>
            </a:extLst>
          </p:cNvPr>
          <p:cNvSpPr txBox="1">
            <a:spLocks/>
          </p:cNvSpPr>
          <p:nvPr/>
        </p:nvSpPr>
        <p:spPr>
          <a:xfrm>
            <a:off x="258211" y="3514442"/>
            <a:ext cx="4691396" cy="2936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buNone/>
              <a:defRPr/>
            </a:pPr>
            <a:r>
              <a:rPr lang="en-GB" b="1" dirty="0">
                <a:solidFill>
                  <a:srgbClr val="034EA2"/>
                </a:solidFill>
              </a:rPr>
              <a:t>Agreed approach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defRPr/>
            </a:pPr>
            <a:r>
              <a:rPr lang="en-GB" sz="2000" dirty="0">
                <a:solidFill>
                  <a:srgbClr val="4D4D4D"/>
                </a:solidFill>
              </a:rPr>
              <a:t>Relax </a:t>
            </a:r>
            <a:r>
              <a:rPr lang="it-IT" sz="2000" dirty="0"/>
              <a:t>TG </a:t>
            </a:r>
            <a:r>
              <a:rPr lang="it-IT" sz="2000" dirty="0" err="1"/>
              <a:t>Requirement</a:t>
            </a:r>
            <a:r>
              <a:rPr lang="it-IT" sz="2000" dirty="0"/>
              <a:t> 3.6</a:t>
            </a:r>
            <a:r>
              <a:rPr lang="en-GB" sz="2000" dirty="0">
                <a:solidFill>
                  <a:srgbClr val="4D4D4D"/>
                </a:solidFill>
              </a:rPr>
              <a:t> by keeping the linkage to the #</a:t>
            </a:r>
            <a:r>
              <a:rPr lang="en-GB" sz="2000" dirty="0" err="1">
                <a:solidFill>
                  <a:srgbClr val="4D4D4D"/>
                </a:solidFill>
              </a:rPr>
              <a:t>MD_DataIdentification</a:t>
            </a:r>
            <a:r>
              <a:rPr lang="en-GB" sz="2000" dirty="0">
                <a:solidFill>
                  <a:srgbClr val="4D4D4D"/>
                </a:solidFill>
              </a:rPr>
              <a:t> section of the metadata as optional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defRPr/>
            </a:pPr>
            <a:r>
              <a:rPr lang="it-IT" sz="2000" dirty="0" err="1"/>
              <a:t>Add</a:t>
            </a:r>
            <a:r>
              <a:rPr lang="it-IT" sz="2000" dirty="0"/>
              <a:t> an </a:t>
            </a:r>
            <a:r>
              <a:rPr lang="it-IT" sz="2000" dirty="0" err="1"/>
              <a:t>explanatory</a:t>
            </a:r>
            <a:r>
              <a:rPr lang="it-IT" sz="2000" dirty="0"/>
              <a:t> note on </a:t>
            </a:r>
            <a:r>
              <a:rPr lang="it-IT" sz="2000" dirty="0" err="1"/>
              <a:t>this</a:t>
            </a:r>
            <a:r>
              <a:rPr lang="it-IT" sz="2000" dirty="0"/>
              <a:t> </a:t>
            </a:r>
            <a:r>
              <a:rPr lang="it-IT" sz="2000" dirty="0" err="1"/>
              <a:t>aspect</a:t>
            </a:r>
            <a:r>
              <a:rPr lang="it-IT" sz="2000" dirty="0"/>
              <a:t> in the Part A </a:t>
            </a:r>
            <a:r>
              <a:rPr lang="it-IT" sz="2000" dirty="0" err="1"/>
              <a:t>final</a:t>
            </a:r>
            <a:r>
              <a:rPr lang="it-IT" sz="2000" dirty="0"/>
              <a:t> </a:t>
            </a:r>
            <a:r>
              <a:rPr lang="it-IT" sz="2000" dirty="0" err="1"/>
              <a:t>consolidated</a:t>
            </a:r>
            <a:r>
              <a:rPr lang="it-IT" sz="2000" dirty="0"/>
              <a:t> </a:t>
            </a:r>
            <a:r>
              <a:rPr lang="it-IT" sz="2000" dirty="0" err="1"/>
              <a:t>proposal</a:t>
            </a:r>
            <a:r>
              <a:rPr lang="en-GB" sz="2000" dirty="0">
                <a:solidFill>
                  <a:srgbClr val="4D4D4D"/>
                </a:solidFill>
              </a:rPr>
              <a:t> </a:t>
            </a:r>
            <a:endParaRPr kumimoji="0" lang="en-GB" sz="200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defRPr/>
            </a:pP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CC29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641278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/>
          <a:p>
            <a:pPr lvl="0">
              <a:buSzPts val="4000"/>
            </a:pPr>
            <a:r>
              <a:rPr lang="en-GB" sz="3600" b="1" dirty="0"/>
              <a:t>MIWP Sub-group 2.3.2 </a:t>
            </a:r>
            <a:br>
              <a:rPr lang="en-GB" sz="3600" b="1" dirty="0"/>
            </a:br>
            <a:r>
              <a:rPr lang="en-GB" sz="3600" b="1" dirty="0"/>
              <a:t>Part B. Remapping of Extended Capabilities</a:t>
            </a:r>
            <a:endParaRPr sz="3600" b="1" dirty="0"/>
          </a:p>
        </p:txBody>
      </p:sp>
      <p:sp>
        <p:nvSpPr>
          <p:cNvPr id="9" name="Google Shape;258;p12"/>
          <p:cNvSpPr txBox="1">
            <a:spLocks/>
          </p:cNvSpPr>
          <p:nvPr/>
        </p:nvSpPr>
        <p:spPr>
          <a:xfrm>
            <a:off x="451483" y="1504805"/>
            <a:ext cx="4797284" cy="5128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F8CC29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sym typeface="Arial"/>
              </a:rPr>
              <a:t>4 volunteer experts</a:t>
            </a: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sym typeface="Arial"/>
              </a:rPr>
              <a:t> from 4 Member States: DK, FR, IT, NL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F8CC29"/>
              </a:buClr>
              <a:defRPr/>
            </a:pPr>
            <a:r>
              <a:rPr lang="en-GB" sz="2200" u="sng" dirty="0">
                <a:solidFill>
                  <a:schemeClr val="tx1"/>
                </a:solidFill>
              </a:rPr>
              <a:t>Kick-off meeting</a:t>
            </a:r>
            <a:r>
              <a:rPr lang="en-GB" sz="2200" dirty="0">
                <a:solidFill>
                  <a:schemeClr val="tx1"/>
                </a:solidFill>
              </a:rPr>
              <a:t>: 2021-12-03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F8CC29"/>
              </a:buClr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sym typeface="Arial"/>
              </a:rPr>
              <a:t>Starting point: </a:t>
            </a:r>
            <a:r>
              <a:rPr lang="en-GB" sz="2200" dirty="0">
                <a:solidFill>
                  <a:schemeClr val="tx1"/>
                </a:solidFill>
              </a:rPr>
              <a:t>Part A Consolidated proposal – </a:t>
            </a:r>
            <a:r>
              <a:rPr lang="en-GB" sz="2200" dirty="0">
                <a:solidFill>
                  <a:srgbClr val="034EA2"/>
                </a:solidFill>
              </a:rPr>
              <a:t>Annex B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F8CC29"/>
              </a:buClr>
              <a:defRPr/>
            </a:pPr>
            <a:r>
              <a:rPr lang="en-GB" sz="2200" u="sng" dirty="0">
                <a:solidFill>
                  <a:schemeClr val="tx1"/>
                </a:solidFill>
              </a:rPr>
              <a:t>2nd meeting</a:t>
            </a:r>
            <a:r>
              <a:rPr lang="en-GB" sz="2200" dirty="0">
                <a:solidFill>
                  <a:schemeClr val="tx1"/>
                </a:solidFill>
              </a:rPr>
              <a:t>: 2022-02-25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F8CC29"/>
              </a:buClr>
              <a:defRPr/>
            </a:pPr>
            <a:r>
              <a:rPr lang="en-GB" sz="2200" dirty="0">
                <a:solidFill>
                  <a:srgbClr val="034EA2"/>
                </a:solidFill>
              </a:rPr>
              <a:t>Good discussion </a:t>
            </a:r>
            <a:r>
              <a:rPr lang="en-GB" sz="2200" dirty="0">
                <a:solidFill>
                  <a:schemeClr val="tx1"/>
                </a:solidFill>
              </a:rPr>
              <a:t>in the dedicated GitHub repository</a:t>
            </a:r>
            <a:endParaRPr kumimoji="0" lang="en-GB" sz="2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sym typeface="Arial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F8CC29"/>
              </a:buClr>
              <a:defRPr/>
            </a:pPr>
            <a:r>
              <a:rPr lang="en-GB" sz="2200" dirty="0">
                <a:solidFill>
                  <a:srgbClr val="034EA2"/>
                </a:solidFill>
              </a:rPr>
              <a:t>Consolidated proposal </a:t>
            </a:r>
            <a:r>
              <a:rPr lang="en-GB" sz="2200" dirty="0">
                <a:solidFill>
                  <a:schemeClr val="tx1"/>
                </a:solidFill>
              </a:rPr>
              <a:t>ready and agreed by Part B – team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Clr>
                <a:srgbClr val="F8CC29"/>
              </a:buClr>
              <a:defRPr/>
            </a:pPr>
            <a:r>
              <a:rPr kumimoji="0" lang="en-GB" sz="2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sym typeface="Arial"/>
              </a:rPr>
              <a:t>Few aspects</a:t>
            </a:r>
            <a:r>
              <a:rPr kumimoji="0" lang="en-GB" sz="2200" b="0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sym typeface="Arial"/>
              </a:rPr>
              <a:t> to be further polished / completed.</a:t>
            </a:r>
            <a:endParaRPr kumimoji="0" lang="en-GB" sz="2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sym typeface="Arial"/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sym typeface="Aria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buSzPts val="2400"/>
              <a:buFont typeface="Arial"/>
              <a:buChar char="•"/>
              <a:tabLst/>
              <a:defRPr/>
            </a:pP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CC29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</a:t>
            </a:r>
          </a:p>
        </p:txBody>
      </p:sp>
      <p:pic>
        <p:nvPicPr>
          <p:cNvPr id="3" name="Immagine 2" descr="Immagine che contiene testo&#10;&#10;Descrizione generata automaticamente">
            <a:extLst>
              <a:ext uri="{FF2B5EF4-FFF2-40B4-BE49-F238E27FC236}">
                <a16:creationId xmlns:a16="http://schemas.microsoft.com/office/drawing/2014/main" id="{57A86380-390A-D143-BE21-0795344B2B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421" t="22416" r="18599" b="7053"/>
          <a:stretch/>
        </p:blipFill>
        <p:spPr>
          <a:xfrm>
            <a:off x="5248767" y="1556811"/>
            <a:ext cx="6491750" cy="39756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Rettangolo 3">
            <a:extLst>
              <a:ext uri="{FF2B5EF4-FFF2-40B4-BE49-F238E27FC236}">
                <a16:creationId xmlns:a16="http://schemas.microsoft.com/office/drawing/2014/main" id="{17C409C4-CC4B-2643-826D-82D713AE7456}"/>
              </a:ext>
            </a:extLst>
          </p:cNvPr>
          <p:cNvSpPr/>
          <p:nvPr/>
        </p:nvSpPr>
        <p:spPr>
          <a:xfrm>
            <a:off x="5446642" y="558102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1800" dirty="0">
                <a:hlinkClick r:id="rId4"/>
              </a:rPr>
              <a:t>https://github.com/INSPIRE-MIF/gp-data-service-linking-simplification/blob/main/proposals/Part-B-team/Consolidated-proposal-Part-B.md</a:t>
            </a:r>
            <a:r>
              <a:rPr lang="it-IT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17847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/>
          <a:p>
            <a:pPr lvl="0">
              <a:buSzPts val="4000"/>
            </a:pPr>
            <a:r>
              <a:rPr lang="en-GB" sz="3600" b="1" dirty="0"/>
              <a:t>Part B. Remapping of Extended Capabilities</a:t>
            </a:r>
            <a:br>
              <a:rPr lang="en-GB" sz="3600" b="1" dirty="0"/>
            </a:br>
            <a:r>
              <a:rPr lang="en-GB" sz="3600" b="1" dirty="0"/>
              <a:t>Aim of the work</a:t>
            </a:r>
            <a:endParaRPr sz="3600" b="1" dirty="0"/>
          </a:p>
        </p:txBody>
      </p:sp>
      <p:sp>
        <p:nvSpPr>
          <p:cNvPr id="9" name="Google Shape;258;p12"/>
          <p:cNvSpPr txBox="1">
            <a:spLocks/>
          </p:cNvSpPr>
          <p:nvPr/>
        </p:nvSpPr>
        <p:spPr>
          <a:xfrm>
            <a:off x="850775" y="1787594"/>
            <a:ext cx="10847997" cy="471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lvl="0" indent="-342900">
              <a:spcBef>
                <a:spcPts val="300"/>
              </a:spcBef>
              <a:spcAft>
                <a:spcPts val="900"/>
              </a:spcAft>
              <a:buClr>
                <a:srgbClr val="F8CC29"/>
              </a:buClr>
              <a:defRPr/>
            </a:pPr>
            <a:r>
              <a:rPr lang="en-GB" sz="2800" dirty="0"/>
              <a:t>Define an alternative mapping of INSPIRE service metadata elements to elements available in the Capabilities document of OGC OWS standard services (WMS, WFS) and Atom feeds.</a:t>
            </a:r>
            <a:endParaRPr lang="en-GB" sz="2800" dirty="0">
              <a:solidFill>
                <a:schemeClr val="tx1"/>
              </a:solidFill>
            </a:endParaRPr>
          </a:p>
          <a:p>
            <a:pPr marL="342900" lvl="0" indent="-342900">
              <a:spcBef>
                <a:spcPts val="300"/>
              </a:spcBef>
              <a:spcAft>
                <a:spcPts val="900"/>
              </a:spcAft>
              <a:buClr>
                <a:srgbClr val="F8CC29"/>
              </a:buClr>
              <a:defRPr/>
            </a:pPr>
            <a:r>
              <a:rPr lang="en-GB" sz="2800" dirty="0">
                <a:solidFill>
                  <a:schemeClr val="tx1"/>
                </a:solidFill>
              </a:rPr>
              <a:t>Avoid (as an option) the need for the INSPIRE Extended Capabilities section.</a:t>
            </a:r>
          </a:p>
          <a:p>
            <a:pPr marL="342900" lvl="0" indent="-342900">
              <a:spcBef>
                <a:spcPts val="300"/>
              </a:spcBef>
              <a:spcAft>
                <a:spcPts val="900"/>
              </a:spcAft>
              <a:buClr>
                <a:srgbClr val="F8CC29"/>
              </a:buClr>
              <a:defRPr/>
            </a:pPr>
            <a:r>
              <a:rPr lang="en-GB" sz="2800" dirty="0">
                <a:solidFill>
                  <a:schemeClr val="tx1"/>
                </a:solidFill>
              </a:rPr>
              <a:t>Remove remaining obstacles in the implementation of INSPIRE requirements for network services due to the extensions required to software tools available in the market.</a:t>
            </a:r>
            <a:endParaRPr lang="en-GB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607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844428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/>
          <a:p>
            <a:pPr lvl="0">
              <a:buSzPts val="4000"/>
            </a:pPr>
            <a:r>
              <a:rPr lang="en-GB" sz="4000" b="1" dirty="0"/>
              <a:t>Part B. Remapping of Extended Capabilities</a:t>
            </a:r>
          </a:p>
        </p:txBody>
      </p:sp>
      <p:sp>
        <p:nvSpPr>
          <p:cNvPr id="9" name="Google Shape;258;p12"/>
          <p:cNvSpPr txBox="1">
            <a:spLocks/>
          </p:cNvSpPr>
          <p:nvPr/>
        </p:nvSpPr>
        <p:spPr>
          <a:xfrm>
            <a:off x="900653" y="1160250"/>
            <a:ext cx="10847997" cy="1050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F8CC29"/>
              </a:buClr>
              <a:buSzPts val="2400"/>
              <a:buFont typeface="Arial"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Resource Type and Resource Locator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sym typeface="Arial"/>
              </a:rPr>
              <a:t>Current mapping (</a:t>
            </a:r>
            <a:r>
              <a:rPr lang="en-GB" sz="2000" dirty="0">
                <a:solidFill>
                  <a:schemeClr val="tx1"/>
                </a:solidFill>
              </a:rPr>
              <a:t>in </a:t>
            </a:r>
            <a:r>
              <a:rPr lang="en-GB" sz="2000" b="1" dirty="0">
                <a:solidFill>
                  <a:schemeClr val="tx1"/>
                </a:solidFill>
              </a:rPr>
              <a:t>INSPIRE NS - View/Download Service TGs</a:t>
            </a:r>
            <a:r>
              <a:rPr lang="en-GB" sz="2000" dirty="0">
                <a:solidFill>
                  <a:schemeClr val="tx1"/>
                </a:solidFill>
              </a:rPr>
              <a:t>)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CC29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</a:t>
            </a:r>
          </a:p>
        </p:txBody>
      </p:sp>
      <p:graphicFrame>
        <p:nvGraphicFramePr>
          <p:cNvPr id="6" name="Tabella 6">
            <a:extLst>
              <a:ext uri="{FF2B5EF4-FFF2-40B4-BE49-F238E27FC236}">
                <a16:creationId xmlns:a16="http://schemas.microsoft.com/office/drawing/2014/main" id="{FC8E5069-016E-2040-8EC5-C863B9F69F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225088"/>
              </p:ext>
            </p:extLst>
          </p:nvPr>
        </p:nvGraphicFramePr>
        <p:xfrm>
          <a:off x="934715" y="2170719"/>
          <a:ext cx="9840278" cy="18542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89530">
                  <a:extLst>
                    <a:ext uri="{9D8B030D-6E8A-4147-A177-3AD203B41FA5}">
                      <a16:colId xmlns:a16="http://schemas.microsoft.com/office/drawing/2014/main" val="3854399531"/>
                    </a:ext>
                  </a:extLst>
                </a:gridCol>
                <a:gridCol w="4764405">
                  <a:extLst>
                    <a:ext uri="{9D8B030D-6E8A-4147-A177-3AD203B41FA5}">
                      <a16:colId xmlns:a16="http://schemas.microsoft.com/office/drawing/2014/main" val="606153670"/>
                    </a:ext>
                  </a:extLst>
                </a:gridCol>
                <a:gridCol w="2486343">
                  <a:extLst>
                    <a:ext uri="{9D8B030D-6E8A-4147-A177-3AD203B41FA5}">
                      <a16:colId xmlns:a16="http://schemas.microsoft.com/office/drawing/2014/main" val="1941575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INSPIRE </a:t>
                      </a:r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elements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Elements</a:t>
                      </a:r>
                      <a:r>
                        <a:rPr lang="it-IT" dirty="0"/>
                        <a:t> of INSPIRE Extended </a:t>
                      </a:r>
                      <a:r>
                        <a:rPr lang="it-IT" dirty="0" err="1"/>
                        <a:t>Capabilities</a:t>
                      </a:r>
                      <a:r>
                        <a:rPr lang="it-IT" dirty="0"/>
                        <a:t>/</a:t>
                      </a:r>
                      <a:r>
                        <a:rPr lang="it-IT" dirty="0" err="1"/>
                        <a:t>Atom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feed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Applicable on Service type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2839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Resource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inspire_common:ResourceType</a:t>
                      </a:r>
                      <a:r>
                        <a:rPr lang="it-IT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WMS - WFS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444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Resource </a:t>
                      </a:r>
                      <a:r>
                        <a:rPr lang="it-IT" dirty="0" err="1"/>
                        <a:t>Type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not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mapped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Atom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366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Resource Locator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inspire_common:ResourceLocator</a:t>
                      </a:r>
                      <a:r>
                        <a:rPr lang="it-IT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WMS - WFS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07110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Resource Locator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Feed level link in the top Atom feed /feed/link[@rel="self"]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Atom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3859890"/>
                  </a:ext>
                </a:extLst>
              </a:tr>
            </a:tbl>
          </a:graphicData>
        </a:graphic>
      </p:graphicFrame>
      <p:sp>
        <p:nvSpPr>
          <p:cNvPr id="10" name="Google Shape;258;p12">
            <a:extLst>
              <a:ext uri="{FF2B5EF4-FFF2-40B4-BE49-F238E27FC236}">
                <a16:creationId xmlns:a16="http://schemas.microsoft.com/office/drawing/2014/main" id="{162DF7CE-1BBD-414E-82CC-CB117E45286C}"/>
              </a:ext>
            </a:extLst>
          </p:cNvPr>
          <p:cNvSpPr txBox="1">
            <a:spLocks/>
          </p:cNvSpPr>
          <p:nvPr/>
        </p:nvSpPr>
        <p:spPr>
          <a:xfrm>
            <a:off x="900652" y="4089881"/>
            <a:ext cx="10847997" cy="523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lvl="0" indent="-34290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sym typeface="Arial"/>
              </a:rPr>
              <a:t>Agreed new mapping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CC29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</a:t>
            </a:r>
          </a:p>
        </p:txBody>
      </p:sp>
      <p:graphicFrame>
        <p:nvGraphicFramePr>
          <p:cNvPr id="11" name="Tabella 6">
            <a:extLst>
              <a:ext uri="{FF2B5EF4-FFF2-40B4-BE49-F238E27FC236}">
                <a16:creationId xmlns:a16="http://schemas.microsoft.com/office/drawing/2014/main" id="{40B81845-3AB2-E547-B0AD-76FCEE77A5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747769"/>
              </p:ext>
            </p:extLst>
          </p:nvPr>
        </p:nvGraphicFramePr>
        <p:xfrm>
          <a:off x="970722" y="4678527"/>
          <a:ext cx="9840278" cy="1112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89530">
                  <a:extLst>
                    <a:ext uri="{9D8B030D-6E8A-4147-A177-3AD203B41FA5}">
                      <a16:colId xmlns:a16="http://schemas.microsoft.com/office/drawing/2014/main" val="3854399531"/>
                    </a:ext>
                  </a:extLst>
                </a:gridCol>
                <a:gridCol w="4764405">
                  <a:extLst>
                    <a:ext uri="{9D8B030D-6E8A-4147-A177-3AD203B41FA5}">
                      <a16:colId xmlns:a16="http://schemas.microsoft.com/office/drawing/2014/main" val="606153670"/>
                    </a:ext>
                  </a:extLst>
                </a:gridCol>
                <a:gridCol w="2486343">
                  <a:extLst>
                    <a:ext uri="{9D8B030D-6E8A-4147-A177-3AD203B41FA5}">
                      <a16:colId xmlns:a16="http://schemas.microsoft.com/office/drawing/2014/main" val="1941575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INSPIRE </a:t>
                      </a:r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elements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New </a:t>
                      </a:r>
                      <a:r>
                        <a:rPr lang="it-IT" dirty="0" err="1"/>
                        <a:t>allocation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Applicable on Service type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2839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Resource </a:t>
                      </a:r>
                      <a:r>
                        <a:rPr lang="it-IT" dirty="0" err="1"/>
                        <a:t>Type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No element mapped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WMS - WFS - Atom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444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Resource Locator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No element mapped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WMS - WFS - </a:t>
                      </a:r>
                      <a:r>
                        <a:rPr lang="it-IT" dirty="0" err="1"/>
                        <a:t>Atom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366290"/>
                  </a:ext>
                </a:extLst>
              </a:tr>
            </a:tbl>
          </a:graphicData>
        </a:graphic>
      </p:graphicFrame>
      <p:sp>
        <p:nvSpPr>
          <p:cNvPr id="7" name="Freccia destra 6">
            <a:extLst>
              <a:ext uri="{FF2B5EF4-FFF2-40B4-BE49-F238E27FC236}">
                <a16:creationId xmlns:a16="http://schemas.microsoft.com/office/drawing/2014/main" id="{9B015741-9780-7248-AA6F-3C14FF3A76E0}"/>
              </a:ext>
            </a:extLst>
          </p:cNvPr>
          <p:cNvSpPr/>
          <p:nvPr/>
        </p:nvSpPr>
        <p:spPr>
          <a:xfrm rot="5400000">
            <a:off x="6096000" y="3891919"/>
            <a:ext cx="670560" cy="88635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760333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844428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/>
          <a:p>
            <a:pPr lvl="0">
              <a:buSzPts val="4000"/>
            </a:pPr>
            <a:r>
              <a:rPr lang="en-GB" sz="4000" b="1" dirty="0"/>
              <a:t>Part B. Remapping of Extended Capabilities</a:t>
            </a:r>
          </a:p>
        </p:txBody>
      </p:sp>
      <p:sp>
        <p:nvSpPr>
          <p:cNvPr id="9" name="Google Shape;258;p12"/>
          <p:cNvSpPr txBox="1">
            <a:spLocks/>
          </p:cNvSpPr>
          <p:nvPr/>
        </p:nvSpPr>
        <p:spPr>
          <a:xfrm>
            <a:off x="900653" y="1393000"/>
            <a:ext cx="10847997" cy="1050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600"/>
              </a:spcBef>
              <a:spcAft>
                <a:spcPts val="600"/>
              </a:spcAft>
              <a:buClr>
                <a:srgbClr val="F8CC29"/>
              </a:buClr>
              <a:buNone/>
              <a:defRPr/>
            </a:pPr>
            <a:r>
              <a:rPr lang="en-GB" b="1" dirty="0">
                <a:solidFill>
                  <a:srgbClr val="034EA2"/>
                </a:solidFill>
              </a:rPr>
              <a:t>Spatial data service type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sym typeface="Arial"/>
              </a:rPr>
              <a:t>Current mapping (</a:t>
            </a:r>
            <a:r>
              <a:rPr lang="en-GB" sz="2000" dirty="0">
                <a:solidFill>
                  <a:schemeClr val="tx1"/>
                </a:solidFill>
              </a:rPr>
              <a:t>in </a:t>
            </a:r>
            <a:r>
              <a:rPr lang="en-GB" sz="2000" b="1" dirty="0">
                <a:solidFill>
                  <a:schemeClr val="tx1"/>
                </a:solidFill>
              </a:rPr>
              <a:t>INSPIRE NS - View/Download Service TGs</a:t>
            </a:r>
            <a:r>
              <a:rPr lang="en-GB" sz="2000" dirty="0">
                <a:solidFill>
                  <a:schemeClr val="tx1"/>
                </a:solidFill>
              </a:rPr>
              <a:t>)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CC29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</a:t>
            </a:r>
          </a:p>
        </p:txBody>
      </p:sp>
      <p:graphicFrame>
        <p:nvGraphicFramePr>
          <p:cNvPr id="6" name="Tabella 6">
            <a:extLst>
              <a:ext uri="{FF2B5EF4-FFF2-40B4-BE49-F238E27FC236}">
                <a16:creationId xmlns:a16="http://schemas.microsoft.com/office/drawing/2014/main" id="{FC8E5069-016E-2040-8EC5-C863B9F69F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1598742"/>
              </p:ext>
            </p:extLst>
          </p:nvPr>
        </p:nvGraphicFramePr>
        <p:xfrm>
          <a:off x="1175861" y="2589502"/>
          <a:ext cx="9840278" cy="1112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89530">
                  <a:extLst>
                    <a:ext uri="{9D8B030D-6E8A-4147-A177-3AD203B41FA5}">
                      <a16:colId xmlns:a16="http://schemas.microsoft.com/office/drawing/2014/main" val="3854399531"/>
                    </a:ext>
                  </a:extLst>
                </a:gridCol>
                <a:gridCol w="4764405">
                  <a:extLst>
                    <a:ext uri="{9D8B030D-6E8A-4147-A177-3AD203B41FA5}">
                      <a16:colId xmlns:a16="http://schemas.microsoft.com/office/drawing/2014/main" val="606153670"/>
                    </a:ext>
                  </a:extLst>
                </a:gridCol>
                <a:gridCol w="2486343">
                  <a:extLst>
                    <a:ext uri="{9D8B030D-6E8A-4147-A177-3AD203B41FA5}">
                      <a16:colId xmlns:a16="http://schemas.microsoft.com/office/drawing/2014/main" val="1941575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INSPIRE </a:t>
                      </a:r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elements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Elements</a:t>
                      </a:r>
                      <a:r>
                        <a:rPr lang="it-IT" dirty="0"/>
                        <a:t> of INSPIRE Extended </a:t>
                      </a:r>
                      <a:r>
                        <a:rPr lang="it-IT" dirty="0" err="1"/>
                        <a:t>Capabilities</a:t>
                      </a:r>
                      <a:r>
                        <a:rPr lang="it-IT" dirty="0"/>
                        <a:t>/</a:t>
                      </a:r>
                      <a:r>
                        <a:rPr lang="it-IT" dirty="0" err="1"/>
                        <a:t>Atom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feed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Applicable on Service type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2839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Spatial</a:t>
                      </a:r>
                      <a:r>
                        <a:rPr lang="it-IT" dirty="0"/>
                        <a:t> Data Service </a:t>
                      </a:r>
                      <a:r>
                        <a:rPr lang="it-IT" dirty="0" err="1"/>
                        <a:t>Type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inspire_common:SpatialDataServiceType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WMS - WFS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444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Spatial Data Service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not mapped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Atom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366290"/>
                  </a:ext>
                </a:extLst>
              </a:tr>
            </a:tbl>
          </a:graphicData>
        </a:graphic>
      </p:graphicFrame>
      <p:sp>
        <p:nvSpPr>
          <p:cNvPr id="10" name="Google Shape;258;p12">
            <a:extLst>
              <a:ext uri="{FF2B5EF4-FFF2-40B4-BE49-F238E27FC236}">
                <a16:creationId xmlns:a16="http://schemas.microsoft.com/office/drawing/2014/main" id="{162DF7CE-1BBD-414E-82CC-CB117E45286C}"/>
              </a:ext>
            </a:extLst>
          </p:cNvPr>
          <p:cNvSpPr txBox="1">
            <a:spLocks/>
          </p:cNvSpPr>
          <p:nvPr/>
        </p:nvSpPr>
        <p:spPr>
          <a:xfrm>
            <a:off x="900652" y="4272756"/>
            <a:ext cx="10847997" cy="523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lvl="0" indent="-34290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sym typeface="Arial"/>
              </a:rPr>
              <a:t>Agreed new mapping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CC29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</a:t>
            </a:r>
          </a:p>
        </p:txBody>
      </p:sp>
      <p:graphicFrame>
        <p:nvGraphicFramePr>
          <p:cNvPr id="11" name="Tabella 6">
            <a:extLst>
              <a:ext uri="{FF2B5EF4-FFF2-40B4-BE49-F238E27FC236}">
                <a16:creationId xmlns:a16="http://schemas.microsoft.com/office/drawing/2014/main" id="{40B81845-3AB2-E547-B0AD-76FCEE77A5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8483316"/>
              </p:ext>
            </p:extLst>
          </p:nvPr>
        </p:nvGraphicFramePr>
        <p:xfrm>
          <a:off x="1175861" y="5001515"/>
          <a:ext cx="9840278" cy="8890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89530">
                  <a:extLst>
                    <a:ext uri="{9D8B030D-6E8A-4147-A177-3AD203B41FA5}">
                      <a16:colId xmlns:a16="http://schemas.microsoft.com/office/drawing/2014/main" val="3854399531"/>
                    </a:ext>
                  </a:extLst>
                </a:gridCol>
                <a:gridCol w="4764405">
                  <a:extLst>
                    <a:ext uri="{9D8B030D-6E8A-4147-A177-3AD203B41FA5}">
                      <a16:colId xmlns:a16="http://schemas.microsoft.com/office/drawing/2014/main" val="606153670"/>
                    </a:ext>
                  </a:extLst>
                </a:gridCol>
                <a:gridCol w="2486343">
                  <a:extLst>
                    <a:ext uri="{9D8B030D-6E8A-4147-A177-3AD203B41FA5}">
                      <a16:colId xmlns:a16="http://schemas.microsoft.com/office/drawing/2014/main" val="1941575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INSPIRE </a:t>
                      </a:r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elements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New </a:t>
                      </a:r>
                      <a:r>
                        <a:rPr lang="it-IT" dirty="0" err="1"/>
                        <a:t>allocation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Applicable on Service type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2839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Spatial</a:t>
                      </a:r>
                      <a:r>
                        <a:rPr lang="it-IT" dirty="0"/>
                        <a:t> Data Service </a:t>
                      </a:r>
                      <a:r>
                        <a:rPr lang="it-IT" dirty="0" err="1"/>
                        <a:t>Type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b="1" dirty="0" err="1"/>
                        <a:t>gmd:applicationProfile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element</a:t>
                      </a:r>
                      <a:r>
                        <a:rPr lang="it-IT" dirty="0"/>
                        <a:t> (in data set </a:t>
                      </a:r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record)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WMS - WFS - </a:t>
                      </a:r>
                      <a:r>
                        <a:rPr lang="it-IT" dirty="0" err="1"/>
                        <a:t>Atom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444956"/>
                  </a:ext>
                </a:extLst>
              </a:tr>
            </a:tbl>
          </a:graphicData>
        </a:graphic>
      </p:graphicFrame>
      <p:sp>
        <p:nvSpPr>
          <p:cNvPr id="7" name="Freccia destra 6">
            <a:extLst>
              <a:ext uri="{FF2B5EF4-FFF2-40B4-BE49-F238E27FC236}">
                <a16:creationId xmlns:a16="http://schemas.microsoft.com/office/drawing/2014/main" id="{9B015741-9780-7248-AA6F-3C14FF3A76E0}"/>
              </a:ext>
            </a:extLst>
          </p:cNvPr>
          <p:cNvSpPr/>
          <p:nvPr/>
        </p:nvSpPr>
        <p:spPr>
          <a:xfrm rot="5400000">
            <a:off x="6096000" y="4024919"/>
            <a:ext cx="670560" cy="88635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19422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844428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/>
          <a:p>
            <a:pPr lvl="0">
              <a:buSzPts val="4000"/>
            </a:pPr>
            <a:r>
              <a:rPr lang="en-GB" sz="4000" b="1" dirty="0"/>
              <a:t>Part B. Remapping of Extended Capabilities</a:t>
            </a:r>
          </a:p>
        </p:txBody>
      </p:sp>
      <p:sp>
        <p:nvSpPr>
          <p:cNvPr id="9" name="Google Shape;258;p12"/>
          <p:cNvSpPr txBox="1">
            <a:spLocks/>
          </p:cNvSpPr>
          <p:nvPr/>
        </p:nvSpPr>
        <p:spPr>
          <a:xfrm>
            <a:off x="900653" y="1027250"/>
            <a:ext cx="10847997" cy="1050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F8CC29"/>
              </a:buClr>
              <a:buSzPts val="2400"/>
              <a:buFont typeface="Arial"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Temporal reference</a:t>
            </a: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sym typeface="Arial"/>
              </a:rPr>
              <a:t>Current mapping (</a:t>
            </a:r>
            <a:r>
              <a:rPr lang="en-GB" sz="2000" dirty="0">
                <a:solidFill>
                  <a:schemeClr val="tx1"/>
                </a:solidFill>
              </a:rPr>
              <a:t>in </a:t>
            </a:r>
            <a:r>
              <a:rPr lang="en-GB" sz="2000" b="1" dirty="0">
                <a:solidFill>
                  <a:schemeClr val="tx1"/>
                </a:solidFill>
              </a:rPr>
              <a:t>INSPIRE NS - View/Download Service TGs</a:t>
            </a:r>
            <a:r>
              <a:rPr lang="en-GB" sz="2000" dirty="0">
                <a:solidFill>
                  <a:schemeClr val="tx1"/>
                </a:solidFill>
              </a:rPr>
              <a:t>)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CC29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</a:t>
            </a:r>
          </a:p>
        </p:txBody>
      </p:sp>
      <p:graphicFrame>
        <p:nvGraphicFramePr>
          <p:cNvPr id="6" name="Tabella 6">
            <a:extLst>
              <a:ext uri="{FF2B5EF4-FFF2-40B4-BE49-F238E27FC236}">
                <a16:creationId xmlns:a16="http://schemas.microsoft.com/office/drawing/2014/main" id="{FC8E5069-016E-2040-8EC5-C863B9F69F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511118"/>
              </p:ext>
            </p:extLst>
          </p:nvPr>
        </p:nvGraphicFramePr>
        <p:xfrm>
          <a:off x="934715" y="1987844"/>
          <a:ext cx="9840278" cy="1112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89530">
                  <a:extLst>
                    <a:ext uri="{9D8B030D-6E8A-4147-A177-3AD203B41FA5}">
                      <a16:colId xmlns:a16="http://schemas.microsoft.com/office/drawing/2014/main" val="3854399531"/>
                    </a:ext>
                  </a:extLst>
                </a:gridCol>
                <a:gridCol w="4764405">
                  <a:extLst>
                    <a:ext uri="{9D8B030D-6E8A-4147-A177-3AD203B41FA5}">
                      <a16:colId xmlns:a16="http://schemas.microsoft.com/office/drawing/2014/main" val="606153670"/>
                    </a:ext>
                  </a:extLst>
                </a:gridCol>
                <a:gridCol w="2486343">
                  <a:extLst>
                    <a:ext uri="{9D8B030D-6E8A-4147-A177-3AD203B41FA5}">
                      <a16:colId xmlns:a16="http://schemas.microsoft.com/office/drawing/2014/main" val="1941575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INSPIRE </a:t>
                      </a:r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elements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Elements</a:t>
                      </a:r>
                      <a:r>
                        <a:rPr lang="it-IT" dirty="0"/>
                        <a:t> of INSPIRE Extended </a:t>
                      </a:r>
                      <a:r>
                        <a:rPr lang="it-IT" dirty="0" err="1"/>
                        <a:t>Capabilities</a:t>
                      </a:r>
                      <a:r>
                        <a:rPr lang="it-IT" dirty="0"/>
                        <a:t>/</a:t>
                      </a:r>
                      <a:r>
                        <a:rPr lang="it-IT" dirty="0" err="1"/>
                        <a:t>Atom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feed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Applicable on Service type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2839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Temporal</a:t>
                      </a:r>
                      <a:r>
                        <a:rPr lang="it-IT" dirty="0"/>
                        <a:t> Reference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inspire_common:TemporalReference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WMS - WFS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444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Temporal Reference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not mapped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Atom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366290"/>
                  </a:ext>
                </a:extLst>
              </a:tr>
            </a:tbl>
          </a:graphicData>
        </a:graphic>
      </p:graphicFrame>
      <p:sp>
        <p:nvSpPr>
          <p:cNvPr id="10" name="Google Shape;258;p12">
            <a:extLst>
              <a:ext uri="{FF2B5EF4-FFF2-40B4-BE49-F238E27FC236}">
                <a16:creationId xmlns:a16="http://schemas.microsoft.com/office/drawing/2014/main" id="{162DF7CE-1BBD-414E-82CC-CB117E45286C}"/>
              </a:ext>
            </a:extLst>
          </p:cNvPr>
          <p:cNvSpPr txBox="1">
            <a:spLocks/>
          </p:cNvSpPr>
          <p:nvPr/>
        </p:nvSpPr>
        <p:spPr>
          <a:xfrm>
            <a:off x="900652" y="3142240"/>
            <a:ext cx="10847997" cy="523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lvl="0" indent="-34290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sym typeface="Arial"/>
              </a:rPr>
              <a:t>Agreed new mapping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CC29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</a:t>
            </a:r>
          </a:p>
        </p:txBody>
      </p:sp>
      <p:graphicFrame>
        <p:nvGraphicFramePr>
          <p:cNvPr id="11" name="Tabella 6">
            <a:extLst>
              <a:ext uri="{FF2B5EF4-FFF2-40B4-BE49-F238E27FC236}">
                <a16:creationId xmlns:a16="http://schemas.microsoft.com/office/drawing/2014/main" id="{40B81845-3AB2-E547-B0AD-76FCEE77A5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2845248"/>
              </p:ext>
            </p:extLst>
          </p:nvPr>
        </p:nvGraphicFramePr>
        <p:xfrm>
          <a:off x="970722" y="3614503"/>
          <a:ext cx="9840278" cy="2565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89530">
                  <a:extLst>
                    <a:ext uri="{9D8B030D-6E8A-4147-A177-3AD203B41FA5}">
                      <a16:colId xmlns:a16="http://schemas.microsoft.com/office/drawing/2014/main" val="3854399531"/>
                    </a:ext>
                  </a:extLst>
                </a:gridCol>
                <a:gridCol w="4764405">
                  <a:extLst>
                    <a:ext uri="{9D8B030D-6E8A-4147-A177-3AD203B41FA5}">
                      <a16:colId xmlns:a16="http://schemas.microsoft.com/office/drawing/2014/main" val="606153670"/>
                    </a:ext>
                  </a:extLst>
                </a:gridCol>
                <a:gridCol w="2486343">
                  <a:extLst>
                    <a:ext uri="{9D8B030D-6E8A-4147-A177-3AD203B41FA5}">
                      <a16:colId xmlns:a16="http://schemas.microsoft.com/office/drawing/2014/main" val="1941575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INSPIRE </a:t>
                      </a:r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elements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New </a:t>
                      </a:r>
                      <a:r>
                        <a:rPr lang="it-IT" dirty="0" err="1"/>
                        <a:t>allocation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Applicable on Service type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2839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Temporal</a:t>
                      </a:r>
                      <a:r>
                        <a:rPr lang="it-IT" dirty="0"/>
                        <a:t> Reference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b="1" dirty="0" err="1"/>
                        <a:t>updateSequence</a:t>
                      </a:r>
                      <a:r>
                        <a:rPr lang="it-IT" b="1" dirty="0"/>
                        <a:t> </a:t>
                      </a:r>
                      <a:r>
                        <a:rPr lang="it-IT" b="1" dirty="0" err="1"/>
                        <a:t>attribute</a:t>
                      </a:r>
                      <a:r>
                        <a:rPr lang="it-IT" dirty="0"/>
                        <a:t> in the </a:t>
                      </a:r>
                      <a:r>
                        <a:rPr lang="it-IT" dirty="0" err="1"/>
                        <a:t>WMS_Capabilities</a:t>
                      </a:r>
                      <a:r>
                        <a:rPr lang="it-IT" dirty="0"/>
                        <a:t>/</a:t>
                      </a:r>
                      <a:r>
                        <a:rPr lang="it-IT" dirty="0" err="1"/>
                        <a:t>WFS_Capabilities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root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element</a:t>
                      </a:r>
                      <a:r>
                        <a:rPr lang="it-IT" dirty="0"/>
                        <a:t>.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WMS - WFS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444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it-IT" dirty="0" err="1"/>
                        <a:t>Temporal</a:t>
                      </a:r>
                      <a:r>
                        <a:rPr lang="it-IT" dirty="0"/>
                        <a:t> Reference</a:t>
                      </a:r>
                    </a:p>
                    <a:p>
                      <a:pPr algn="l"/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b="1" dirty="0" err="1"/>
                        <a:t>feed</a:t>
                      </a:r>
                      <a:r>
                        <a:rPr lang="it-IT" b="1" dirty="0"/>
                        <a:t>/</a:t>
                      </a:r>
                      <a:r>
                        <a:rPr lang="it-IT" b="1" dirty="0" err="1"/>
                        <a:t>updated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element</a:t>
                      </a:r>
                      <a:r>
                        <a:rPr lang="it-IT" dirty="0"/>
                        <a:t> in the </a:t>
                      </a:r>
                      <a:r>
                        <a:rPr lang="it-IT" dirty="0" err="1"/>
                        <a:t>Atom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feed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Atom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3662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it-IT" dirty="0" err="1"/>
                        <a:t>Temporal</a:t>
                      </a:r>
                      <a:r>
                        <a:rPr lang="it-IT" dirty="0"/>
                        <a:t> Reference</a:t>
                      </a:r>
                    </a:p>
                    <a:p>
                      <a:pPr algn="l"/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Otherwise</a:t>
                      </a:r>
                      <a:r>
                        <a:rPr lang="it-IT" dirty="0"/>
                        <a:t>, </a:t>
                      </a:r>
                      <a:r>
                        <a:rPr lang="it-IT" b="1" dirty="0" err="1"/>
                        <a:t>gmd:citation</a:t>
                      </a:r>
                      <a:r>
                        <a:rPr lang="it-IT" b="1" dirty="0"/>
                        <a:t>/</a:t>
                      </a:r>
                      <a:r>
                        <a:rPr lang="it-IT" b="1" dirty="0" err="1"/>
                        <a:t>gmd:CI_Citation</a:t>
                      </a:r>
                      <a:r>
                        <a:rPr lang="it-IT" b="1" dirty="0"/>
                        <a:t>/</a:t>
                      </a:r>
                      <a:r>
                        <a:rPr lang="it-IT" b="1" dirty="0" err="1"/>
                        <a:t>gmd:date</a:t>
                      </a:r>
                      <a:r>
                        <a:rPr lang="it-IT" b="1" dirty="0"/>
                        <a:t>/</a:t>
                      </a:r>
                      <a:r>
                        <a:rPr lang="it-IT" b="1" dirty="0" err="1"/>
                        <a:t>gmd:CI_Date</a:t>
                      </a:r>
                      <a:r>
                        <a:rPr lang="it-IT" b="1" dirty="0"/>
                        <a:t>/</a:t>
                      </a:r>
                      <a:r>
                        <a:rPr lang="it-IT" b="1" dirty="0" err="1"/>
                        <a:t>gmd:date</a:t>
                      </a:r>
                      <a:r>
                        <a:rPr lang="it-IT" b="1" dirty="0"/>
                        <a:t> </a:t>
                      </a:r>
                      <a:r>
                        <a:rPr lang="it-IT" dirty="0" err="1"/>
                        <a:t>element</a:t>
                      </a:r>
                      <a:r>
                        <a:rPr lang="it-IT" dirty="0"/>
                        <a:t> in the data set </a:t>
                      </a:r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record, with </a:t>
                      </a:r>
                      <a:r>
                        <a:rPr lang="it-IT" dirty="0" err="1"/>
                        <a:t>one</a:t>
                      </a:r>
                      <a:r>
                        <a:rPr lang="it-IT" dirty="0"/>
                        <a:t> of the </a:t>
                      </a:r>
                      <a:r>
                        <a:rPr lang="it-IT" dirty="0" err="1"/>
                        <a:t>following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prioritised</a:t>
                      </a:r>
                      <a:r>
                        <a:rPr lang="it-IT" dirty="0"/>
                        <a:t> date </a:t>
                      </a:r>
                      <a:r>
                        <a:rPr lang="it-IT" dirty="0" err="1"/>
                        <a:t>types</a:t>
                      </a:r>
                      <a:r>
                        <a:rPr lang="it-IT" dirty="0"/>
                        <a:t>:- </a:t>
                      </a:r>
                      <a:r>
                        <a:rPr lang="it-IT" i="1" dirty="0" err="1"/>
                        <a:t>publication</a:t>
                      </a:r>
                      <a:r>
                        <a:rPr lang="it-IT" dirty="0"/>
                        <a:t>, - </a:t>
                      </a:r>
                      <a:r>
                        <a:rPr lang="it-IT" i="1" dirty="0" err="1"/>
                        <a:t>revision</a:t>
                      </a:r>
                      <a:r>
                        <a:rPr lang="it-IT" dirty="0"/>
                        <a:t> or - </a:t>
                      </a:r>
                      <a:r>
                        <a:rPr lang="it-IT" i="1" dirty="0" err="1"/>
                        <a:t>creation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it-IT" dirty="0"/>
                        <a:t>WMS – WFS - </a:t>
                      </a:r>
                      <a:r>
                        <a:rPr lang="it-IT" dirty="0" err="1"/>
                        <a:t>Atom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00981176"/>
                  </a:ext>
                </a:extLst>
              </a:tr>
            </a:tbl>
          </a:graphicData>
        </a:graphic>
      </p:graphicFrame>
      <p:sp>
        <p:nvSpPr>
          <p:cNvPr id="7" name="Freccia destra 6">
            <a:extLst>
              <a:ext uri="{FF2B5EF4-FFF2-40B4-BE49-F238E27FC236}">
                <a16:creationId xmlns:a16="http://schemas.microsoft.com/office/drawing/2014/main" id="{9B015741-9780-7248-AA6F-3C14FF3A76E0}"/>
              </a:ext>
            </a:extLst>
          </p:cNvPr>
          <p:cNvSpPr/>
          <p:nvPr/>
        </p:nvSpPr>
        <p:spPr>
          <a:xfrm rot="5400000">
            <a:off x="6096000" y="2960903"/>
            <a:ext cx="670560" cy="88635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38052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844428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ctr" anchorCtr="0">
            <a:noAutofit/>
          </a:bodyPr>
          <a:lstStyle/>
          <a:p>
            <a:pPr lvl="0">
              <a:buSzPts val="4000"/>
            </a:pPr>
            <a:r>
              <a:rPr lang="en-GB" sz="4000" b="1" dirty="0"/>
              <a:t>Part B. Remapping of Extended Capabilities</a:t>
            </a:r>
          </a:p>
        </p:txBody>
      </p:sp>
      <p:sp>
        <p:nvSpPr>
          <p:cNvPr id="9" name="Google Shape;258;p12"/>
          <p:cNvSpPr txBox="1">
            <a:spLocks/>
          </p:cNvSpPr>
          <p:nvPr/>
        </p:nvSpPr>
        <p:spPr>
          <a:xfrm>
            <a:off x="900653" y="1010625"/>
            <a:ext cx="10847997" cy="10509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600"/>
              </a:spcBef>
              <a:spcAft>
                <a:spcPts val="600"/>
              </a:spcAft>
              <a:buClr>
                <a:srgbClr val="F8CC29"/>
              </a:buClr>
              <a:buNone/>
              <a:defRPr/>
            </a:pPr>
            <a:r>
              <a:rPr lang="en-GB" b="1" dirty="0">
                <a:solidFill>
                  <a:srgbClr val="034EA2"/>
                </a:solidFill>
              </a:rPr>
              <a:t>Conformity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342900" lvl="0" indent="-34290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sym typeface="Arial"/>
              </a:rPr>
              <a:t>Current mapping (</a:t>
            </a:r>
            <a:r>
              <a:rPr lang="en-GB" sz="2000" dirty="0">
                <a:solidFill>
                  <a:schemeClr val="tx1"/>
                </a:solidFill>
              </a:rPr>
              <a:t>in </a:t>
            </a:r>
            <a:r>
              <a:rPr lang="en-GB" sz="2000" b="1" dirty="0">
                <a:solidFill>
                  <a:schemeClr val="tx1"/>
                </a:solidFill>
              </a:rPr>
              <a:t>INSPIRE NS - View/Download Service TGs</a:t>
            </a:r>
            <a:r>
              <a:rPr lang="en-GB" sz="2000" dirty="0">
                <a:solidFill>
                  <a:schemeClr val="tx1"/>
                </a:solidFill>
              </a:rPr>
              <a:t>)</a:t>
            </a:r>
            <a:endParaRPr kumimoji="0" lang="en-GB" sz="24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CC29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</a:t>
            </a:r>
          </a:p>
        </p:txBody>
      </p:sp>
      <p:graphicFrame>
        <p:nvGraphicFramePr>
          <p:cNvPr id="6" name="Tabella 6">
            <a:extLst>
              <a:ext uri="{FF2B5EF4-FFF2-40B4-BE49-F238E27FC236}">
                <a16:creationId xmlns:a16="http://schemas.microsoft.com/office/drawing/2014/main" id="{FC8E5069-016E-2040-8EC5-C863B9F69F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1005927"/>
              </p:ext>
            </p:extLst>
          </p:nvPr>
        </p:nvGraphicFramePr>
        <p:xfrm>
          <a:off x="1175861" y="2007627"/>
          <a:ext cx="9840278" cy="11125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89530">
                  <a:extLst>
                    <a:ext uri="{9D8B030D-6E8A-4147-A177-3AD203B41FA5}">
                      <a16:colId xmlns:a16="http://schemas.microsoft.com/office/drawing/2014/main" val="3854399531"/>
                    </a:ext>
                  </a:extLst>
                </a:gridCol>
                <a:gridCol w="4764405">
                  <a:extLst>
                    <a:ext uri="{9D8B030D-6E8A-4147-A177-3AD203B41FA5}">
                      <a16:colId xmlns:a16="http://schemas.microsoft.com/office/drawing/2014/main" val="606153670"/>
                    </a:ext>
                  </a:extLst>
                </a:gridCol>
                <a:gridCol w="2486343">
                  <a:extLst>
                    <a:ext uri="{9D8B030D-6E8A-4147-A177-3AD203B41FA5}">
                      <a16:colId xmlns:a16="http://schemas.microsoft.com/office/drawing/2014/main" val="1941575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INSPIRE </a:t>
                      </a:r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elements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Elements</a:t>
                      </a:r>
                      <a:r>
                        <a:rPr lang="it-IT" dirty="0"/>
                        <a:t> of INSPIRE Extended </a:t>
                      </a:r>
                      <a:r>
                        <a:rPr lang="it-IT" dirty="0" err="1"/>
                        <a:t>Capabilities</a:t>
                      </a:r>
                      <a:r>
                        <a:rPr lang="it-IT" dirty="0"/>
                        <a:t>/</a:t>
                      </a:r>
                      <a:r>
                        <a:rPr lang="it-IT" dirty="0" err="1"/>
                        <a:t>Atom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feed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Applicable</a:t>
                      </a:r>
                      <a:r>
                        <a:rPr lang="it-IT" dirty="0"/>
                        <a:t> on Service </a:t>
                      </a:r>
                      <a:r>
                        <a:rPr lang="it-IT" dirty="0" err="1"/>
                        <a:t>type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2839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Conformity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inspire_common:Conformity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WMS - WFS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444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Conformity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not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mapped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Atom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1366290"/>
                  </a:ext>
                </a:extLst>
              </a:tr>
            </a:tbl>
          </a:graphicData>
        </a:graphic>
      </p:graphicFrame>
      <p:sp>
        <p:nvSpPr>
          <p:cNvPr id="10" name="Google Shape;258;p12">
            <a:extLst>
              <a:ext uri="{FF2B5EF4-FFF2-40B4-BE49-F238E27FC236}">
                <a16:creationId xmlns:a16="http://schemas.microsoft.com/office/drawing/2014/main" id="{162DF7CE-1BBD-414E-82CC-CB117E45286C}"/>
              </a:ext>
            </a:extLst>
          </p:cNvPr>
          <p:cNvSpPr txBox="1">
            <a:spLocks/>
          </p:cNvSpPr>
          <p:nvPr/>
        </p:nvSpPr>
        <p:spPr>
          <a:xfrm>
            <a:off x="900652" y="3075739"/>
            <a:ext cx="10847997" cy="523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lvl="0" indent="-342900">
              <a:spcBef>
                <a:spcPts val="300"/>
              </a:spcBef>
              <a:spcAft>
                <a:spcPts val="300"/>
              </a:spcAft>
              <a:buClr>
                <a:srgbClr val="F8CC29"/>
              </a:buClr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034EA2"/>
                </a:solidFill>
                <a:effectLst/>
                <a:uLnTx/>
                <a:uFillTx/>
                <a:sym typeface="Arial"/>
              </a:rPr>
              <a:t>Agreed new mapping</a:t>
            </a:r>
            <a:endParaRPr kumimoji="0" lang="en-GB" sz="2400" b="1" i="0" u="none" strike="noStrike" kern="0" cap="none" spc="0" normalizeH="0" baseline="0" noProof="0" dirty="0">
              <a:ln>
                <a:noFill/>
              </a:ln>
              <a:solidFill>
                <a:srgbClr val="034EA2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CC29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</a:t>
            </a:r>
          </a:p>
        </p:txBody>
      </p:sp>
      <p:graphicFrame>
        <p:nvGraphicFramePr>
          <p:cNvPr id="11" name="Tabella 6">
            <a:extLst>
              <a:ext uri="{FF2B5EF4-FFF2-40B4-BE49-F238E27FC236}">
                <a16:creationId xmlns:a16="http://schemas.microsoft.com/office/drawing/2014/main" id="{40B81845-3AB2-E547-B0AD-76FCEE77A5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011054"/>
              </p:ext>
            </p:extLst>
          </p:nvPr>
        </p:nvGraphicFramePr>
        <p:xfrm>
          <a:off x="1175861" y="3588373"/>
          <a:ext cx="9840278" cy="25654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89530">
                  <a:extLst>
                    <a:ext uri="{9D8B030D-6E8A-4147-A177-3AD203B41FA5}">
                      <a16:colId xmlns:a16="http://schemas.microsoft.com/office/drawing/2014/main" val="3854399531"/>
                    </a:ext>
                  </a:extLst>
                </a:gridCol>
                <a:gridCol w="4764405">
                  <a:extLst>
                    <a:ext uri="{9D8B030D-6E8A-4147-A177-3AD203B41FA5}">
                      <a16:colId xmlns:a16="http://schemas.microsoft.com/office/drawing/2014/main" val="606153670"/>
                    </a:ext>
                  </a:extLst>
                </a:gridCol>
                <a:gridCol w="2486343">
                  <a:extLst>
                    <a:ext uri="{9D8B030D-6E8A-4147-A177-3AD203B41FA5}">
                      <a16:colId xmlns:a16="http://schemas.microsoft.com/office/drawing/2014/main" val="194157543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INSPIRE </a:t>
                      </a:r>
                      <a:r>
                        <a:rPr lang="it-IT" dirty="0" err="1"/>
                        <a:t>metadata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elements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/>
                        <a:t>New </a:t>
                      </a:r>
                      <a:r>
                        <a:rPr lang="it-IT" dirty="0" err="1"/>
                        <a:t>allocation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Applicable on Service type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2839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Conformity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b="1" dirty="0" err="1"/>
                        <a:t>wms:Keyword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element</a:t>
                      </a:r>
                      <a:r>
                        <a:rPr lang="it-IT" dirty="0"/>
                        <a:t> for </a:t>
                      </a:r>
                      <a:r>
                        <a:rPr lang="it-IT" dirty="0" err="1"/>
                        <a:t>each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specification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against</a:t>
                      </a:r>
                      <a:r>
                        <a:rPr lang="it-IT" dirty="0"/>
                        <a:t> the service </a:t>
                      </a:r>
                      <a:r>
                        <a:rPr lang="it-IT" dirty="0" err="1"/>
                        <a:t>is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conformant</a:t>
                      </a:r>
                      <a:r>
                        <a:rPr lang="it-IT" dirty="0"/>
                        <a:t>, </a:t>
                      </a:r>
                      <a:r>
                        <a:rPr lang="it-IT" dirty="0" err="1"/>
                        <a:t>included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within</a:t>
                      </a:r>
                      <a:r>
                        <a:rPr lang="it-IT" dirty="0"/>
                        <a:t> an </a:t>
                      </a:r>
                      <a:r>
                        <a:rPr lang="it-IT" dirty="0" err="1"/>
                        <a:t>specific</a:t>
                      </a:r>
                      <a:r>
                        <a:rPr lang="it-IT" dirty="0"/>
                        <a:t> </a:t>
                      </a:r>
                      <a:r>
                        <a:rPr lang="it-IT" b="1" dirty="0" err="1"/>
                        <a:t>wms:KeywordList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group</a:t>
                      </a:r>
                      <a:r>
                        <a:rPr lang="it-IT" dirty="0"/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WMS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444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Conformity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b="1" dirty="0" err="1"/>
                        <a:t>ows:Keyword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element</a:t>
                      </a:r>
                      <a:r>
                        <a:rPr lang="it-IT" dirty="0"/>
                        <a:t> for </a:t>
                      </a:r>
                      <a:r>
                        <a:rPr lang="it-IT" dirty="0" err="1"/>
                        <a:t>each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specification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against</a:t>
                      </a:r>
                      <a:r>
                        <a:rPr lang="it-IT" dirty="0"/>
                        <a:t> the service </a:t>
                      </a:r>
                      <a:r>
                        <a:rPr lang="it-IT" dirty="0" err="1"/>
                        <a:t>is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conformant</a:t>
                      </a:r>
                      <a:r>
                        <a:rPr lang="it-IT" dirty="0"/>
                        <a:t>, </a:t>
                      </a:r>
                      <a:r>
                        <a:rPr lang="it-IT" dirty="0" err="1"/>
                        <a:t>included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within</a:t>
                      </a:r>
                      <a:r>
                        <a:rPr lang="it-IT" dirty="0"/>
                        <a:t> an </a:t>
                      </a:r>
                      <a:r>
                        <a:rPr lang="it-IT" dirty="0" err="1"/>
                        <a:t>specific</a:t>
                      </a:r>
                      <a:r>
                        <a:rPr lang="it-IT" dirty="0"/>
                        <a:t> </a:t>
                      </a:r>
                      <a:r>
                        <a:rPr lang="it-IT" b="1" dirty="0" err="1"/>
                        <a:t>ows:Keywords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group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including</a:t>
                      </a:r>
                      <a:r>
                        <a:rPr lang="it-IT" dirty="0"/>
                        <a:t> an </a:t>
                      </a:r>
                      <a:r>
                        <a:rPr lang="it-IT" dirty="0" err="1"/>
                        <a:t>ows:Type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element</a:t>
                      </a:r>
                      <a:r>
                        <a:rPr lang="it-IT" dirty="0"/>
                        <a:t> of </a:t>
                      </a:r>
                      <a:r>
                        <a:rPr lang="it-IT" dirty="0" err="1"/>
                        <a:t>type</a:t>
                      </a:r>
                      <a:r>
                        <a:rPr lang="it-IT" dirty="0"/>
                        <a:t> URI.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/>
                        <a:t>WFS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37913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Conformity</a:t>
                      </a:r>
                      <a:endParaRPr lang="it-IT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b="1" dirty="0" err="1"/>
                        <a:t>atom:category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element</a:t>
                      </a:r>
                      <a:r>
                        <a:rPr lang="it-IT" dirty="0"/>
                        <a:t> for </a:t>
                      </a:r>
                      <a:r>
                        <a:rPr lang="it-IT" dirty="0" err="1"/>
                        <a:t>each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specification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against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which</a:t>
                      </a:r>
                      <a:r>
                        <a:rPr lang="it-IT" dirty="0"/>
                        <a:t> the service </a:t>
                      </a:r>
                      <a:r>
                        <a:rPr lang="it-IT" dirty="0" err="1"/>
                        <a:t>is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conformant</a:t>
                      </a:r>
                      <a:r>
                        <a:rPr lang="it-IT" dirty="0"/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it-IT" dirty="0" err="1"/>
                        <a:t>Atom</a:t>
                      </a:r>
                      <a:endParaRPr lang="it-I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3740197"/>
                  </a:ext>
                </a:extLst>
              </a:tr>
            </a:tbl>
          </a:graphicData>
        </a:graphic>
      </p:graphicFrame>
      <p:sp>
        <p:nvSpPr>
          <p:cNvPr id="7" name="Freccia destra 6">
            <a:extLst>
              <a:ext uri="{FF2B5EF4-FFF2-40B4-BE49-F238E27FC236}">
                <a16:creationId xmlns:a16="http://schemas.microsoft.com/office/drawing/2014/main" id="{9B015741-9780-7248-AA6F-3C14FF3A76E0}"/>
              </a:ext>
            </a:extLst>
          </p:cNvPr>
          <p:cNvSpPr/>
          <p:nvPr/>
        </p:nvSpPr>
        <p:spPr>
          <a:xfrm rot="5400000">
            <a:off x="6096000" y="2927652"/>
            <a:ext cx="670560" cy="88635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526228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1397B36352C447984A37DFD72D0E64" ma:contentTypeVersion="6" ma:contentTypeDescription="Create a new document." ma:contentTypeScope="" ma:versionID="29b823b416bb45cbbb8ee82451768bc0">
  <xsd:schema xmlns:xsd="http://www.w3.org/2001/XMLSchema" xmlns:xs="http://www.w3.org/2001/XMLSchema" xmlns:p="http://schemas.microsoft.com/office/2006/metadata/properties" xmlns:ns2="9a4971b4-25da-4884-bcca-bc4cdf98062d" xmlns:ns3="cdd1361d-578d-4248-b657-ea0d2b6ad1f3" targetNamespace="http://schemas.microsoft.com/office/2006/metadata/properties" ma:root="true" ma:fieldsID="e323a6ec2795a7a19a49c4df34b84336" ns2:_="" ns3:_="">
    <xsd:import namespace="9a4971b4-25da-4884-bcca-bc4cdf98062d"/>
    <xsd:import namespace="cdd1361d-578d-4248-b657-ea0d2b6ad1f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4971b4-25da-4884-bcca-bc4cdf98062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d1361d-578d-4248-b657-ea0d2b6ad1f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38CCA6D-217B-484C-BBAE-87849775A98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7D2B93C-57DF-4033-97FF-94FE59D1B23E}">
  <ds:schemaRefs>
    <ds:schemaRef ds:uri="9a4971b4-25da-4884-bcca-bc4cdf98062d"/>
    <ds:schemaRef ds:uri="cdd1361d-578d-4248-b657-ea0d2b6ad1f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1D02E5DA-7870-4274-A28C-30DED8B0B671}">
  <ds:schemaRefs>
    <ds:schemaRef ds:uri="cdd1361d-578d-4248-b657-ea0d2b6ad1f3"/>
    <ds:schemaRef ds:uri="http://purl.org/dc/terms/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9a4971b4-25da-4884-bcca-bc4cdf98062d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4754</TotalTime>
  <Words>1900</Words>
  <Application>Microsoft Macintosh PowerPoint</Application>
  <PresentationFormat>Widescreen</PresentationFormat>
  <Paragraphs>306</Paragraphs>
  <Slides>16</Slides>
  <Notes>16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20" baseType="lpstr">
      <vt:lpstr>Arial</vt:lpstr>
      <vt:lpstr>Calibri</vt:lpstr>
      <vt:lpstr>Courier New</vt:lpstr>
      <vt:lpstr>Office Theme</vt:lpstr>
      <vt:lpstr> MIWP Action 2.3.2 'Data-service linking simplification'</vt:lpstr>
      <vt:lpstr>MIWP Action 2.3.2  Data Service Linking Simplification - Overview</vt:lpstr>
      <vt:lpstr>Pending issue from Part A.  Data Service Linking Simplification guidelines</vt:lpstr>
      <vt:lpstr>MIWP Sub-group 2.3.2  Part B. Remapping of Extended Capabilities</vt:lpstr>
      <vt:lpstr>Part B. Remapping of Extended Capabilities Aim of the work</vt:lpstr>
      <vt:lpstr>Part B. Remapping of Extended Capabilities</vt:lpstr>
      <vt:lpstr>Part B. Remapping of Extended Capabilities</vt:lpstr>
      <vt:lpstr>Part B. Remapping of Extended Capabilities</vt:lpstr>
      <vt:lpstr>Part B. Remapping of Extended Capabilities</vt:lpstr>
      <vt:lpstr>Part B. Remapping of Extended Capabilities</vt:lpstr>
      <vt:lpstr>Part B. Remapping of Extended Capabilities</vt:lpstr>
      <vt:lpstr>Part B. Remapping of Extended Capabilities</vt:lpstr>
      <vt:lpstr>Part B. Remapping of Extended Capabilities</vt:lpstr>
      <vt:lpstr>Action 2.3.2 - Next steps Next meeting</vt:lpstr>
      <vt:lpstr>Action 2.3.2 - Next steps Candidate INSPIRE Good Practice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INSPIRE Geoportal helpdesk</dc:title>
  <dc:creator>JOHN Yvonne (COMM)</dc:creator>
  <cp:lastModifiedBy>Antonio Rotundo</cp:lastModifiedBy>
  <cp:revision>165</cp:revision>
  <dcterms:created xsi:type="dcterms:W3CDTF">2019-08-09T12:06:42Z</dcterms:created>
  <dcterms:modified xsi:type="dcterms:W3CDTF">2022-03-31T19:43:33Z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ServerID">
    <vt:lpwstr>0d3b22a6-6203-4efc-8e8e-b5279256493b</vt:lpwstr>
  </property>
  <property fmtid="{D5CDD505-2E9C-101B-9397-08002B2CF9AE}" pid="3" name="Offisync_UpdateToken">
    <vt:lpwstr>5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UniqueId">
    <vt:lpwstr>216256</vt:lpwstr>
  </property>
  <property fmtid="{D5CDD505-2E9C-101B-9397-08002B2CF9AE}" pid="6" name="Jive_LatestUserAccountName">
    <vt:lpwstr>mingmar</vt:lpwstr>
  </property>
  <property fmtid="{D5CDD505-2E9C-101B-9397-08002B2CF9AE}" pid="7" name="Jive_VersionGuid">
    <vt:lpwstr>cfc25e56-90dd-499d-b5ad-51645cd2be29</vt:lpwstr>
  </property>
  <property fmtid="{D5CDD505-2E9C-101B-9397-08002B2CF9AE}" pid="8" name="ContentTypeId">
    <vt:lpwstr>0x010100221397B36352C447984A37DFD72D0E64</vt:lpwstr>
  </property>
</Properties>
</file>