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  <p:sldMasterId id="2147483698" r:id="rId5"/>
    <p:sldMasterId id="2147483692" r:id="rId6"/>
  </p:sldMasterIdLst>
  <p:notesMasterIdLst>
    <p:notesMasterId r:id="rId16"/>
  </p:notesMasterIdLst>
  <p:handoutMasterIdLst>
    <p:handoutMasterId r:id="rId17"/>
  </p:handoutMasterIdLst>
  <p:sldIdLst>
    <p:sldId id="439" r:id="rId7"/>
    <p:sldId id="442" r:id="rId8"/>
    <p:sldId id="449" r:id="rId9"/>
    <p:sldId id="455" r:id="rId10"/>
    <p:sldId id="460" r:id="rId11"/>
    <p:sldId id="461" r:id="rId12"/>
    <p:sldId id="462" r:id="rId13"/>
    <p:sldId id="459" r:id="rId14"/>
    <p:sldId id="457" r:id="rId15"/>
  </p:sldIdLst>
  <p:sldSz cx="12192000" cy="6858000"/>
  <p:notesSz cx="6735763" cy="9866313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73"/>
    <a:srgbClr val="E7FFFC"/>
    <a:srgbClr val="3C608C"/>
    <a:srgbClr val="A4B4D0"/>
    <a:srgbClr val="C2CDE0"/>
    <a:srgbClr val="4F81BD"/>
    <a:srgbClr val="B2CEDC"/>
    <a:srgbClr val="DDFFFB"/>
    <a:srgbClr val="006654"/>
    <a:srgbClr val="113A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37" autoAdjust="0"/>
    <p:restoredTop sz="94645" autoAdjust="0"/>
  </p:normalViewPr>
  <p:slideViewPr>
    <p:cSldViewPr snapToGrid="0">
      <p:cViewPr varScale="1">
        <p:scale>
          <a:sx n="82" d="100"/>
          <a:sy n="82" d="100"/>
        </p:scale>
        <p:origin x="1075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>
      <p:cViewPr varScale="1">
        <p:scale>
          <a:sx n="113" d="100"/>
          <a:sy n="113" d="100"/>
        </p:scale>
        <p:origin x="1266" y="102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2A3EE131-D7AE-47FD-A14B-A4590389E309}" type="datetimeFigureOut">
              <a:rPr lang="en-GB" smtClean="0"/>
              <a:pPr/>
              <a:t>8.7.21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8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1288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AE2E2C6C-1A46-49B2-95A1-874E5B60CA1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716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627" y="0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54F6B5D3-2AB1-4063-BA50-FEBA813E0814}" type="datetimeFigureOut">
              <a:rPr lang="en-GB" smtClean="0"/>
              <a:pPr/>
              <a:t>8.7.21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3" tIns="46072" rIns="92143" bIns="46072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64" y="4747762"/>
            <a:ext cx="5389240" cy="3884672"/>
          </a:xfrm>
          <a:prstGeom prst="rect">
            <a:avLst/>
          </a:prstGeom>
        </p:spPr>
        <p:txBody>
          <a:bodyPr vert="horz" lIns="92143" tIns="46072" rIns="92143" bIns="4607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447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627" y="9372447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777201BC-94E4-4101-962D-54511777D22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23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936190"/>
            <a:ext cx="10779125" cy="144208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 b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Presentation title goes here</a:t>
            </a:r>
          </a:p>
          <a:p>
            <a:pPr lvl="0"/>
            <a:r>
              <a:rPr lang="en-US" dirty="0"/>
              <a:t>Max two lines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65747"/>
            <a:ext cx="2164080" cy="3223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Speaker | Date | Venue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s_European Brief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7565" y="2110711"/>
            <a:ext cx="10774041" cy="3184525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7565" y="272474"/>
            <a:ext cx="10773577" cy="1322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23" indent="0">
              <a:buNone/>
              <a:defRPr/>
            </a:lvl2pPr>
            <a:lvl3pPr marL="1125444" indent="0">
              <a:buNone/>
              <a:defRPr/>
            </a:lvl3pPr>
            <a:lvl4pPr marL="1688164" indent="0">
              <a:buNone/>
              <a:defRPr/>
            </a:lvl4pPr>
            <a:lvl5pPr marL="2250888" indent="0">
              <a:buNone/>
              <a:defRPr/>
            </a:lvl5pPr>
          </a:lstStyle>
          <a:p>
            <a:pPr lvl="0"/>
            <a:r>
              <a:rPr lang="en-US" dirty="0"/>
              <a:t>Slide title goes here</a:t>
            </a:r>
            <a:br>
              <a:rPr lang="en-US" dirty="0"/>
            </a:br>
            <a:r>
              <a:rPr lang="en-US" dirty="0"/>
              <a:t>Max two lines</a:t>
            </a:r>
          </a:p>
        </p:txBody>
      </p:sp>
    </p:spTree>
    <p:extLst>
      <p:ext uri="{BB962C8B-B14F-4D97-AF65-F5344CB8AC3E}">
        <p14:creationId xmlns:p14="http://schemas.microsoft.com/office/powerpoint/2010/main" val="358796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_image_Synthes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68001" y="36002"/>
            <a:ext cx="11246369" cy="6761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23" indent="0">
              <a:buNone/>
              <a:defRPr/>
            </a:lvl2pPr>
            <a:lvl3pPr marL="1125444" indent="0">
              <a:buNone/>
              <a:defRPr/>
            </a:lvl3pPr>
            <a:lvl4pPr marL="1688164" indent="0">
              <a:buNone/>
              <a:defRPr/>
            </a:lvl4pPr>
            <a:lvl5pPr marL="2250888" indent="0">
              <a:buNone/>
              <a:defRPr/>
            </a:lvl5pPr>
          </a:lstStyle>
          <a:p>
            <a:pPr lvl="0"/>
            <a:r>
              <a:rPr lang="en-US" dirty="0"/>
              <a:t>Slide title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3" y="1431925"/>
            <a:ext cx="11245851" cy="3759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8488" y="6250566"/>
            <a:ext cx="3683000" cy="274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000">
                <a:solidFill>
                  <a:srgbClr val="006654"/>
                </a:solidFill>
              </a:defRPr>
            </a:lvl2pPr>
            <a:lvl3pPr>
              <a:defRPr sz="1000">
                <a:solidFill>
                  <a:srgbClr val="006654"/>
                </a:solidFill>
              </a:defRPr>
            </a:lvl3pPr>
            <a:lvl4pPr>
              <a:defRPr sz="1000">
                <a:solidFill>
                  <a:srgbClr val="006654"/>
                </a:solidFill>
              </a:defRPr>
            </a:lvl4pPr>
            <a:lvl5pPr>
              <a:defRPr sz="1000">
                <a:solidFill>
                  <a:srgbClr val="006654"/>
                </a:solidFill>
              </a:defRPr>
            </a:lvl5pPr>
          </a:lstStyle>
          <a:p>
            <a:pPr lvl="0"/>
            <a:r>
              <a:rPr lang="en-US" dirty="0"/>
              <a:t>Source reference 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281068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"/>
            <a:ext cx="12192000" cy="1790732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3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hlinkClick r:id="rId3" action="ppaction://hlinksldjump"/>
          </p:cNvPr>
          <p:cNvSpPr/>
          <p:nvPr userDrawn="1"/>
        </p:nvSpPr>
        <p:spPr>
          <a:xfrm>
            <a:off x="2344621" y="152400"/>
            <a:ext cx="88574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6"/>
            <a:ext cx="12192000" cy="778149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75" y="6347645"/>
            <a:ext cx="1993847" cy="43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ftr="0" dt="0"/>
  <p:txStyles>
    <p:titleStyle>
      <a:lvl1pPr algn="ctr" defTabSz="1125444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0" indent="-422040" algn="l" defTabSz="1125444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4" indent="-351702" algn="l" defTabSz="1125444" rtl="0" eaLnBrk="1" latinLnBrk="0" hangingPunct="1">
        <a:spcBef>
          <a:spcPct val="20000"/>
        </a:spcBef>
        <a:buFont typeface="Arial" pitchFamily="34" charset="0"/>
        <a:buChar char="–"/>
        <a:defRPr sz="3447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5" indent="-281361" algn="l" defTabSz="1125444" rtl="0" eaLnBrk="1" latinLnBrk="0" hangingPunct="1">
        <a:spcBef>
          <a:spcPct val="20000"/>
        </a:spcBef>
        <a:buFont typeface="Arial" pitchFamily="34" charset="0"/>
        <a:buChar char="–"/>
        <a:defRPr sz="2463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9" indent="-281361" algn="l" defTabSz="1125444" rtl="0" eaLnBrk="1" latinLnBrk="0" hangingPunct="1">
        <a:spcBef>
          <a:spcPct val="20000"/>
        </a:spcBef>
        <a:buFont typeface="Arial" pitchFamily="34" charset="0"/>
        <a:buChar char="»"/>
        <a:defRPr sz="2463" kern="1200">
          <a:solidFill>
            <a:schemeClr val="tx1"/>
          </a:solidFill>
          <a:latin typeface="+mn-lt"/>
          <a:ea typeface="+mn-ea"/>
          <a:cs typeface="+mn-cs"/>
        </a:defRPr>
      </a:lvl5pPr>
      <a:lvl6pPr marL="3094969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spcBef>
          <a:spcPct val="20000"/>
        </a:spcBef>
        <a:buFont typeface="Arial" pitchFamily="34" charset="0"/>
        <a:buChar char="•"/>
        <a:defRPr sz="2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3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8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gp-geopackage-encodings/issues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package.org/spec/#r58" TargetMode="External"/><Relationship Id="rId2" Type="http://schemas.openxmlformats.org/officeDocument/2006/relationships/hyperlink" Target="https://github.com/INSPIRE-MIF/gp-geopackage-encodings/issues/17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gp-geopackage-encodings/issues/16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gp-geopackage-encodings/issues/15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gp-geopackage-encodings/issues/11" TargetMode="External"/><Relationship Id="rId2" Type="http://schemas.openxmlformats.org/officeDocument/2006/relationships/hyperlink" Target="https://github.com/INSPIRE-MIF/gp-geopackage-encodings/issues/18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AAA-Lab/U2G/blob/master/GeoPackage/geopackage-encoding-rule.md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gp-geopackage-encodings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7901" y="305362"/>
            <a:ext cx="5425115" cy="865071"/>
          </a:xfrm>
        </p:spPr>
        <p:txBody>
          <a:bodyPr/>
          <a:lstStyle/>
          <a:p>
            <a:r>
              <a:rPr lang="en-GB" sz="1400" dirty="0"/>
              <a:t>8-9</a:t>
            </a:r>
            <a:r>
              <a:rPr lang="en-GB" sz="1400" baseline="30000" dirty="0"/>
              <a:t>th</a:t>
            </a:r>
            <a:r>
              <a:rPr lang="en-GB" sz="1400" dirty="0"/>
              <a:t>  July 2021</a:t>
            </a:r>
          </a:p>
          <a:p>
            <a:r>
              <a:rPr lang="en-GB" sz="1400" dirty="0"/>
              <a:t>66th MIG-T Meeting</a:t>
            </a:r>
          </a:p>
          <a:p>
            <a:endParaRPr lang="en-GB" sz="14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096000" y="4383621"/>
            <a:ext cx="5618943" cy="953489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4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9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dirty="0"/>
              <a:t>Darja Lihteneger, EEA</a:t>
            </a:r>
          </a:p>
          <a:p>
            <a:pPr algn="r"/>
            <a:r>
              <a:rPr lang="en-US" sz="1600" dirty="0"/>
              <a:t>Heidi </a:t>
            </a:r>
            <a:r>
              <a:rPr lang="en-US" sz="1600" dirty="0" err="1"/>
              <a:t>Vanparys</a:t>
            </a:r>
            <a:r>
              <a:rPr lang="en-US" sz="1600" dirty="0"/>
              <a:t>, Agency for Data Supply and Efficiency, DK</a:t>
            </a:r>
            <a:r>
              <a:rPr lang="en-GB" sz="1600" dirty="0"/>
              <a:t> </a:t>
            </a:r>
          </a:p>
          <a:p>
            <a:pPr algn="r"/>
            <a:endParaRPr lang="en-GB" sz="1600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8766CA7C-DB61-4A14-8FEC-DEAD94CE2D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3566" y="737897"/>
            <a:ext cx="10779125" cy="3338866"/>
          </a:xfrm>
        </p:spPr>
        <p:txBody>
          <a:bodyPr/>
          <a:lstStyle/>
          <a:p>
            <a:endParaRPr lang="en-US" dirty="0"/>
          </a:p>
          <a:p>
            <a:r>
              <a:rPr lang="en-GB" dirty="0"/>
              <a:t>INSPIRE Working Group on </a:t>
            </a:r>
            <a:r>
              <a:rPr lang="en-GB" dirty="0" err="1"/>
              <a:t>GeoPackage</a:t>
            </a:r>
            <a:endParaRPr lang="en-GB" dirty="0"/>
          </a:p>
          <a:p>
            <a:r>
              <a:rPr lang="en-GB" dirty="0"/>
              <a:t>Progress Information </a:t>
            </a:r>
          </a:p>
          <a:p>
            <a:endParaRPr lang="en-US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62714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98512" y="346666"/>
            <a:ext cx="12829321" cy="676111"/>
          </a:xfrm>
        </p:spPr>
        <p:txBody>
          <a:bodyPr/>
          <a:lstStyle/>
          <a:p>
            <a:r>
              <a:rPr lang="en-GB" sz="2400" dirty="0">
                <a:solidFill>
                  <a:srgbClr val="008173"/>
                </a:solidFill>
              </a:rPr>
              <a:t>BACKGROUND</a:t>
            </a:r>
          </a:p>
          <a:p>
            <a:r>
              <a:rPr lang="en-GB" sz="2400" dirty="0"/>
              <a:t> work </a:t>
            </a:r>
            <a:r>
              <a:rPr lang="en-GB" sz="2800" dirty="0"/>
              <a:t>programme </a:t>
            </a:r>
            <a:r>
              <a:rPr lang="en-GB" sz="3600" dirty="0"/>
              <a:t>2017 - 2018</a:t>
            </a: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Outline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9D705D-676A-455D-95A0-406411A15F0F}"/>
              </a:ext>
            </a:extLst>
          </p:cNvPr>
          <p:cNvSpPr>
            <a:spLocks noGrp="1"/>
          </p:cNvSpPr>
          <p:nvPr/>
        </p:nvSpPr>
        <p:spPr bwMode="auto">
          <a:xfrm>
            <a:off x="1275565" y="2228221"/>
            <a:ext cx="9640870" cy="240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200000"/>
              </a:lnSpc>
              <a:buClr>
                <a:srgbClr val="00817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1756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Activities</a:t>
            </a:r>
          </a:p>
          <a:p>
            <a:pPr>
              <a:lnSpc>
                <a:spcPct val="200000"/>
              </a:lnSpc>
              <a:buClr>
                <a:srgbClr val="008173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1756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issues</a:t>
            </a:r>
            <a:r>
              <a:rPr lang="en-US" dirty="0">
                <a:solidFill>
                  <a:srgbClr val="01756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discussed and follow-up activities</a:t>
            </a:r>
          </a:p>
          <a:p>
            <a:pPr marL="0" indent="0">
              <a:buClr>
                <a:srgbClr val="00B0F0"/>
              </a:buClr>
              <a:buNone/>
            </a:pPr>
            <a:endParaRPr lang="en-US" dirty="0">
              <a:solidFill>
                <a:srgbClr val="017567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75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Activities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47D024-9AE9-4004-8352-729D9C414AEC}"/>
              </a:ext>
            </a:extLst>
          </p:cNvPr>
          <p:cNvSpPr txBox="1"/>
          <p:nvPr/>
        </p:nvSpPr>
        <p:spPr>
          <a:xfrm>
            <a:off x="558282" y="1024279"/>
            <a:ext cx="11075436" cy="520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 on ”</a:t>
            </a:r>
            <a:r>
              <a:rPr lang="en-US" sz="2000" b="1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Encoding Rule for Environmental Noise Directive Reporting Data” 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(EEA and Thorsten Reitz)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transformation rules (based on previous work in INSPIRE 2017.2) (general)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Flatten hierarchical structures and data types with property name length limit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Deal with INSPIRE voidable attributes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 default dataset properties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Handle code list values and metadata 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Handle attributes with 1:n cardinality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Handle associations with 1:n and n:m multiplicity</a:t>
            </a:r>
          </a:p>
          <a:p>
            <a:pPr marL="1257277" lvl="2" indent="-342900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solidFill>
                  <a:srgbClr val="00817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Handle geometry types and Spatial Reference Systems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Conformance classes for END spatial data (END use case)</a:t>
            </a:r>
          </a:p>
          <a:p>
            <a:pPr marL="342900" indent="-342900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Issues documented in GitHub, WG feedback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https://github.com/INSPIRE-MIF/gp-geopackage-encodings/issues</a:t>
            </a:r>
            <a:endParaRPr lang="en-US" sz="2000" dirty="0">
              <a:solidFill>
                <a:srgbClr val="008173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 issues / 13 open (outcomes from the last meeting will be documented in GitHub)</a:t>
            </a:r>
            <a:endParaRPr lang="en-US" sz="2000" dirty="0">
              <a:solidFill>
                <a:srgbClr val="008173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WG Meeting 30 June 2021</a:t>
            </a:r>
          </a:p>
        </p:txBody>
      </p:sp>
    </p:spTree>
    <p:extLst>
      <p:ext uri="{BB962C8B-B14F-4D97-AF65-F5344CB8AC3E}">
        <p14:creationId xmlns:p14="http://schemas.microsoft.com/office/powerpoint/2010/main" val="240609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Main issues: code lists and code list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177040-A77C-47CC-A1CB-E9CE413C354F}"/>
              </a:ext>
            </a:extLst>
          </p:cNvPr>
          <p:cNvSpPr txBox="1"/>
          <p:nvPr/>
        </p:nvSpPr>
        <p:spPr>
          <a:xfrm>
            <a:off x="558282" y="1246925"/>
            <a:ext cx="11075436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[END] Code lists #17</a:t>
            </a:r>
            <a:endParaRPr lang="en-GB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proposal: to specify code list in table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CodelistProperties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use only code list values in other tables (compact tables, no burden of repeating full URL of each code list value))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Discussion: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Standardise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description of code lists (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GPKG requirement 58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 how to ensure that exact value from the code list is unambiguous, if the full URI is not specified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Follow-up activity: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describe the preferred solution as a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extension, and take contact to OGC (Heidi, Thorsten)</a:t>
            </a:r>
          </a:p>
        </p:txBody>
      </p:sp>
    </p:spTree>
    <p:extLst>
      <p:ext uri="{BB962C8B-B14F-4D97-AF65-F5344CB8AC3E}">
        <p14:creationId xmlns:p14="http://schemas.microsoft.com/office/powerpoint/2010/main" val="421089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Main issues: documentation in GPKG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D5AEC8-D7DE-42E7-A000-C44988927D9F}"/>
              </a:ext>
            </a:extLst>
          </p:cNvPr>
          <p:cNvSpPr txBox="1"/>
          <p:nvPr/>
        </p:nvSpPr>
        <p:spPr>
          <a:xfrm>
            <a:off x="558282" y="1247633"/>
            <a:ext cx="11075436" cy="4362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GB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[END] Schema extension #16</a:t>
            </a:r>
            <a:endParaRPr lang="en-GB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END: The following is provided in the scope of the END: conceptual data model in UML, data model documentation,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encoding guidelines, templates for reporting data, complete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Reportent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3.0 schemas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Discussion: 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to include descriptions of tables and columns in GPKG, especially for templates that are widely used, e.g. END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templates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Follow-up activity: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Regarding END: this proposal could be included in the next review (version) of GPKG templates. Currently, all definitions are already provided in the END data model documentation and in the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Reportnet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 END schemas description.</a:t>
            </a:r>
          </a:p>
        </p:txBody>
      </p:sp>
    </p:spTree>
    <p:extLst>
      <p:ext uri="{BB962C8B-B14F-4D97-AF65-F5344CB8AC3E}">
        <p14:creationId xmlns:p14="http://schemas.microsoft.com/office/powerpoint/2010/main" val="1170873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Main issues: complex data types – external objects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D7DB5-96E6-4BC6-AFF5-88CFEC5DA158}"/>
              </a:ext>
            </a:extLst>
          </p:cNvPr>
          <p:cNvSpPr txBox="1"/>
          <p:nvPr/>
        </p:nvSpPr>
        <p:spPr>
          <a:xfrm>
            <a:off x="558282" y="920621"/>
            <a:ext cx="1107543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[END] Encoding of complex data types that actually can be identified uniquely #15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END: INSPIRE complex data types are provided in simplified form (based on 2017.2 work), but included in different ways: as a separate table, within another table (e.g. voidable attributes: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LegislationCitation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RelatedParty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or as default values (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LegislationCitation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table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DatasetDefaultProperties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Discussion: 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types such as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SimpleCitation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LegislationCitation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RelatedParty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special data types in the sense that somewhere, outside INSPIRE, instances with a unique identifier corresponding to those data type instances exists, their management is simply outside the scope of INSPIRE.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Find a common way to encode such data types in separate tables, including referencing, in GPKG.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Follow-up activity: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prepare a list of INSPIRE data types that could be encoded in GPKG in a common way (table) (Heidi to start drafting)</a:t>
            </a:r>
          </a:p>
        </p:txBody>
      </p:sp>
    </p:spTree>
    <p:extLst>
      <p:ext uri="{BB962C8B-B14F-4D97-AF65-F5344CB8AC3E}">
        <p14:creationId xmlns:p14="http://schemas.microsoft.com/office/powerpoint/2010/main" val="3546348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Main issues: GML – </a:t>
            </a:r>
            <a:r>
              <a:rPr lang="en-GB" sz="3600" dirty="0" err="1"/>
              <a:t>GeoPackage</a:t>
            </a:r>
            <a:r>
              <a:rPr lang="en-GB" sz="3600" dirty="0"/>
              <a:t> mapping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D7DB5-96E6-4BC6-AFF5-88CFEC5DA158}"/>
              </a:ext>
            </a:extLst>
          </p:cNvPr>
          <p:cNvSpPr txBox="1"/>
          <p:nvPr/>
        </p:nvSpPr>
        <p:spPr>
          <a:xfrm>
            <a:off x="558282" y="882149"/>
            <a:ext cx="11075436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Ensuring GML – </a:t>
            </a:r>
            <a:r>
              <a:rPr lang="en-US" sz="2000" b="1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mapping</a:t>
            </a:r>
          </a:p>
          <a:p>
            <a:pPr>
              <a:spcAft>
                <a:spcPts val="300"/>
              </a:spcAft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Clr>
                <a:srgbClr val="008173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Relation between GPKG integer primary keys and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gml:id's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#18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construct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gml:id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[END] Case of table names, column names, etc. #11</a:t>
            </a:r>
            <a:endParaRPr lang="en-US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resulting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files contain tables and columns with camel case identifiers, but the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specification seems to require </a:t>
            </a: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case identifiers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(see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opengeospatial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/geopackage#603 for a question regarding that).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specification: [...] For maximum interoperability, all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table, view, column, trigger, and constraint name values </a:t>
            </a: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 start with a lowercase character and only include lowercase characters, numbers 0-9, and underscores (_) [...]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Availability of tools for conversion</a:t>
            </a:r>
          </a:p>
          <a:p>
            <a:pPr>
              <a:spcAft>
                <a:spcPts val="300"/>
              </a:spcAft>
            </a:pPr>
            <a:endParaRPr lang="en-US" sz="20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931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Summary of next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D669A-B539-4BB4-AC79-43EC2BC7B5D8}"/>
              </a:ext>
            </a:extLst>
          </p:cNvPr>
          <p:cNvSpPr txBox="1"/>
          <p:nvPr/>
        </p:nvSpPr>
        <p:spPr>
          <a:xfrm>
            <a:off x="558282" y="921645"/>
            <a:ext cx="11075436" cy="557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INSPIRE WG on </a:t>
            </a:r>
            <a:r>
              <a:rPr lang="en-US" sz="2000" b="1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endParaRPr lang="en-US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Proposal for code list extension, to be provided to OGC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List of INSPIRE complex data types for a common encoding rules in GPKG (as separate table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en-US" sz="2000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reference)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Managing issues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Collecting other </a:t>
            </a:r>
            <a:r>
              <a:rPr lang="en-US" sz="2000" dirty="0" err="1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examples:</a:t>
            </a:r>
          </a:p>
          <a:p>
            <a:pPr marL="1257277" lvl="2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Austria: </a:t>
            </a:r>
            <a:r>
              <a:rPr lang="en-US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included metadata</a:t>
            </a:r>
          </a:p>
          <a:p>
            <a:pPr marL="1257277" lvl="2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Spain: examples and possibility to revive the work on INSPIRE UML-to-</a:t>
            </a:r>
            <a:r>
              <a:rPr lang="en-US" dirty="0" err="1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encoding rule, </a:t>
            </a:r>
            <a:r>
              <a:rPr lang="en-US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https://github.com/IAAA-Lab/U2G/blob/master/GeoPackage/geopackage-encoding-rule.md</a:t>
            </a:r>
            <a:r>
              <a:rPr lang="en-US" dirty="0">
                <a:solidFill>
                  <a:srgbClr val="00817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spcBef>
                <a:spcPts val="18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reporting data flows: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GPKG templates will be used for testing of reporting with the END community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additional support:  data transformation project, guidelines, videos, helpdesk, webinars (feedback on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templates will be provided to INSPIRE WG)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Starting with testing period to report data in </a:t>
            </a: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Reportnet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3.0: DF1_5 (noise sources) July 2021, followed by DF4_8 (strategic noise maps), DF7_10</a:t>
            </a:r>
          </a:p>
          <a:p>
            <a:pPr marL="800089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Reportent</a:t>
            </a:r>
            <a:r>
              <a:rPr lang="en-US" sz="2000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3.0 will be ready for END reporting of all data flows end of 2021</a:t>
            </a:r>
          </a:p>
        </p:txBody>
      </p:sp>
    </p:spTree>
    <p:extLst>
      <p:ext uri="{BB962C8B-B14F-4D97-AF65-F5344CB8AC3E}">
        <p14:creationId xmlns:p14="http://schemas.microsoft.com/office/powerpoint/2010/main" val="220396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24619" y="0"/>
            <a:ext cx="11467381" cy="676111"/>
          </a:xfrm>
        </p:spPr>
        <p:txBody>
          <a:bodyPr/>
          <a:lstStyle/>
          <a:p>
            <a:r>
              <a:rPr lang="en-GB" sz="3600" dirty="0"/>
              <a:t>More information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0EE43B-9DAD-429C-B74C-04639B732407}"/>
              </a:ext>
            </a:extLst>
          </p:cNvPr>
          <p:cNvSpPr txBox="1"/>
          <p:nvPr/>
        </p:nvSpPr>
        <p:spPr>
          <a:xfrm>
            <a:off x="558282" y="2882696"/>
            <a:ext cx="11075436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INSPIRE WG on </a:t>
            </a:r>
            <a:r>
              <a:rPr lang="en-US" sz="2000" b="1" dirty="0" err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GeoPackage</a:t>
            </a: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Repository</a:t>
            </a:r>
          </a:p>
          <a:p>
            <a:pPr algn="ctr">
              <a:spcAft>
                <a:spcPts val="300"/>
              </a:spcAft>
            </a:pPr>
            <a:endParaRPr lang="en-US" sz="2000" b="1" dirty="0">
              <a:solidFill>
                <a:srgbClr val="0081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300"/>
              </a:spcAft>
            </a:pP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https://github.com/INSPIRE-MIF/gp-geopackage-encodings</a:t>
            </a:r>
            <a:r>
              <a:rPr lang="en-US" sz="2000" b="1" dirty="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65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ver">
  <a:themeElements>
    <a:clrScheme name="Personnalisée 1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96392743-7B15-4F83-9153-6256EA3FC081}"/>
    </a:ext>
  </a:extLst>
</a:theme>
</file>

<file path=ppt/theme/theme2.xml><?xml version="1.0" encoding="utf-8"?>
<a:theme xmlns:a="http://schemas.openxmlformats.org/drawingml/2006/main" name="19_Sections">
  <a:themeElements>
    <a:clrScheme name="Personnalisée 3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23171847-5A3A-49F5-AA70-A10D9251BDE4}"/>
    </a:ext>
  </a:extLst>
</a:theme>
</file>

<file path=ppt/theme/theme3.xml><?xml version="1.0" encoding="utf-8"?>
<a:theme xmlns:a="http://schemas.openxmlformats.org/drawingml/2006/main" name="16_Se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niversary template 2_16x9_white background" id="{390F8B98-37CF-4885-81C2-37CA4D56A3C9}" vid="{5C15DE70-880C-47DF-AFA9-0AEB9C67210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E59644244C4A4987966350617A9E1B" ma:contentTypeVersion="11" ma:contentTypeDescription="Create a new document." ma:contentTypeScope="" ma:versionID="02ba6cd8cce4562fbb89e53412d772f6">
  <xsd:schema xmlns:xsd="http://www.w3.org/2001/XMLSchema" xmlns:xs="http://www.w3.org/2001/XMLSchema" xmlns:p="http://schemas.microsoft.com/office/2006/metadata/properties" xmlns:ns3="cceb66fd-d06e-49ac-ac22-c2d627655c61" xmlns:ns4="05d2fda6-81cc-4ed3-96b7-97e23385659a" targetNamespace="http://schemas.microsoft.com/office/2006/metadata/properties" ma:root="true" ma:fieldsID="28bf301f89c45f011f4815c75d439f10" ns3:_="" ns4:_="">
    <xsd:import namespace="cceb66fd-d06e-49ac-ac22-c2d627655c61"/>
    <xsd:import namespace="05d2fda6-81cc-4ed3-96b7-97e2338565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b66fd-d06e-49ac-ac22-c2d627655c6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d2fda6-81cc-4ed3-96b7-97e2338565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83ADCE-42DA-496F-860A-27A9E7C5E1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E5C88B-29B7-4313-BC9C-774659A728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b66fd-d06e-49ac-ac22-c2d627655c61"/>
    <ds:schemaRef ds:uri="05d2fda6-81cc-4ed3-96b7-97e2338565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B425BDB-3732-4344-AB08-0893B58AE50B}">
  <ds:schemaRefs>
    <ds:schemaRef ds:uri="cceb66fd-d06e-49ac-ac22-c2d627655c61"/>
    <ds:schemaRef ds:uri="http://schemas.microsoft.com/office/2006/documentManagement/types"/>
    <ds:schemaRef ds:uri="http://purl.org/dc/elements/1.1/"/>
    <ds:schemaRef ds:uri="http://schemas.microsoft.com/office/2006/metadata/properties"/>
    <ds:schemaRef ds:uri="05d2fda6-81cc-4ed3-96b7-97e23385659a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Anniversary template 2_16x9_white background</Template>
  <TotalTime>3231</TotalTime>
  <Words>903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Open Sans</vt:lpstr>
      <vt:lpstr>Symbol</vt:lpstr>
      <vt:lpstr>Cover</vt:lpstr>
      <vt:lpstr>19_Sections</vt:lpstr>
      <vt:lpstr>16_Sections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European Environment Agency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Darja Lihteneger</dc:creator>
  <cp:keywords/>
  <dc:description/>
  <cp:lastModifiedBy>Darja Lihteneger</cp:lastModifiedBy>
  <cp:revision>388</cp:revision>
  <cp:lastPrinted>2019-11-25T14:02:51Z</cp:lastPrinted>
  <dcterms:created xsi:type="dcterms:W3CDTF">2019-10-09T16:26:09Z</dcterms:created>
  <dcterms:modified xsi:type="dcterms:W3CDTF">2021-07-08T09:38:33Z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0x0101007FE59644244C4A4987966350617A9E1B</vt:lpwstr>
  </property>
</Properties>
</file>