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84" r:id="rId4"/>
    <p:sldId id="286" r:id="rId5"/>
    <p:sldId id="293" r:id="rId6"/>
    <p:sldId id="294" r:id="rId7"/>
    <p:sldId id="287" r:id="rId8"/>
    <p:sldId id="290" r:id="rId9"/>
    <p:sldId id="295" r:id="rId10"/>
    <p:sldId id="291" r:id="rId11"/>
    <p:sldId id="292" r:id="rId12"/>
    <p:sldId id="289" r:id="rId13"/>
    <p:sldId id="270" r:id="rId14"/>
    <p:sldId id="271" r:id="rId1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ABBF4B-38CE-4438-B838-C47E24A43E6B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580A28-CBA7-4EEC-8C05-7EBAFC9C6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861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6912F8-FBF5-41C2-A1CF-8DF34F17B5D8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ECEEFB4E-CD1E-4514-A1B6-045755DD5759}" type="slidenum">
              <a:t>4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8EEF673-6C54-4F3B-BE7D-6102498E6FAD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6F6D26E-3553-4049-9ADE-28D7753309E8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22550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6912F8-FBF5-41C2-A1CF-8DF34F17B5D8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ECEEFB4E-CD1E-4514-A1B6-045755DD5759}" type="slidenum">
              <a:t>5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8EEF673-6C54-4F3B-BE7D-6102498E6FAD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6F6D26E-3553-4049-9ADE-28D7753309E8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0803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DBB6A-D49B-4E26-BCE9-97E8DCF07F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EDB3C4-DAA0-49E5-980B-152344F7D3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1BA229-1D59-4223-A8EB-51990F8769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622FE-1AD4-4355-9DE5-FF5C72EE8550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F49A90-ADF2-4345-A1EF-7D952E681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0DC477-2438-4200-8002-434B531EE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12DEB-B8DF-4453-ABEC-9824D8BB3D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383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5F300-967C-4C70-A94B-AD8766D75A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0549722-804F-4BC8-9AB0-142191DDC7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7B44E1-9D0A-4624-B247-99F27B540B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622FE-1AD4-4355-9DE5-FF5C72EE8550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70AA6E-3E13-4700-8F20-C23399D9E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58316F-5610-4D14-B812-F0B14F4E6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12DEB-B8DF-4453-ABEC-9824D8BB3D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456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A973998-70AC-4FDF-9B37-0BC3D80D5B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30DEB6-C920-4E81-B22B-C13DB564FA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3B1C58-FC5E-476C-923C-0AAA03B38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622FE-1AD4-4355-9DE5-FF5C72EE8550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3AB9B4-44DC-4556-AC54-E75254B6C0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389830-93FC-4530-9CE5-57B35ADEDD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12DEB-B8DF-4453-ABEC-9824D8BB3D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021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DB8F34-894A-4DAB-9799-569004B863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FC2FB3-E615-484A-B70A-73E697E5AF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AA4BC5-ABD5-48BD-A2A1-EB0245686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622FE-1AD4-4355-9DE5-FF5C72EE8550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50527F-6B8B-40FA-9912-CCDD91C2C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1B1F81-BF17-43FA-8403-8157F1CED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12DEB-B8DF-4453-ABEC-9824D8BB3D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733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AAC01-FDFF-4626-9AF2-80D1E85EDA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01090D-9AE8-4F63-B897-D51DB3EB74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8F989D-C167-4264-84DC-D3E049C50D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622FE-1AD4-4355-9DE5-FF5C72EE8550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C8134F-9971-4B5B-89D3-A30F5C94E3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1ED867-76B0-4232-8EA8-581CC8D84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12DEB-B8DF-4453-ABEC-9824D8BB3D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828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5AD77D-8B21-46AA-B895-1226807499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501D86-6C8E-43E2-826E-31DB5BF942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7391F9-0DC7-471D-86F3-2BCF15409F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7D4370-BD9E-40EB-A20C-ADB1753ED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622FE-1AD4-4355-9DE5-FF5C72EE8550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A4CB92-8BAF-4D94-A9C6-1E25DDEDB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89DA1F-9E3C-4B0E-AB5A-11A50B684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12DEB-B8DF-4453-ABEC-9824D8BB3D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077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952E85-952D-4B3C-8FD5-D4CB067AB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F62B64-04B6-4029-84CF-244AFA04E5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5556AC-C808-4898-9C4E-DB4124F1D7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357C40-F9AD-4EBA-97E8-2F24EA2CFE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DCD138-6E17-445F-AC3E-596D3B8433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5D7C782-1776-4E90-8391-F16975623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622FE-1AD4-4355-9DE5-FF5C72EE8550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89EA95A-48E0-4060-B75E-3A8F54772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0BC179B-99BF-403D-98C2-8D42874BB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12DEB-B8DF-4453-ABEC-9824D8BB3D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20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F03AAD-72E8-4D55-B019-6ED005851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2829A2-87CE-4D9B-8360-8259DD2033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622FE-1AD4-4355-9DE5-FF5C72EE8550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2BE6A4-F017-44D3-8946-D00D38FE8C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452BF3-7157-4017-B41F-5DD2C92DE8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12DEB-B8DF-4453-ABEC-9824D8BB3D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060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50A775-F963-4EDA-878C-A3ED5369FD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622FE-1AD4-4355-9DE5-FF5C72EE8550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160723-24B8-4292-99D9-84C3E7528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875C13-DA61-48BE-95F2-E937C98EE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12DEB-B8DF-4453-ABEC-9824D8BB3D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927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C2909E-7CE6-46E0-8327-435536AF7C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B6B0D5-5E6F-48CE-8219-04699576CF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EF634B-B6D5-43FA-8CB3-A7FAC1B287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5F0DDB-A33B-44B3-BB1B-0BE0281D96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622FE-1AD4-4355-9DE5-FF5C72EE8550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60FF08-818A-4682-A8EE-7FE51ED5C7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DCDEFA-E78D-4F78-AA66-279EDC80E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12DEB-B8DF-4453-ABEC-9824D8BB3D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25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D9413-3EF1-40DA-9CEE-1A3EC91523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087DBD-B6CC-4069-81AF-359C94E515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9D89B9-08A5-44EF-B086-BD25B72133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C8BA46-F041-4CFD-AD78-2B51610C44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622FE-1AD4-4355-9DE5-FF5C72EE8550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11EC5A-2319-46B2-A38B-C718DDE16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E01951-2762-46DD-953E-92A56D6A0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12DEB-B8DF-4453-ABEC-9824D8BB3D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247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49F7AE-9A5F-4780-9F33-0D6B697914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A470B3-1017-4AB8-9C2B-8BC6889621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541E55-4659-4E70-B496-11446FB4A4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B622FE-1AD4-4355-9DE5-FF5C72EE8550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E1BD4C-C591-4751-8496-667F45161F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AE89BA-0786-40BA-843F-3040307AEA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212DEB-B8DF-4453-ABEC-9824D8BB3D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327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service.datacove.eu/DemographyThings/v1.1/Things?$top=10&amp;$filter=length(name)%20eq%202&amp;$select=name&amp;$expand=Locations($select=location),Datastreams($filter=ObservedProperty/name%20eq%20%27demo_r_pjanaggr3%27;$select=name;$expand=ObservedProperty($select=name,%20definition),Sensor($select=metadata),Observations($select=result,phenomenonTime;$orderby=phenomenonTime%20desc;$top=1))&amp;$resultFormat=geojson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lubw.k8s.ilt-dmz.iosb.fraunhofer.de/v1.1/Things?$filter=properties/type%20eq%20%27station%27%20and%20properties/gewaesser.Location/properties/sink.Location/name%20eq%20%27Rhein%27&amp;$resultFormat=geojson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iot.hamburg.de/v1.1" TargetMode="External"/><Relationship Id="rId3" Type="http://schemas.openxmlformats.org/officeDocument/2006/relationships/hyperlink" Target="https://iddata.eaufrance.fr/api/stapiHydrometry/v1.1" TargetMode="External"/><Relationship Id="rId7" Type="http://schemas.openxmlformats.org/officeDocument/2006/relationships/hyperlink" Target="https://www.windy.com/fr/-NO2-no2?camsEu,no2,47.905,1.908,5" TargetMode="External"/><Relationship Id="rId2" Type="http://schemas.openxmlformats.org/officeDocument/2006/relationships/hyperlink" Target="https://sensorthings.brgm-rec.fr/SensorThingsGroundWater/v1.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irquality-frost.k8s.ilt-dmz.iosb.fraunhofer.de/v1.1" TargetMode="External"/><Relationship Id="rId11" Type="http://schemas.openxmlformats.org/officeDocument/2006/relationships/hyperlink" Target="http://www.covid19dashboard.org/" TargetMode="External"/><Relationship Id="rId5" Type="http://schemas.openxmlformats.org/officeDocument/2006/relationships/hyperlink" Target="https://lubw.k8s.ilt-dmz.iosb.fraunhofer.de/v1.1" TargetMode="External"/><Relationship Id="rId10" Type="http://schemas.openxmlformats.org/officeDocument/2006/relationships/hyperlink" Target="http://covidsta.hft-stuttgart.de/server/v1.1" TargetMode="External"/><Relationship Id="rId4" Type="http://schemas.openxmlformats.org/officeDocument/2006/relationships/hyperlink" Target="https://sensorthings-wq.brgm-rec.fr/FROST-Server/v1.0" TargetMode="External"/><Relationship Id="rId9" Type="http://schemas.openxmlformats.org/officeDocument/2006/relationships/hyperlink" Target="https://demography.k8s.ilt-dmz.iosb.fraunhofer.de/v1.1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ec.europa.eu/digital-single-market/en/european-egovernment-action-plan-2016-2020" TargetMode="External"/><Relationship Id="rId3" Type="http://schemas.openxmlformats.org/officeDocument/2006/relationships/hyperlink" Target="https://github.com/DataCoveEU/STAM" TargetMode="External"/><Relationship Id="rId7" Type="http://schemas.openxmlformats.org/officeDocument/2006/relationships/hyperlink" Target="https://ec.europa.eu/isa2/actions/elise_en" TargetMode="External"/><Relationship Id="rId2" Type="http://schemas.openxmlformats.org/officeDocument/2006/relationships/hyperlink" Target="https://www.mdpi.com/2076-3263/8/6/221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hyperlink" Target="https://datacoveeu.github.io/API4INSPIRE/" TargetMode="External"/><Relationship Id="rId4" Type="http://schemas.openxmlformats.org/officeDocument/2006/relationships/hyperlink" Target="https://grafana.com/grafana/plugins/linksmart-sensorthings-datasource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heguardian.com/politics/2020/oct/05/how-excel-may-have-caused-loss-of-16000-covid-tests-in-england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ddata.eaufrance.fr/api/stapiHydrometry/Datastreams(4239)?$top=1000&amp;$select=id,name,unitOfMeasurement,properties,phenomenonTime&amp;$orderby=name&amp;$expand=ObservedProperty,Sensor,Thing,Thing/Locations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airquality-frost.k8s.ilt-dmz.iosb.fraunhofer.de/v1.1/Datastreams(75)?$top=1000&amp;$select=id,name,unitOfMeasurement,properties,phenomenonTime&amp;$orderby=name&amp;$expand=ObservedProperty,Sensor,Thing,%20Thing/Locations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coveeu.github.io/API4INSPIRE/maps/AirQuality.html" TargetMode="External"/><Relationship Id="rId2" Type="http://schemas.openxmlformats.org/officeDocument/2006/relationships/hyperlink" Target="https://datacoveeu.github.io/API4INSPIRE/maps/Demography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atacoveeu.github.io/API4INSPIRE/maps/RiversInBw.html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127491-4C93-401E-A10F-E9C3B1B0D0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OGC SensorThings API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867396-8A84-4E46-9D8E-D708E6699C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INSPIRE Good Practice</a:t>
            </a:r>
          </a:p>
        </p:txBody>
      </p:sp>
    </p:spTree>
    <p:extLst>
      <p:ext uri="{BB962C8B-B14F-4D97-AF65-F5344CB8AC3E}">
        <p14:creationId xmlns:p14="http://schemas.microsoft.com/office/powerpoint/2010/main" val="18497472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93176C-662F-4829-93F9-DEC8C85FE5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dirty="0"/>
              <a:t>Some Queries - Population European Countries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5CF972-769B-49EA-BADE-8E37260BAA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466850"/>
            <a:ext cx="11239501" cy="531495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  <a:hlinkClick r:id="rId2"/>
              </a:rPr>
              <a:t>http://service.datacove.eu/DemographyThings/v1.1/Things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  <a:hlinkClick r:id="rId2"/>
              </a:rPr>
              <a:t>    ?$top=10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  <a:hlinkClick r:id="rId2"/>
              </a:rPr>
              <a:t>    &amp;$filter=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  <a:hlinkClick r:id="rId2"/>
              </a:rPr>
              <a:t>length(name) eq 2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  <a:hlinkClick r:id="rId2"/>
              </a:rPr>
              <a:t>    &amp;$select=name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  <a:hlinkClick r:id="rId2"/>
              </a:rPr>
              <a:t>    &amp;$expand=Locations($select=location),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  <a:hlinkClick r:id="rId2"/>
              </a:rPr>
              <a:t>       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  <a:hlinkClick r:id="rId2"/>
              </a:rPr>
              <a:t>Datastreams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  <a:hlinkClick r:id="rId2"/>
              </a:rPr>
              <a:t>(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  <a:hlinkClick r:id="rId2"/>
              </a:rPr>
              <a:t>            $filter=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  <a:hlinkClick r:id="rId2"/>
              </a:rPr>
              <a:t>ObservedProperty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  <a:hlinkClick r:id="rId2"/>
              </a:rPr>
              <a:t>/name eq 'demo_r_pjanaggr3';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  <a:hlinkClick r:id="rId2"/>
              </a:rPr>
              <a:t>            $select=name;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  <a:hlinkClick r:id="rId2"/>
              </a:rPr>
              <a:t>            $expand=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  <a:hlinkClick r:id="rId2"/>
              </a:rPr>
              <a:t>ObservedProperty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  <a:hlinkClick r:id="rId2"/>
              </a:rPr>
              <a:t>($select=name, definition),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  <a:hlinkClick r:id="rId2"/>
              </a:rPr>
              <a:t>                Sensor($select=metadata),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  <a:hlinkClick r:id="rId2"/>
              </a:rPr>
              <a:t>                Observations(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  <a:hlinkClick r:id="rId2"/>
              </a:rPr>
              <a:t>                    $select=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  <a:hlinkClick r:id="rId2"/>
              </a:rPr>
              <a:t>result,phenomenonTime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  <a:hlinkClick r:id="rId2"/>
              </a:rPr>
              <a:t>;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  <a:hlinkClick r:id="rId2"/>
              </a:rPr>
              <a:t>                    $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  <a:hlinkClick r:id="rId2"/>
              </a:rPr>
              <a:t>orderby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  <a:hlinkClick r:id="rId2"/>
              </a:rPr>
              <a:t>=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  <a:hlinkClick r:id="rId2"/>
              </a:rPr>
              <a:t>phenomenonTime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  <a:hlinkClick r:id="rId2"/>
              </a:rPr>
              <a:t> desc;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  <a:hlinkClick r:id="rId2"/>
              </a:rPr>
              <a:t>                    $top=1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  <a:hlinkClick r:id="rId2"/>
              </a:rPr>
              <a:t>                )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  <a:hlinkClick r:id="rId2"/>
              </a:rPr>
              <a:t>        )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  <a:hlinkClick r:id="rId2"/>
              </a:rPr>
              <a:t>    &amp;$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  <a:hlinkClick r:id="rId2"/>
              </a:rPr>
              <a:t>resultFormat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  <a:hlinkClick r:id="rId2"/>
              </a:rPr>
              <a:t>=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  <a:hlinkClick r:id="rId2"/>
              </a:rPr>
              <a:t>geojson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02188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13FEB8-8B42-4F84-A242-A6AF83E6FC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Some Queries - All stations at a river that flows into the Rhine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D790DF-8F2E-417A-BE01-3AEB7E180E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500" y="1825625"/>
            <a:ext cx="11925300" cy="45085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  <a:hlinkClick r:id="rId2"/>
              </a:rPr>
              <a:t>https://lubw.k8s.ilt-dmz.iosb.fraunhofer.de/v1.1/Things</a:t>
            </a:r>
          </a:p>
          <a:p>
            <a:pPr marL="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  <a:hlinkClick r:id="rId2"/>
              </a:rPr>
              <a:t>	?$filter=properties/type eq 'station'</a:t>
            </a:r>
          </a:p>
          <a:p>
            <a:pPr marL="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  <a:hlinkClick r:id="rId2"/>
              </a:rPr>
              <a:t>	and </a:t>
            </a:r>
          </a:p>
          <a:p>
            <a:pPr marL="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  <a:hlinkClick r:id="rId2"/>
              </a:rPr>
              <a:t>	properties/gewaesser.Location/properties/sink.Location/name </a:t>
            </a:r>
          </a:p>
          <a:p>
            <a:pPr marL="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  <a:hlinkClick r:id="rId2"/>
              </a:rPr>
              <a:t>		 eq 'Rhein'</a:t>
            </a:r>
          </a:p>
          <a:p>
            <a:pPr marL="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  <a:hlinkClick r:id="rId2"/>
              </a:rPr>
              <a:t>	&amp;$resultFormat=geojson</a:t>
            </a: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36283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F1F76D-0A0A-47E3-866E-1307BF6648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SensorThings API Endpoints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0AF326-B7F7-492A-B65F-E7CE9C514B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1065"/>
            <a:ext cx="10515600" cy="5241746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00000"/>
              </a:lnSpc>
            </a:pPr>
            <a:r>
              <a:rPr lang="en-US" b="1" dirty="0"/>
              <a:t>Water</a:t>
            </a:r>
            <a:r>
              <a:rPr lang="en-US" dirty="0"/>
              <a:t>: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Ground Water (FR): </a:t>
            </a:r>
            <a:r>
              <a:rPr lang="en-US" dirty="0">
                <a:hlinkClick r:id="rId2"/>
              </a:rPr>
              <a:t>https://sensorthings.brgm-rec.fr/SensorThingsGroundWater/v1.0</a:t>
            </a:r>
            <a:r>
              <a:rPr lang="en-US" dirty="0"/>
              <a:t> 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Surface Water Quantity (FR): </a:t>
            </a:r>
            <a:r>
              <a:rPr lang="en-US" dirty="0">
                <a:hlinkClick r:id="rId3"/>
              </a:rPr>
              <a:t>https://iddata.eaufrance.fr/api/stapiHydrometry/v1.1</a:t>
            </a:r>
            <a:r>
              <a:rPr lang="en-US" dirty="0"/>
              <a:t>   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Surface Water Quality (FR): </a:t>
            </a:r>
            <a:r>
              <a:rPr lang="en-US" dirty="0">
                <a:hlinkClick r:id="rId4"/>
              </a:rPr>
              <a:t>https://sensorthings-wq.brgm-rec.fr/FROST-Server/v1.0</a:t>
            </a:r>
            <a:r>
              <a:rPr lang="en-US" dirty="0"/>
              <a:t> 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Water (DE): </a:t>
            </a:r>
            <a:r>
              <a:rPr lang="en-US" dirty="0">
                <a:hlinkClick r:id="rId5"/>
              </a:rPr>
              <a:t>https://lubw.k8s.ilt-dmz.iosb.fraunhofer.de/v1.1</a:t>
            </a:r>
            <a:r>
              <a:rPr lang="en-US" dirty="0"/>
              <a:t> </a:t>
            </a:r>
          </a:p>
          <a:p>
            <a:pPr>
              <a:lnSpc>
                <a:spcPct val="100000"/>
              </a:lnSpc>
            </a:pPr>
            <a:r>
              <a:rPr lang="en-US" b="1" dirty="0"/>
              <a:t>Air Quality </a:t>
            </a:r>
            <a:r>
              <a:rPr lang="en-US" dirty="0"/>
              <a:t>- Near-real-time air quality across Europe, data from both national sources (harvested from AT SOS and WFS) and Europe (EEA):</a:t>
            </a:r>
            <a:br>
              <a:rPr lang="en-US" dirty="0"/>
            </a:br>
            <a:r>
              <a:rPr lang="en-US" dirty="0">
                <a:hlinkClick r:id="rId6"/>
              </a:rPr>
              <a:t>https://airquality-frost.k8s.ilt-dmz.iosb.fraunhofer.de/v1.1</a:t>
            </a:r>
            <a:r>
              <a:rPr lang="en-US" dirty="0"/>
              <a:t> 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Reuse by Windy: </a:t>
            </a:r>
            <a:r>
              <a:rPr lang="en-US" dirty="0">
                <a:hlinkClick r:id="rId7"/>
              </a:rPr>
              <a:t>https://www.windy.com/fr/-NO2-no2?camsEu,no2,47.905,1.908,5</a:t>
            </a:r>
            <a:endParaRPr lang="en-US" dirty="0"/>
          </a:p>
          <a:p>
            <a:pPr>
              <a:lnSpc>
                <a:spcPct val="100000"/>
              </a:lnSpc>
            </a:pPr>
            <a:r>
              <a:rPr lang="en-US" b="1" dirty="0"/>
              <a:t>Smart Cities </a:t>
            </a:r>
            <a:r>
              <a:rPr lang="en-US" dirty="0"/>
              <a:t>- Urban Data Platform Hamburg: </a:t>
            </a:r>
            <a:r>
              <a:rPr lang="en-US" dirty="0">
                <a:hlinkClick r:id="rId8"/>
              </a:rPr>
              <a:t>https://iot.hamburg.de/v1.1</a:t>
            </a:r>
            <a:r>
              <a:rPr lang="en-US" dirty="0"/>
              <a:t> </a:t>
            </a:r>
          </a:p>
          <a:p>
            <a:pPr>
              <a:lnSpc>
                <a:spcPct val="100000"/>
              </a:lnSpc>
            </a:pPr>
            <a:r>
              <a:rPr lang="en-US" b="1" dirty="0"/>
              <a:t>Demography</a:t>
            </a:r>
            <a:r>
              <a:rPr lang="en-US" dirty="0"/>
              <a:t> - Based on European NUTS regions, data from Eurostat: </a:t>
            </a:r>
            <a:r>
              <a:rPr lang="en-US" dirty="0">
                <a:hlinkClick r:id="rId9"/>
              </a:rPr>
              <a:t>https://demography.k8s.ilt-dmz.iosb.fraunhofer.de/v1.1</a:t>
            </a:r>
            <a:r>
              <a:rPr lang="en-US" dirty="0"/>
              <a:t> </a:t>
            </a:r>
          </a:p>
          <a:p>
            <a:pPr>
              <a:lnSpc>
                <a:spcPct val="100000"/>
              </a:lnSpc>
            </a:pPr>
            <a:r>
              <a:rPr lang="en-US" b="1" dirty="0" err="1"/>
              <a:t>Covid</a:t>
            </a:r>
            <a:r>
              <a:rPr lang="en-US" b="1" dirty="0"/>
              <a:t> Case Data</a:t>
            </a:r>
            <a:r>
              <a:rPr lang="en-US" dirty="0"/>
              <a:t>, harvested from various sources including Johns Hopkins and RKI: </a:t>
            </a:r>
            <a:r>
              <a:rPr lang="en-US" dirty="0">
                <a:hlinkClick r:id="rId10"/>
              </a:rPr>
              <a:t>http://covidsta.hft-stuttgart.de/server/v1.1</a:t>
            </a:r>
            <a:r>
              <a:rPr lang="en-US" dirty="0"/>
              <a:t> 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Dashboard: </a:t>
            </a:r>
            <a:r>
              <a:rPr lang="en-US" dirty="0">
                <a:hlinkClick r:id="rId11"/>
              </a:rPr>
              <a:t>http://www.covid19dashboard.org/</a:t>
            </a:r>
            <a:r>
              <a:rPr lang="en-US" dirty="0"/>
              <a:t> </a:t>
            </a:r>
          </a:p>
          <a:p>
            <a:pPr>
              <a:lnSpc>
                <a:spcPct val="100000"/>
              </a:lnSpc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C4C855-8F14-4BDE-8F58-68F009B94B31}"/>
              </a:ext>
            </a:extLst>
          </p:cNvPr>
          <p:cNvSpPr txBox="1"/>
          <p:nvPr/>
        </p:nvSpPr>
        <p:spPr>
          <a:xfrm>
            <a:off x="3351566" y="4103882"/>
            <a:ext cx="8544023" cy="23083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/>
              <a:t>User base expanding</a:t>
            </a:r>
            <a:r>
              <a:rPr lang="en-US" sz="2400" dirty="0"/>
              <a:t>, example France: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BRGM (French Geological Institute)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French Office for Biodiversity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err="1"/>
              <a:t>INRAe</a:t>
            </a:r>
            <a:r>
              <a:rPr lang="en-US" sz="2400" dirty="0"/>
              <a:t>: Soil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IFREMER: marine</a:t>
            </a:r>
          </a:p>
          <a:p>
            <a:r>
              <a:rPr lang="en-US" sz="2400" dirty="0"/>
              <a:t>Highly interested: MNHN and IGN France (mapping agency)</a:t>
            </a:r>
          </a:p>
        </p:txBody>
      </p:sp>
    </p:spTree>
    <p:extLst>
      <p:ext uri="{BB962C8B-B14F-4D97-AF65-F5344CB8AC3E}">
        <p14:creationId xmlns:p14="http://schemas.microsoft.com/office/powerpoint/2010/main" val="3501693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3E3DC7-A129-411A-84A7-EBDC15A152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4938E9-80AC-4330-AF40-419BE90F1C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SensorThings API is being increasingly deployed</a:t>
            </a:r>
          </a:p>
          <a:p>
            <a:r>
              <a:rPr lang="en-US" dirty="0"/>
              <a:t>Far easier to deploy and use than SOS</a:t>
            </a:r>
          </a:p>
          <a:p>
            <a:r>
              <a:rPr lang="en-US" dirty="0"/>
              <a:t>Data model isomorph to O&amp;M, thus compatible to INSPIRE data specifications</a:t>
            </a:r>
          </a:p>
          <a:p>
            <a:pPr lvl="1"/>
            <a:r>
              <a:rPr lang="en-US" dirty="0">
                <a:hlinkClick r:id="rId2"/>
              </a:rPr>
              <a:t>"Extending INSPIRE to the Internet of Things through SensorThings API" doi:10.3390/geosciences8060221</a:t>
            </a:r>
            <a:endParaRPr lang="en-US" dirty="0"/>
          </a:p>
          <a:p>
            <a:r>
              <a:rPr lang="en-US" dirty="0"/>
              <a:t>Map based visualization still in development</a:t>
            </a:r>
          </a:p>
          <a:p>
            <a:pPr lvl="1"/>
            <a:r>
              <a:rPr lang="en-US" dirty="0"/>
              <a:t>STAM provides simple mapping support</a:t>
            </a:r>
            <a:br>
              <a:rPr lang="en-US" dirty="0"/>
            </a:br>
            <a:r>
              <a:rPr lang="en-US" dirty="0">
                <a:hlinkClick r:id="rId3"/>
              </a:rPr>
              <a:t>https://github.com/DataCoveEU/STAM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Grafana support:</a:t>
            </a:r>
            <a:br>
              <a:rPr lang="en-US" dirty="0"/>
            </a:br>
            <a:r>
              <a:rPr lang="en-US" dirty="0">
                <a:solidFill>
                  <a:srgbClr val="1F497D"/>
                </a:solidFill>
                <a:effectLst/>
                <a:hlinkClick r:id="rId4"/>
              </a:rPr>
              <a:t>https://grafana.com/grafana/plugins/linksmart-sensorthings-datasource</a:t>
            </a:r>
            <a:r>
              <a:rPr lang="en-US" dirty="0">
                <a:solidFill>
                  <a:srgbClr val="1F497D"/>
                </a:solidFill>
                <a:effectLst/>
              </a:rPr>
              <a:t> </a:t>
            </a:r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More examples and demos at:</a:t>
            </a:r>
          </a:p>
          <a:p>
            <a:pPr marL="457200" lvl="1" indent="0">
              <a:buNone/>
            </a:pPr>
            <a:r>
              <a:rPr lang="en-US" sz="2800" dirty="0">
                <a:hlinkClick r:id="rId5"/>
              </a:rPr>
              <a:t>https://datacoveeu.github.io/API4INSPIRE/</a:t>
            </a:r>
            <a:r>
              <a:rPr lang="en-US" sz="2800" dirty="0"/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786C2B-FCB5-4FEF-AC58-DB488C2DA54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380" y="5383418"/>
            <a:ext cx="1956619" cy="148324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A757083-C722-4298-BDC5-567BF62AA794}"/>
              </a:ext>
            </a:extLst>
          </p:cNvPr>
          <p:cNvSpPr txBox="1"/>
          <p:nvPr/>
        </p:nvSpPr>
        <p:spPr>
          <a:xfrm>
            <a:off x="3923072" y="6311900"/>
            <a:ext cx="6725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This on-going API4INSPIRE study is funded in the frame of the European Location Interoperability Solutions for e-Government action </a:t>
            </a:r>
            <a:r>
              <a:rPr lang="en-US" sz="1400" dirty="0">
                <a:hlinkClick r:id="rId7"/>
              </a:rPr>
              <a:t>ELISE</a:t>
            </a:r>
            <a:r>
              <a:rPr lang="en-US" sz="1400" dirty="0"/>
              <a:t>, part of the </a:t>
            </a:r>
            <a:r>
              <a:rPr lang="en-US" sz="1400" dirty="0">
                <a:hlinkClick r:id="rId8"/>
              </a:rPr>
              <a:t>ISA</a:t>
            </a:r>
            <a:r>
              <a:rPr lang="en-US" sz="1400" dirty="0"/>
              <a:t> </a:t>
            </a:r>
            <a:r>
              <a:rPr lang="en-US" sz="1400" dirty="0" err="1"/>
              <a:t>Programme</a:t>
            </a:r>
            <a:r>
              <a:rPr lang="en-US" sz="1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6054550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535A2D-03D1-4B79-BCC9-C32A3EF24D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noProof="0" dirty="0"/>
              <a:t>Thanks for your Attention!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F36F51E-91A3-45C3-BFF0-33F7179F56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70110" y="1600201"/>
            <a:ext cx="4038600" cy="1036711"/>
          </a:xfrm>
        </p:spPr>
        <p:txBody>
          <a:bodyPr/>
          <a:lstStyle/>
          <a:p>
            <a:pPr marL="0" indent="0">
              <a:buNone/>
            </a:pPr>
            <a:r>
              <a:rPr lang="en-GB" noProof="0" dirty="0"/>
              <a:t>Kathi </a:t>
            </a:r>
            <a:r>
              <a:rPr lang="en-GB" noProof="0" dirty="0" err="1"/>
              <a:t>Schleidt</a:t>
            </a:r>
            <a:endParaRPr lang="en-GB" noProof="0" dirty="0"/>
          </a:p>
          <a:p>
            <a:pPr marL="0" indent="0">
              <a:buNone/>
            </a:pPr>
            <a:r>
              <a:rPr lang="en-GB" noProof="0" dirty="0"/>
              <a:t>Kathi@DataCove.eu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40CC9C-3DE0-4EF7-A01A-C44650B81D8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914736"/>
            <a:ext cx="1542288" cy="204216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5C646B9-3A63-4784-BE83-C06C51B27BA1}"/>
              </a:ext>
            </a:extLst>
          </p:cNvPr>
          <p:cNvSpPr txBox="1">
            <a:spLocks/>
          </p:cNvSpPr>
          <p:nvPr/>
        </p:nvSpPr>
        <p:spPr>
          <a:xfrm>
            <a:off x="5514270" y="1600201"/>
            <a:ext cx="6220968" cy="10367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anose="020B0604020202020204" pitchFamily="34" charset="0"/>
              <a:buNone/>
            </a:pPr>
            <a:r>
              <a:rPr lang="de-AT" dirty="0"/>
              <a:t>Hylke van den Schaaf</a:t>
            </a:r>
          </a:p>
          <a:p>
            <a:pPr marL="0" indent="0" algn="r">
              <a:buFont typeface="Arial" panose="020B0604020202020204" pitchFamily="34" charset="0"/>
              <a:buNone/>
            </a:pPr>
            <a:r>
              <a:rPr lang="en-US" dirty="0"/>
              <a:t>hylke.vanderschaaf@iosb.fraunhofer.de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711CE4E-D99D-4678-9A22-1BBEECD71C4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6602" y="2914736"/>
            <a:ext cx="1700733" cy="2042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999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8FD3A5-E828-4A41-8BC3-9805485840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OGC SensorThings API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D7F278-07A7-4B8E-84E8-0DC31AB201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OGC Standard since 2015, V1.1 update 2019</a:t>
            </a:r>
          </a:p>
          <a:p>
            <a:r>
              <a:rPr lang="en-US" dirty="0"/>
              <a:t>Based on O&amp;M Data model (ISO 19156)</a:t>
            </a:r>
          </a:p>
          <a:p>
            <a:r>
              <a:rPr lang="en-US" dirty="0"/>
              <a:t>RESTful API following Oasis </a:t>
            </a:r>
            <a:r>
              <a:rPr lang="en-US" dirty="0" err="1"/>
              <a:t>Odata</a:t>
            </a:r>
            <a:r>
              <a:rPr lang="en-US" dirty="0"/>
              <a:t> V4.0</a:t>
            </a:r>
          </a:p>
          <a:p>
            <a:pPr lvl="1"/>
            <a:r>
              <a:rPr lang="en-US" dirty="0"/>
              <a:t>Utilizes a slightly different URL pattern than Open API</a:t>
            </a:r>
            <a:br>
              <a:rPr lang="en-US" dirty="0"/>
            </a:br>
            <a:r>
              <a:rPr lang="en-US" dirty="0"/>
              <a:t>but</a:t>
            </a:r>
          </a:p>
          <a:p>
            <a:pPr lvl="1"/>
            <a:r>
              <a:rPr lang="en-US" dirty="0"/>
              <a:t>Allows for far more powerful queries</a:t>
            </a:r>
          </a:p>
          <a:p>
            <a:r>
              <a:rPr lang="en-US" dirty="0"/>
              <a:t>Adheres to recommendations of W3C Data on the Web Best Practices</a:t>
            </a:r>
          </a:p>
          <a:p>
            <a:r>
              <a:rPr lang="en-US" dirty="0"/>
              <a:t>Far easier to deploy and use than SOS</a:t>
            </a:r>
          </a:p>
          <a:p>
            <a:r>
              <a:rPr lang="en-US" dirty="0"/>
              <a:t>Explicit queries allow access to required data</a:t>
            </a:r>
          </a:p>
          <a:p>
            <a:r>
              <a:rPr lang="en-US" dirty="0"/>
              <a:t>Extended response formats allow for </a:t>
            </a:r>
            <a:r>
              <a:rPr lang="en-US" dirty="0" err="1"/>
              <a:t>GeoJSON</a:t>
            </a:r>
            <a:r>
              <a:rPr lang="en-US" dirty="0"/>
              <a:t> and CSV responses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13984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FF118-FF54-46F0-862C-0C30598829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Relevant Domains (on beyond Sensors)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F7CC9B-0ECA-4E82-A7C3-6764B37F9F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567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Environmental:</a:t>
            </a:r>
          </a:p>
          <a:p>
            <a:pPr lvl="1"/>
            <a:r>
              <a:rPr lang="en-US" dirty="0"/>
              <a:t>Air quality, Meteorology</a:t>
            </a:r>
          </a:p>
          <a:p>
            <a:pPr lvl="1"/>
            <a:r>
              <a:rPr lang="en-US" dirty="0"/>
              <a:t>Water quality and quantity</a:t>
            </a:r>
          </a:p>
          <a:p>
            <a:pPr lvl="1"/>
            <a:r>
              <a:rPr lang="en-US" dirty="0"/>
              <a:t>Biodiversity occurrence data</a:t>
            </a:r>
          </a:p>
          <a:p>
            <a:pPr lvl="1"/>
            <a:r>
              <a:rPr lang="en-US" dirty="0"/>
              <a:t>Soil and Geological data</a:t>
            </a:r>
          </a:p>
          <a:p>
            <a:r>
              <a:rPr lang="en-US" dirty="0"/>
              <a:t>Demography</a:t>
            </a:r>
          </a:p>
          <a:p>
            <a:r>
              <a:rPr lang="en-US" dirty="0"/>
              <a:t>BMS</a:t>
            </a:r>
          </a:p>
          <a:p>
            <a:r>
              <a:rPr lang="en-US" dirty="0"/>
              <a:t>Industry 4.0</a:t>
            </a:r>
          </a:p>
          <a:p>
            <a:r>
              <a:rPr lang="en-US" dirty="0"/>
              <a:t>Smart Cities</a:t>
            </a:r>
          </a:p>
          <a:p>
            <a:r>
              <a:rPr lang="en-US" dirty="0" err="1"/>
              <a:t>Covid</a:t>
            </a:r>
            <a:r>
              <a:rPr lang="en-US" dirty="0"/>
              <a:t> Case Data</a:t>
            </a:r>
          </a:p>
          <a:p>
            <a:r>
              <a:rPr lang="en-US" dirty="0"/>
              <a:t>…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07B3B13-608A-403B-9B7E-826CBEEBC0A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6990686" y="2968163"/>
            <a:ext cx="4980636" cy="297443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DCDAB8E-927D-4FF2-BC10-59F88C60BDF1}"/>
              </a:ext>
            </a:extLst>
          </p:cNvPr>
          <p:cNvSpPr txBox="1"/>
          <p:nvPr/>
        </p:nvSpPr>
        <p:spPr>
          <a:xfrm>
            <a:off x="7558858" y="5928462"/>
            <a:ext cx="4261316" cy="269220"/>
          </a:xfrm>
          <a:prstGeom prst="rect">
            <a:avLst/>
          </a:prstGeom>
          <a:noFill/>
          <a:ln>
            <a:noFill/>
          </a:ln>
        </p:spPr>
        <p:txBody>
          <a:bodyPr wrap="none" lIns="97959" tIns="48980" rIns="97959" bIns="48980" anchorCtr="0" compatLnSpc="0">
            <a:spAutoFit/>
          </a:bodyPr>
          <a:lstStyle/>
          <a:p>
            <a:pPr hangingPunct="0"/>
            <a:r>
              <a:rPr lang="en-GB" sz="1088" dirty="0">
                <a:latin typeface="Frutiger LT Com" pitchFamily="2"/>
                <a:ea typeface="Droid Sans Fallback" pitchFamily="2"/>
                <a:cs typeface="FreeSans" pitchFamily="2"/>
              </a:rPr>
              <a:t>©OGC: http://www.opengeospatial.org/ogc/markets-technologies/swe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A292D41-0EBD-42C1-B87E-B209EEF44F81}"/>
              </a:ext>
            </a:extLst>
          </p:cNvPr>
          <p:cNvSpPr txBox="1"/>
          <p:nvPr/>
        </p:nvSpPr>
        <p:spPr>
          <a:xfrm>
            <a:off x="838200" y="1339127"/>
            <a:ext cx="802005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/>
              <a:t>No data loss in comparison to Excel:</a:t>
            </a:r>
          </a:p>
          <a:p>
            <a:r>
              <a:rPr lang="en-US" sz="2400" dirty="0">
                <a:hlinkClick r:id="rId3"/>
              </a:rPr>
              <a:t>https://www.theguardian.com/politics/2020/oct/05/how-excel-may-have-caused-loss-of-16000-covid-tests-in-england</a:t>
            </a:r>
            <a:r>
              <a:rPr lang="en-US" sz="2400" dirty="0"/>
              <a:t>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C996FEE-E24D-47EB-AAAA-C98CCB3B76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678" y="2537428"/>
            <a:ext cx="12192000" cy="4320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097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28879A-50E2-46DA-AD5A-90CB9FF899D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38200" y="677041"/>
            <a:ext cx="10515600" cy="701731"/>
          </a:xfrm>
        </p:spPr>
        <p:txBody>
          <a:bodyPr>
            <a:spAutoFit/>
          </a:bodyPr>
          <a:lstStyle/>
          <a:p>
            <a:pPr lvl="0"/>
            <a:r>
              <a:rPr lang="en-GB" dirty="0"/>
              <a:t>OGC SensorThings API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A04B3F0-C7B3-4A56-8D45-D488EFD733B9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569474" y="1633756"/>
            <a:ext cx="9053052" cy="5041077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grpSp>
        <p:nvGrpSpPr>
          <p:cNvPr id="43" name="Group 42">
            <a:extLst>
              <a:ext uri="{FF2B5EF4-FFF2-40B4-BE49-F238E27FC236}">
                <a16:creationId xmlns:a16="http://schemas.microsoft.com/office/drawing/2014/main" id="{6726696B-5DDD-4BAD-B8CD-E4BD4A62D726}"/>
              </a:ext>
            </a:extLst>
          </p:cNvPr>
          <p:cNvGrpSpPr/>
          <p:nvPr/>
        </p:nvGrpSpPr>
        <p:grpSpPr>
          <a:xfrm>
            <a:off x="1569474" y="1464168"/>
            <a:ext cx="9132556" cy="5210665"/>
            <a:chOff x="1569474" y="1464168"/>
            <a:chExt cx="9132556" cy="521066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FB48F30F-A5E1-4F05-AFC8-84A135A32619}"/>
                </a:ext>
              </a:extLst>
            </p:cNvPr>
            <p:cNvSpPr/>
            <p:nvPr/>
          </p:nvSpPr>
          <p:spPr>
            <a:xfrm>
              <a:off x="1569474" y="1633756"/>
              <a:ext cx="1926201" cy="116659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Sensor</a:t>
              </a:r>
              <a:br>
                <a:rPr lang="en-US" dirty="0"/>
              </a:br>
              <a:endParaRPr lang="en-US" i="1" dirty="0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1B5F8747-A4DD-4F31-A585-BB4D30B09164}"/>
                </a:ext>
              </a:extLst>
            </p:cNvPr>
            <p:cNvSpPr/>
            <p:nvPr/>
          </p:nvSpPr>
          <p:spPr>
            <a:xfrm>
              <a:off x="4937637" y="1464168"/>
              <a:ext cx="2050026" cy="107082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/>
                <a:t>ObservedProperty</a:t>
              </a:r>
              <a:br>
                <a:rPr lang="en-US" dirty="0"/>
              </a:br>
              <a:endParaRPr lang="en-US" i="1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FB36205-AC49-4C73-98F2-2AF1E2D1AE7E}"/>
                </a:ext>
              </a:extLst>
            </p:cNvPr>
            <p:cNvSpPr/>
            <p:nvPr/>
          </p:nvSpPr>
          <p:spPr>
            <a:xfrm>
              <a:off x="4705350" y="2981325"/>
              <a:ext cx="2514600" cy="14859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DataStream</a:t>
              </a:r>
              <a:br>
                <a:rPr lang="en-US" dirty="0"/>
              </a:br>
              <a:endParaRPr lang="en-US" i="1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BF29E60-73B2-49FA-9800-8E387373D626}"/>
                </a:ext>
              </a:extLst>
            </p:cNvPr>
            <p:cNvSpPr/>
            <p:nvPr/>
          </p:nvSpPr>
          <p:spPr>
            <a:xfrm>
              <a:off x="1569474" y="4057651"/>
              <a:ext cx="1926201" cy="86677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Thing</a:t>
              </a:r>
              <a:br>
                <a:rPr lang="en-US" dirty="0"/>
              </a:br>
              <a:endParaRPr lang="en-US" i="1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722A37F-FD4D-4134-A217-BD8A0D3DD166}"/>
                </a:ext>
              </a:extLst>
            </p:cNvPr>
            <p:cNvSpPr/>
            <p:nvPr/>
          </p:nvSpPr>
          <p:spPr>
            <a:xfrm>
              <a:off x="1569474" y="5508239"/>
              <a:ext cx="1926201" cy="116659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Location</a:t>
              </a:r>
              <a:br>
                <a:rPr lang="en-US" dirty="0"/>
              </a:br>
              <a:endParaRPr lang="en-US" i="1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9F4EC5C-52B2-4CC9-9F97-8E416AE1C43F}"/>
                </a:ext>
              </a:extLst>
            </p:cNvPr>
            <p:cNvSpPr/>
            <p:nvPr/>
          </p:nvSpPr>
          <p:spPr>
            <a:xfrm>
              <a:off x="4999550" y="4924942"/>
              <a:ext cx="1926201" cy="116659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/>
                <a:t>HistoricalLocation</a:t>
              </a:r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422EA02-065C-4ACE-BB14-C5CE6942E603}"/>
                </a:ext>
              </a:extLst>
            </p:cNvPr>
            <p:cNvSpPr/>
            <p:nvPr/>
          </p:nvSpPr>
          <p:spPr>
            <a:xfrm>
              <a:off x="8550916" y="3020343"/>
              <a:ext cx="2061702" cy="140786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Observation</a:t>
              </a:r>
              <a:br>
                <a:rPr lang="en-US" dirty="0"/>
              </a:br>
              <a:endParaRPr lang="en-US" i="1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CAB49D5-398B-48D5-A77A-267B1690D057}"/>
                </a:ext>
              </a:extLst>
            </p:cNvPr>
            <p:cNvSpPr/>
            <p:nvPr/>
          </p:nvSpPr>
          <p:spPr>
            <a:xfrm>
              <a:off x="8461504" y="4874309"/>
              <a:ext cx="2240526" cy="125415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/>
                <a:t>FeatureOfInterest</a:t>
              </a:r>
              <a:br>
                <a:rPr lang="en-US" dirty="0"/>
              </a:br>
              <a:endParaRPr lang="en-US" i="1" dirty="0"/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009BA4A2-AD22-405B-9000-C6898754BB95}"/>
                </a:ext>
              </a:extLst>
            </p:cNvPr>
            <p:cNvCxnSpPr/>
            <p:nvPr/>
          </p:nvCxnSpPr>
          <p:spPr>
            <a:xfrm>
              <a:off x="3371850" y="2428875"/>
              <a:ext cx="1419225" cy="7239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533F982-42FD-4F77-9E70-7C807F1F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64476" y="3895725"/>
              <a:ext cx="1605423" cy="37234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4BEE77A-6623-4219-86D0-AE1C030A2FD8}"/>
                </a:ext>
              </a:extLst>
            </p:cNvPr>
            <p:cNvCxnSpPr>
              <a:cxnSpLocks/>
              <a:stCxn id="4" idx="2"/>
              <a:endCxn id="8" idx="0"/>
            </p:cNvCxnSpPr>
            <p:nvPr/>
          </p:nvCxnSpPr>
          <p:spPr>
            <a:xfrm>
              <a:off x="5962650" y="2534995"/>
              <a:ext cx="0" cy="44633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34F63A22-81D7-4057-8C84-8FD2C1F2D57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219950" y="3708853"/>
              <a:ext cx="1330966" cy="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B7EE2468-AA20-4F5C-8163-DEB079815D63}"/>
                </a:ext>
              </a:extLst>
            </p:cNvPr>
            <p:cNvCxnSpPr>
              <a:cxnSpLocks/>
              <a:stCxn id="18" idx="0"/>
              <a:endCxn id="16" idx="2"/>
            </p:cNvCxnSpPr>
            <p:nvPr/>
          </p:nvCxnSpPr>
          <p:spPr>
            <a:xfrm flipV="1">
              <a:off x="9581767" y="4428208"/>
              <a:ext cx="0" cy="44610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5BDD9DDB-7308-4C65-BF2C-609B79CBA28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32574" y="4924425"/>
              <a:ext cx="0" cy="58381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E64F471-6EEE-443B-8074-B1818B444A2A}"/>
                </a:ext>
              </a:extLst>
            </p:cNvPr>
            <p:cNvCxnSpPr>
              <a:cxnSpLocks/>
            </p:cNvCxnSpPr>
            <p:nvPr/>
          </p:nvCxnSpPr>
          <p:spPr>
            <a:xfrm>
              <a:off x="3396738" y="4714875"/>
              <a:ext cx="1893939" cy="509369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50493C89-11E5-4A14-945F-163AB76D803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64476" y="5388361"/>
              <a:ext cx="1893939" cy="58381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DCD9BBC-5298-4497-A715-9AA8E43D95CC}"/>
              </a:ext>
            </a:extLst>
          </p:cNvPr>
          <p:cNvGrpSpPr/>
          <p:nvPr/>
        </p:nvGrpSpPr>
        <p:grpSpPr>
          <a:xfrm>
            <a:off x="1578999" y="1464168"/>
            <a:ext cx="9132556" cy="5210665"/>
            <a:chOff x="1569474" y="1464168"/>
            <a:chExt cx="9132556" cy="5210665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3087DD3A-3EA9-4C1F-ACA9-4B8CE321C8AC}"/>
                </a:ext>
              </a:extLst>
            </p:cNvPr>
            <p:cNvSpPr/>
            <p:nvPr/>
          </p:nvSpPr>
          <p:spPr>
            <a:xfrm>
              <a:off x="1569474" y="1633756"/>
              <a:ext cx="1926201" cy="116659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Sensor</a:t>
              </a:r>
              <a:br>
                <a:rPr lang="en-US" dirty="0"/>
              </a:br>
              <a:r>
                <a:rPr lang="en-US" i="1" dirty="0"/>
                <a:t>Thermometer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B6E22501-3CA7-46C3-B561-E9CB06B0A711}"/>
                </a:ext>
              </a:extLst>
            </p:cNvPr>
            <p:cNvSpPr/>
            <p:nvPr/>
          </p:nvSpPr>
          <p:spPr>
            <a:xfrm>
              <a:off x="4937637" y="1464168"/>
              <a:ext cx="2050026" cy="107082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/>
                <a:t>ObservedProperty</a:t>
              </a:r>
              <a:br>
                <a:rPr lang="en-US" dirty="0"/>
              </a:br>
              <a:r>
                <a:rPr lang="en-US" i="1" dirty="0"/>
                <a:t>Temperature</a:t>
              </a: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0BAC7A0C-85D4-498D-85EB-DBDFAB120CF9}"/>
                </a:ext>
              </a:extLst>
            </p:cNvPr>
            <p:cNvSpPr/>
            <p:nvPr/>
          </p:nvSpPr>
          <p:spPr>
            <a:xfrm>
              <a:off x="4705350" y="2981325"/>
              <a:ext cx="2514600" cy="14859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DataStream</a:t>
              </a:r>
              <a:br>
                <a:rPr lang="en-US" dirty="0"/>
              </a:br>
              <a:r>
                <a:rPr lang="en-US" i="1" dirty="0"/>
                <a:t>Temp in Room26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9DD2E041-9764-4870-9034-54EB94118349}"/>
                </a:ext>
              </a:extLst>
            </p:cNvPr>
            <p:cNvSpPr/>
            <p:nvPr/>
          </p:nvSpPr>
          <p:spPr>
            <a:xfrm>
              <a:off x="1569474" y="4057651"/>
              <a:ext cx="1926201" cy="86677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Thing</a:t>
              </a:r>
              <a:br>
                <a:rPr lang="en-US" dirty="0"/>
              </a:br>
              <a:r>
                <a:rPr lang="en-US" i="1" dirty="0"/>
                <a:t>Room26</a:t>
              </a: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574D711B-30E9-4A4B-B6BF-38F317EB154F}"/>
                </a:ext>
              </a:extLst>
            </p:cNvPr>
            <p:cNvSpPr/>
            <p:nvPr/>
          </p:nvSpPr>
          <p:spPr>
            <a:xfrm>
              <a:off x="1569474" y="5508239"/>
              <a:ext cx="1926201" cy="116659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Location</a:t>
              </a:r>
              <a:br>
                <a:rPr lang="en-US" dirty="0"/>
              </a:br>
              <a:r>
                <a:rPr lang="en-US" i="1" dirty="0"/>
                <a:t>[18.23, 49.73]</a:t>
              </a: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CC8B2F9C-850A-486A-91E5-F2F7ACEE970E}"/>
                </a:ext>
              </a:extLst>
            </p:cNvPr>
            <p:cNvSpPr/>
            <p:nvPr/>
          </p:nvSpPr>
          <p:spPr>
            <a:xfrm>
              <a:off x="4999550" y="4924942"/>
              <a:ext cx="1926201" cy="116659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/>
                <a:t>HistoricalLocation</a:t>
              </a:r>
              <a:endParaRPr lang="en-US" dirty="0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3B6DFD0A-0572-4332-8C45-27666B5EB32C}"/>
                </a:ext>
              </a:extLst>
            </p:cNvPr>
            <p:cNvSpPr/>
            <p:nvPr/>
          </p:nvSpPr>
          <p:spPr>
            <a:xfrm>
              <a:off x="8550916" y="3020343"/>
              <a:ext cx="2061702" cy="140786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Observation</a:t>
              </a:r>
              <a:br>
                <a:rPr lang="en-US" dirty="0"/>
              </a:br>
              <a:r>
                <a:rPr lang="en-US" i="1" dirty="0"/>
                <a:t>21°</a:t>
              </a: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CDC2D456-68F3-491D-B8F0-047B8A712153}"/>
                </a:ext>
              </a:extLst>
            </p:cNvPr>
            <p:cNvSpPr/>
            <p:nvPr/>
          </p:nvSpPr>
          <p:spPr>
            <a:xfrm>
              <a:off x="8461504" y="4874309"/>
              <a:ext cx="2240526" cy="125415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/>
                <a:t>FeatureOfInterest</a:t>
              </a:r>
              <a:br>
                <a:rPr lang="en-US" dirty="0"/>
              </a:br>
              <a:r>
                <a:rPr lang="en-US" i="1" dirty="0"/>
                <a:t>[18.22998, 49.73265]</a:t>
              </a:r>
            </a:p>
          </p:txBody>
        </p: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D933BC56-E2F0-43B6-9B77-734F67EA5EFE}"/>
                </a:ext>
              </a:extLst>
            </p:cNvPr>
            <p:cNvCxnSpPr/>
            <p:nvPr/>
          </p:nvCxnSpPr>
          <p:spPr>
            <a:xfrm>
              <a:off x="3371850" y="2428875"/>
              <a:ext cx="1419225" cy="7239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F555B85F-8F6C-41B9-92E1-F4CC4B50B01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64476" y="3895725"/>
              <a:ext cx="1605423" cy="37234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9D686E1F-0999-40F6-B100-F4260E09A7FD}"/>
                </a:ext>
              </a:extLst>
            </p:cNvPr>
            <p:cNvCxnSpPr>
              <a:cxnSpLocks/>
              <a:stCxn id="48" idx="2"/>
              <a:endCxn id="49" idx="0"/>
            </p:cNvCxnSpPr>
            <p:nvPr/>
          </p:nvCxnSpPr>
          <p:spPr>
            <a:xfrm>
              <a:off x="5962650" y="2534995"/>
              <a:ext cx="0" cy="44633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CC031257-E2DC-4290-BC72-FB298239EC6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219950" y="3708853"/>
              <a:ext cx="1330966" cy="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22590E5E-DA42-4999-A308-CB586A1E167C}"/>
                </a:ext>
              </a:extLst>
            </p:cNvPr>
            <p:cNvCxnSpPr>
              <a:cxnSpLocks/>
              <a:stCxn id="54" idx="0"/>
              <a:endCxn id="53" idx="2"/>
            </p:cNvCxnSpPr>
            <p:nvPr/>
          </p:nvCxnSpPr>
          <p:spPr>
            <a:xfrm flipV="1">
              <a:off x="9581767" y="4428208"/>
              <a:ext cx="0" cy="44610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708A40CF-3126-4B4B-B38C-272ACC3849C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32574" y="4924425"/>
              <a:ext cx="0" cy="58381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0C76A37A-0CD3-48BB-B2F3-EF8F742BC95D}"/>
                </a:ext>
              </a:extLst>
            </p:cNvPr>
            <p:cNvCxnSpPr>
              <a:cxnSpLocks/>
            </p:cNvCxnSpPr>
            <p:nvPr/>
          </p:nvCxnSpPr>
          <p:spPr>
            <a:xfrm>
              <a:off x="3396738" y="4714875"/>
              <a:ext cx="1893939" cy="509369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1F2AA0F4-B20B-42B8-96D1-BC53DB2AB65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64476" y="5388361"/>
              <a:ext cx="1893939" cy="58381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26517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28879A-50E2-46DA-AD5A-90CB9FF899D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38200" y="704741"/>
            <a:ext cx="10515600" cy="646331"/>
          </a:xfrm>
        </p:spPr>
        <p:txBody>
          <a:bodyPr>
            <a:spAutoFit/>
          </a:bodyPr>
          <a:lstStyle/>
          <a:p>
            <a:pPr lvl="0"/>
            <a:r>
              <a:rPr lang="en-GB" sz="4000" dirty="0"/>
              <a:t>OGC SensorThings API - </a:t>
            </a:r>
            <a:r>
              <a:rPr lang="en-US" sz="4000" dirty="0"/>
              <a:t>French Water Depth API</a:t>
            </a:r>
            <a:endParaRPr lang="en-GB" sz="4000" dirty="0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F8FD74DA-237A-4675-A4F9-885867604E89}"/>
              </a:ext>
            </a:extLst>
          </p:cNvPr>
          <p:cNvGrpSpPr/>
          <p:nvPr/>
        </p:nvGrpSpPr>
        <p:grpSpPr>
          <a:xfrm>
            <a:off x="1578999" y="1464168"/>
            <a:ext cx="9132556" cy="5210665"/>
            <a:chOff x="1569474" y="1464168"/>
            <a:chExt cx="9132556" cy="5210665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C5AA79C9-B66C-4E9A-B3C4-8BDCC3CF58BA}"/>
                </a:ext>
              </a:extLst>
            </p:cNvPr>
            <p:cNvSpPr/>
            <p:nvPr/>
          </p:nvSpPr>
          <p:spPr>
            <a:xfrm>
              <a:off x="1569474" y="1633756"/>
              <a:ext cx="1926201" cy="116659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Sensor</a:t>
              </a:r>
              <a:br>
                <a:rPr lang="en-US" dirty="0"/>
              </a:br>
              <a:r>
                <a:rPr lang="en-US" i="1" dirty="0"/>
                <a:t>Electronic probe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00FA7FE1-4272-4497-9CDF-AAC55534DB53}"/>
                </a:ext>
              </a:extLst>
            </p:cNvPr>
            <p:cNvSpPr/>
            <p:nvPr/>
          </p:nvSpPr>
          <p:spPr>
            <a:xfrm>
              <a:off x="4937637" y="1464168"/>
              <a:ext cx="2050026" cy="107082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/>
                <a:t>ObservedProperty</a:t>
              </a:r>
              <a:br>
                <a:rPr lang="en-US" dirty="0"/>
              </a:br>
              <a:r>
                <a:rPr lang="en-US" i="1" dirty="0"/>
                <a:t>Water Depth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9F406E9F-609C-4F99-BB62-D91406796F4F}"/>
                </a:ext>
              </a:extLst>
            </p:cNvPr>
            <p:cNvSpPr/>
            <p:nvPr/>
          </p:nvSpPr>
          <p:spPr>
            <a:xfrm>
              <a:off x="4705350" y="2981325"/>
              <a:ext cx="2514600" cy="14859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DataStream</a:t>
              </a:r>
              <a:br>
                <a:rPr lang="en-US" dirty="0"/>
              </a:br>
              <a:r>
                <a:rPr lang="en-US" i="1" dirty="0"/>
                <a:t>Water Depth Loire</a:t>
              </a: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06A25A79-3D97-47FD-A623-8BAE0ED2B999}"/>
                </a:ext>
              </a:extLst>
            </p:cNvPr>
            <p:cNvSpPr/>
            <p:nvPr/>
          </p:nvSpPr>
          <p:spPr>
            <a:xfrm>
              <a:off x="1569474" y="4057651"/>
              <a:ext cx="1926201" cy="86677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Thing</a:t>
              </a:r>
              <a:br>
                <a:rPr lang="en-US" dirty="0"/>
              </a:br>
              <a:r>
                <a:rPr lang="fr-FR" i="1" dirty="0"/>
                <a:t>La Loire à Orléans – Quai du Roi</a:t>
              </a:r>
              <a:endParaRPr lang="en-US" i="1" dirty="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A10C0B3B-7219-44B5-8337-08AB8E1FB64A}"/>
                </a:ext>
              </a:extLst>
            </p:cNvPr>
            <p:cNvSpPr/>
            <p:nvPr/>
          </p:nvSpPr>
          <p:spPr>
            <a:xfrm>
              <a:off x="1569474" y="5508239"/>
              <a:ext cx="1926201" cy="116659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Location</a:t>
              </a:r>
              <a:br>
                <a:rPr lang="en-US" dirty="0"/>
              </a:br>
              <a:r>
                <a:rPr lang="en-US" i="1" dirty="0"/>
                <a:t>[1.904788014, 47.897324928]</a:t>
              </a: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01435915-7097-4D83-B2B9-3CC6CB45F60D}"/>
                </a:ext>
              </a:extLst>
            </p:cNvPr>
            <p:cNvSpPr/>
            <p:nvPr/>
          </p:nvSpPr>
          <p:spPr>
            <a:xfrm>
              <a:off x="4999550" y="4924942"/>
              <a:ext cx="1926201" cy="116659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/>
                <a:t>HistoricalLocation</a:t>
              </a:r>
              <a:endParaRPr lang="en-US" dirty="0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514DC468-B0A3-4FA7-A03B-361327E0B08B}"/>
                </a:ext>
              </a:extLst>
            </p:cNvPr>
            <p:cNvSpPr/>
            <p:nvPr/>
          </p:nvSpPr>
          <p:spPr>
            <a:xfrm>
              <a:off x="8550916" y="3020343"/>
              <a:ext cx="2061702" cy="140786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Observation</a:t>
              </a:r>
              <a:br>
                <a:rPr lang="en-US" dirty="0"/>
              </a:br>
              <a:r>
                <a:rPr lang="en-US" i="1" dirty="0"/>
                <a:t>1.2 m</a:t>
              </a: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2A8371F0-E589-4063-9189-4F96B25E165E}"/>
                </a:ext>
              </a:extLst>
            </p:cNvPr>
            <p:cNvSpPr/>
            <p:nvPr/>
          </p:nvSpPr>
          <p:spPr>
            <a:xfrm>
              <a:off x="8461504" y="4874309"/>
              <a:ext cx="2240526" cy="125415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/>
                <a:t>FeatureOfInterest</a:t>
              </a:r>
              <a:br>
                <a:rPr lang="en-US" dirty="0"/>
              </a:br>
              <a:r>
                <a:rPr lang="en-US" i="1" dirty="0"/>
                <a:t>[1.904788014, 47.897324928]</a:t>
              </a:r>
            </a:p>
          </p:txBody>
        </p: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75CD2068-4C48-4F4A-B09D-E1097A52FB1B}"/>
                </a:ext>
              </a:extLst>
            </p:cNvPr>
            <p:cNvCxnSpPr/>
            <p:nvPr/>
          </p:nvCxnSpPr>
          <p:spPr>
            <a:xfrm>
              <a:off x="3371850" y="2428875"/>
              <a:ext cx="1419225" cy="7239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0C3AB709-E206-4466-8D99-FFFE729D93F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64476" y="3895725"/>
              <a:ext cx="1605423" cy="37234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C7E740A8-8FA8-48CF-B695-41A64EDB67F7}"/>
                </a:ext>
              </a:extLst>
            </p:cNvPr>
            <p:cNvCxnSpPr>
              <a:cxnSpLocks/>
              <a:stCxn id="41" idx="2"/>
              <a:endCxn id="42" idx="0"/>
            </p:cNvCxnSpPr>
            <p:nvPr/>
          </p:nvCxnSpPr>
          <p:spPr>
            <a:xfrm>
              <a:off x="5962650" y="2534995"/>
              <a:ext cx="0" cy="44633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721C19FF-4BFE-4AF3-ACBF-015FA4AA06E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219950" y="3708853"/>
              <a:ext cx="1330966" cy="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436AB7D6-4A64-4362-AC9A-45EDF8519EAD}"/>
                </a:ext>
              </a:extLst>
            </p:cNvPr>
            <p:cNvCxnSpPr>
              <a:cxnSpLocks/>
              <a:stCxn id="65" idx="0"/>
              <a:endCxn id="64" idx="2"/>
            </p:cNvCxnSpPr>
            <p:nvPr/>
          </p:nvCxnSpPr>
          <p:spPr>
            <a:xfrm flipV="1">
              <a:off x="9581767" y="4428208"/>
              <a:ext cx="0" cy="44610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DB119D82-BDCC-4C80-BB01-C1C6AA387E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32574" y="4924425"/>
              <a:ext cx="0" cy="58381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32B2F58A-D8AD-42A3-B614-25EE9AD22682}"/>
                </a:ext>
              </a:extLst>
            </p:cNvPr>
            <p:cNvCxnSpPr>
              <a:cxnSpLocks/>
            </p:cNvCxnSpPr>
            <p:nvPr/>
          </p:nvCxnSpPr>
          <p:spPr>
            <a:xfrm>
              <a:off x="3396738" y="4714875"/>
              <a:ext cx="1893939" cy="509369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69597D37-6C17-4D54-AB7E-0DAB5FFD0C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64476" y="5388361"/>
              <a:ext cx="1893939" cy="58381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254217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277858-8B50-4C3D-BCB5-9FD3A7E7F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OGC SensorThings API - </a:t>
            </a:r>
            <a:r>
              <a:rPr lang="en-US" sz="4000" dirty="0"/>
              <a:t>French Water Depth API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4DBA1CA-E501-44C5-91B1-8E24493B25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34142"/>
            <a:ext cx="12192000" cy="623796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014065E-CABB-492B-BA5D-EDB9882C95E7}"/>
              </a:ext>
            </a:extLst>
          </p:cNvPr>
          <p:cNvSpPr txBox="1"/>
          <p:nvPr/>
        </p:nvSpPr>
        <p:spPr>
          <a:xfrm>
            <a:off x="327170" y="5666493"/>
            <a:ext cx="7887672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1F497D"/>
                </a:solidFill>
                <a:hlinkClick r:id="rId3"/>
              </a:rPr>
              <a:t>https://iddata.eaufrance.fr/api/stapiHydrometry/Datastreams(4239)?$top=1000&amp;</a:t>
            </a:r>
          </a:p>
          <a:p>
            <a:r>
              <a:rPr lang="en-US" dirty="0">
                <a:solidFill>
                  <a:srgbClr val="1F497D"/>
                </a:solidFill>
                <a:hlinkClick r:id="rId3"/>
              </a:rPr>
              <a:t>$select=</a:t>
            </a:r>
            <a:r>
              <a:rPr lang="en-US" dirty="0" err="1">
                <a:solidFill>
                  <a:srgbClr val="1F497D"/>
                </a:solidFill>
                <a:hlinkClick r:id="rId3"/>
              </a:rPr>
              <a:t>id,name,unitOfMeasurement,properties,phenomenonTime</a:t>
            </a:r>
            <a:r>
              <a:rPr lang="en-US" dirty="0">
                <a:solidFill>
                  <a:srgbClr val="1F497D"/>
                </a:solidFill>
                <a:hlinkClick r:id="rId3"/>
              </a:rPr>
              <a:t>&amp;</a:t>
            </a:r>
          </a:p>
          <a:p>
            <a:r>
              <a:rPr lang="en-US" dirty="0">
                <a:solidFill>
                  <a:srgbClr val="1F497D"/>
                </a:solidFill>
                <a:hlinkClick r:id="rId3"/>
              </a:rPr>
              <a:t>$</a:t>
            </a:r>
            <a:r>
              <a:rPr lang="en-US" dirty="0" err="1">
                <a:solidFill>
                  <a:srgbClr val="1F497D"/>
                </a:solidFill>
                <a:hlinkClick r:id="rId3"/>
              </a:rPr>
              <a:t>orderby</a:t>
            </a:r>
            <a:r>
              <a:rPr lang="en-US" dirty="0">
                <a:solidFill>
                  <a:srgbClr val="1F497D"/>
                </a:solidFill>
                <a:hlinkClick r:id="rId3"/>
              </a:rPr>
              <a:t>=name&amp;$expand=</a:t>
            </a:r>
            <a:r>
              <a:rPr lang="en-US" dirty="0" err="1">
                <a:solidFill>
                  <a:srgbClr val="1F497D"/>
                </a:solidFill>
                <a:hlinkClick r:id="rId3"/>
              </a:rPr>
              <a:t>ObservedProperty,Sensor,Thing,Thing</a:t>
            </a:r>
            <a:r>
              <a:rPr lang="en-US" dirty="0">
                <a:solidFill>
                  <a:srgbClr val="1F497D"/>
                </a:solidFill>
                <a:hlinkClick r:id="rId3"/>
              </a:rPr>
              <a:t>/Locations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808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C84FA8-9F8C-4E53-BCBC-62589D4444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3290" y="365125"/>
            <a:ext cx="3340510" cy="1325563"/>
          </a:xfrm>
        </p:spPr>
        <p:txBody>
          <a:bodyPr/>
          <a:lstStyle/>
          <a:p>
            <a:r>
              <a:rPr lang="en-US" dirty="0"/>
              <a:t>Realtime Air Quality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51550B7-774D-496C-B0D7-2B4BC7A6DF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471" y="0"/>
            <a:ext cx="6732908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7A63131-D5E9-4DB9-8EC9-94BC4C4A11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7640" y="3429000"/>
            <a:ext cx="9055391" cy="303775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77D750B-70C2-41AF-890A-F9C357176431}"/>
              </a:ext>
            </a:extLst>
          </p:cNvPr>
          <p:cNvSpPr txBox="1"/>
          <p:nvPr/>
        </p:nvSpPr>
        <p:spPr>
          <a:xfrm>
            <a:off x="327170" y="5666493"/>
            <a:ext cx="8495467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1F497D"/>
                </a:solidFill>
                <a:hlinkClick r:id="rId4"/>
              </a:rPr>
              <a:t>https://airquality-frost.k8s.ilt-dmz.iosb.fraunhofer.de/v1.1/Datastreams(75)?$</a:t>
            </a:r>
            <a:r>
              <a:rPr lang="en-US" dirty="0">
                <a:solidFill>
                  <a:srgbClr val="1F497D"/>
                </a:solidFill>
                <a:effectLst/>
                <a:hlinkClick r:id="rId4"/>
              </a:rPr>
              <a:t>top=1000&amp;</a:t>
            </a:r>
          </a:p>
          <a:p>
            <a:r>
              <a:rPr lang="en-US" dirty="0">
                <a:solidFill>
                  <a:srgbClr val="1F497D"/>
                </a:solidFill>
                <a:effectLst/>
                <a:hlinkClick r:id="rId4"/>
              </a:rPr>
              <a:t>$select=</a:t>
            </a:r>
            <a:r>
              <a:rPr lang="en-US" dirty="0" err="1">
                <a:solidFill>
                  <a:srgbClr val="1F497D"/>
                </a:solidFill>
                <a:effectLst/>
                <a:hlinkClick r:id="rId4"/>
              </a:rPr>
              <a:t>id,name,unitOfMeasurement,properties,phenomenonTime</a:t>
            </a:r>
            <a:r>
              <a:rPr lang="en-US" dirty="0">
                <a:solidFill>
                  <a:srgbClr val="1F497D"/>
                </a:solidFill>
                <a:effectLst/>
                <a:hlinkClick r:id="rId4"/>
              </a:rPr>
              <a:t>&amp;</a:t>
            </a:r>
          </a:p>
          <a:p>
            <a:r>
              <a:rPr lang="en-US" dirty="0">
                <a:solidFill>
                  <a:srgbClr val="1F497D"/>
                </a:solidFill>
                <a:effectLst/>
                <a:hlinkClick r:id="rId4"/>
              </a:rPr>
              <a:t>$</a:t>
            </a:r>
            <a:r>
              <a:rPr lang="en-US" dirty="0" err="1">
                <a:solidFill>
                  <a:srgbClr val="1F497D"/>
                </a:solidFill>
                <a:effectLst/>
                <a:hlinkClick r:id="rId4"/>
              </a:rPr>
              <a:t>orderby</a:t>
            </a:r>
            <a:r>
              <a:rPr lang="en-US" dirty="0">
                <a:solidFill>
                  <a:srgbClr val="1F497D"/>
                </a:solidFill>
                <a:effectLst/>
                <a:hlinkClick r:id="rId4"/>
              </a:rPr>
              <a:t>=name&amp;$expand=ObservedProperty,Sensor,Thing,%20Thing/Locations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05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E6466E-5265-4A83-8F83-4BE4D4C25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Demos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ED7E02-B2AF-4864-A147-268FA9E2E3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Demos</a:t>
            </a:r>
            <a:endParaRPr lang="en-US" dirty="0">
              <a:hlinkClick r:id="rId2"/>
            </a:endParaRPr>
          </a:p>
          <a:p>
            <a:r>
              <a:rPr lang="en-US" dirty="0">
                <a:hlinkClick r:id="rId2"/>
              </a:rPr>
              <a:t>https://datacoveeu.github.io/API4INSPIRE/maps/Demography.html</a:t>
            </a:r>
            <a:endParaRPr lang="en-US" dirty="0"/>
          </a:p>
          <a:p>
            <a:r>
              <a:rPr lang="en-US" dirty="0">
                <a:hlinkClick r:id="rId3"/>
              </a:rPr>
              <a:t>https://datacoveeu.github.io/API4INSPIRE/maps/AirQuality.html</a:t>
            </a:r>
            <a:r>
              <a:rPr lang="en-US" dirty="0"/>
              <a:t> </a:t>
            </a:r>
          </a:p>
          <a:p>
            <a:r>
              <a:rPr lang="en-US" dirty="0">
                <a:hlinkClick r:id="rId4"/>
              </a:rPr>
              <a:t>https://datacoveeu.github.io/API4INSPIRE/maps/RiversInBw.html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90841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2FC97-0C6C-45B9-9370-5157A50DF2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884802" cy="1455286"/>
          </a:xfrm>
        </p:spPr>
        <p:txBody>
          <a:bodyPr/>
          <a:lstStyle/>
          <a:p>
            <a:r>
              <a:rPr lang="en-US" dirty="0"/>
              <a:t>European Demography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9ECE6C2-300C-49E3-B219-BF410231AD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6091" y="0"/>
            <a:ext cx="7335909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14DA5A3-876D-4235-9A5F-D7FE752AF4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62859"/>
            <a:ext cx="7495214" cy="259514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604857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1017</Words>
  <Application>Microsoft Office PowerPoint</Application>
  <PresentationFormat>Widescreen</PresentationFormat>
  <Paragraphs>129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Courier New</vt:lpstr>
      <vt:lpstr>Frutiger LT Com</vt:lpstr>
      <vt:lpstr>Office Theme</vt:lpstr>
      <vt:lpstr>OGC SensorThings API</vt:lpstr>
      <vt:lpstr>OGC SensorThings API</vt:lpstr>
      <vt:lpstr>Relevant Domains (on beyond Sensors)</vt:lpstr>
      <vt:lpstr>OGC SensorThings API</vt:lpstr>
      <vt:lpstr>OGC SensorThings API - French Water Depth API</vt:lpstr>
      <vt:lpstr>OGC SensorThings API - French Water Depth API</vt:lpstr>
      <vt:lpstr>Realtime Air Quality</vt:lpstr>
      <vt:lpstr>Some Demos</vt:lpstr>
      <vt:lpstr>European Demography</vt:lpstr>
      <vt:lpstr>Some Queries - Population European Countries</vt:lpstr>
      <vt:lpstr>Some Queries - All stations at a river that flows into the Rhine</vt:lpstr>
      <vt:lpstr>SensorThings API Endpoints</vt:lpstr>
      <vt:lpstr>Conclusions</vt:lpstr>
      <vt:lpstr>Thanks for your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OGC SensorThings API</dc:title>
  <dc:creator>Katharina Schleidt</dc:creator>
  <cp:lastModifiedBy>Katharina Schleidt</cp:lastModifiedBy>
  <cp:revision>19</cp:revision>
  <dcterms:created xsi:type="dcterms:W3CDTF">2020-10-11T16:50:49Z</dcterms:created>
  <dcterms:modified xsi:type="dcterms:W3CDTF">2020-10-13T10:19:02Z</dcterms:modified>
</cp:coreProperties>
</file>