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3" r:id="rId2"/>
    <p:sldId id="307" r:id="rId3"/>
    <p:sldId id="342" r:id="rId4"/>
    <p:sldId id="343" r:id="rId5"/>
    <p:sldId id="344" r:id="rId6"/>
    <p:sldId id="346" r:id="rId7"/>
    <p:sldId id="347" r:id="rId8"/>
    <p:sldId id="349" r:id="rId9"/>
    <p:sldId id="348" r:id="rId10"/>
    <p:sldId id="351" r:id="rId11"/>
    <p:sldId id="353" r:id="rId12"/>
    <p:sldId id="354" r:id="rId13"/>
    <p:sldId id="355" r:id="rId14"/>
    <p:sldId id="356" r:id="rId15"/>
    <p:sldId id="358" r:id="rId16"/>
    <p:sldId id="357" r:id="rId17"/>
    <p:sldId id="360" r:id="rId18"/>
    <p:sldId id="361" r:id="rId19"/>
    <p:sldId id="359" r:id="rId20"/>
    <p:sldId id="300" r:id="rId21"/>
    <p:sldId id="28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5381" autoAdjust="0"/>
  </p:normalViewPr>
  <p:slideViewPr>
    <p:cSldViewPr snapToGrid="0">
      <p:cViewPr varScale="1">
        <p:scale>
          <a:sx n="75" d="100"/>
          <a:sy n="75" d="100"/>
        </p:scale>
        <p:origin x="974" y="48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Proportion of MD TG 1.3 vs. 2.0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Sheet3!$R$1</c:f>
              <c:strCache>
                <c:ptCount val="1"/>
                <c:pt idx="0">
                  <c:v>1.3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Sheet3!$A$2:$A$30</c:f>
              <c:strCache>
                <c:ptCount val="29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CH</c:v>
                </c:pt>
                <c:pt idx="4">
                  <c:v>CY</c:v>
                </c:pt>
                <c:pt idx="5">
                  <c:v>CZ</c:v>
                </c:pt>
                <c:pt idx="6">
                  <c:v>DK</c:v>
                </c:pt>
                <c:pt idx="7">
                  <c:v>EE</c:v>
                </c:pt>
                <c:pt idx="8">
                  <c:v>EL</c:v>
                </c:pt>
                <c:pt idx="9">
                  <c:v>ES</c:v>
                </c:pt>
                <c:pt idx="10">
                  <c:v>FI</c:v>
                </c:pt>
                <c:pt idx="11">
                  <c:v>HR</c:v>
                </c:pt>
                <c:pt idx="12">
                  <c:v>HU</c:v>
                </c:pt>
                <c:pt idx="13">
                  <c:v>IE</c:v>
                </c:pt>
                <c:pt idx="14">
                  <c:v>IS</c:v>
                </c:pt>
                <c:pt idx="15">
                  <c:v>IT</c:v>
                </c:pt>
                <c:pt idx="16">
                  <c:v>LI</c:v>
                </c:pt>
                <c:pt idx="17">
                  <c:v>LT</c:v>
                </c:pt>
                <c:pt idx="18">
                  <c:v>LU</c:v>
                </c:pt>
                <c:pt idx="19">
                  <c:v>LV</c:v>
                </c:pt>
                <c:pt idx="20">
                  <c:v>MT</c:v>
                </c:pt>
                <c:pt idx="21">
                  <c:v>NL</c:v>
                </c:pt>
                <c:pt idx="22">
                  <c:v>NO</c:v>
                </c:pt>
                <c:pt idx="23">
                  <c:v>PL</c:v>
                </c:pt>
                <c:pt idx="24">
                  <c:v>PT</c:v>
                </c:pt>
                <c:pt idx="25">
                  <c:v>RO</c:v>
                </c:pt>
                <c:pt idx="26">
                  <c:v>SE</c:v>
                </c:pt>
                <c:pt idx="27">
                  <c:v>SI</c:v>
                </c:pt>
                <c:pt idx="28">
                  <c:v>SK</c:v>
                </c:pt>
              </c:strCache>
            </c:strRef>
          </c:cat>
          <c:val>
            <c:numRef>
              <c:f>Sheet3!$R$2:$R$30</c:f>
              <c:numCache>
                <c:formatCode>0%</c:formatCode>
                <c:ptCount val="29"/>
                <c:pt idx="0">
                  <c:v>0.9126344086021505</c:v>
                </c:pt>
                <c:pt idx="1">
                  <c:v>0.56000000000000005</c:v>
                </c:pt>
                <c:pt idx="2">
                  <c:v>0.79508196721311475</c:v>
                </c:pt>
                <c:pt idx="3">
                  <c:v>0.13452914798206278</c:v>
                </c:pt>
                <c:pt idx="4">
                  <c:v>1</c:v>
                </c:pt>
                <c:pt idx="5">
                  <c:v>1</c:v>
                </c:pt>
                <c:pt idx="6">
                  <c:v>0.98392282958199362</c:v>
                </c:pt>
                <c:pt idx="7">
                  <c:v>1</c:v>
                </c:pt>
                <c:pt idx="8">
                  <c:v>0</c:v>
                </c:pt>
                <c:pt idx="9">
                  <c:v>0.73304157549234139</c:v>
                </c:pt>
                <c:pt idx="10">
                  <c:v>0.98624999999999996</c:v>
                </c:pt>
                <c:pt idx="11">
                  <c:v>1</c:v>
                </c:pt>
                <c:pt idx="12">
                  <c:v>0.96174863387978138</c:v>
                </c:pt>
                <c:pt idx="13">
                  <c:v>1</c:v>
                </c:pt>
                <c:pt idx="14">
                  <c:v>0.93670886075949367</c:v>
                </c:pt>
                <c:pt idx="15">
                  <c:v>0.99933004926108371</c:v>
                </c:pt>
                <c:pt idx="16">
                  <c:v>1</c:v>
                </c:pt>
                <c:pt idx="17">
                  <c:v>1</c:v>
                </c:pt>
                <c:pt idx="18">
                  <c:v>1.1363636363636364E-2</c:v>
                </c:pt>
                <c:pt idx="19">
                  <c:v>0.81954887218045114</c:v>
                </c:pt>
                <c:pt idx="20">
                  <c:v>0.99399399399399402</c:v>
                </c:pt>
                <c:pt idx="21">
                  <c:v>0.5862745098039216</c:v>
                </c:pt>
                <c:pt idx="22">
                  <c:v>1</c:v>
                </c:pt>
                <c:pt idx="23">
                  <c:v>0.99700073710698223</c:v>
                </c:pt>
                <c:pt idx="24">
                  <c:v>1</c:v>
                </c:pt>
                <c:pt idx="25">
                  <c:v>1</c:v>
                </c:pt>
                <c:pt idx="26">
                  <c:v>0.98354661791590492</c:v>
                </c:pt>
                <c:pt idx="27">
                  <c:v>0.22972972972972974</c:v>
                </c:pt>
                <c:pt idx="2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F7-4552-A2FA-3E1B6F759B7B}"/>
            </c:ext>
          </c:extLst>
        </c:ser>
        <c:ser>
          <c:idx val="1"/>
          <c:order val="1"/>
          <c:tx>
            <c:strRef>
              <c:f>Sheet3!$S$1</c:f>
              <c:strCache>
                <c:ptCount val="1"/>
                <c:pt idx="0">
                  <c:v>2.0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Sheet3!$A$2:$A$30</c:f>
              <c:strCache>
                <c:ptCount val="29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CH</c:v>
                </c:pt>
                <c:pt idx="4">
                  <c:v>CY</c:v>
                </c:pt>
                <c:pt idx="5">
                  <c:v>CZ</c:v>
                </c:pt>
                <c:pt idx="6">
                  <c:v>DK</c:v>
                </c:pt>
                <c:pt idx="7">
                  <c:v>EE</c:v>
                </c:pt>
                <c:pt idx="8">
                  <c:v>EL</c:v>
                </c:pt>
                <c:pt idx="9">
                  <c:v>ES</c:v>
                </c:pt>
                <c:pt idx="10">
                  <c:v>FI</c:v>
                </c:pt>
                <c:pt idx="11">
                  <c:v>HR</c:v>
                </c:pt>
                <c:pt idx="12">
                  <c:v>HU</c:v>
                </c:pt>
                <c:pt idx="13">
                  <c:v>IE</c:v>
                </c:pt>
                <c:pt idx="14">
                  <c:v>IS</c:v>
                </c:pt>
                <c:pt idx="15">
                  <c:v>IT</c:v>
                </c:pt>
                <c:pt idx="16">
                  <c:v>LI</c:v>
                </c:pt>
                <c:pt idx="17">
                  <c:v>LT</c:v>
                </c:pt>
                <c:pt idx="18">
                  <c:v>LU</c:v>
                </c:pt>
                <c:pt idx="19">
                  <c:v>LV</c:v>
                </c:pt>
                <c:pt idx="20">
                  <c:v>MT</c:v>
                </c:pt>
                <c:pt idx="21">
                  <c:v>NL</c:v>
                </c:pt>
                <c:pt idx="22">
                  <c:v>NO</c:v>
                </c:pt>
                <c:pt idx="23">
                  <c:v>PL</c:v>
                </c:pt>
                <c:pt idx="24">
                  <c:v>PT</c:v>
                </c:pt>
                <c:pt idx="25">
                  <c:v>RO</c:v>
                </c:pt>
                <c:pt idx="26">
                  <c:v>SE</c:v>
                </c:pt>
                <c:pt idx="27">
                  <c:v>SI</c:v>
                </c:pt>
                <c:pt idx="28">
                  <c:v>SK</c:v>
                </c:pt>
              </c:strCache>
            </c:strRef>
          </c:cat>
          <c:val>
            <c:numRef>
              <c:f>Sheet3!$S$2:$S$30</c:f>
              <c:numCache>
                <c:formatCode>0%</c:formatCode>
                <c:ptCount val="29"/>
                <c:pt idx="0">
                  <c:v>8.7365591397849468E-2</c:v>
                </c:pt>
                <c:pt idx="1">
                  <c:v>0.44</c:v>
                </c:pt>
                <c:pt idx="2">
                  <c:v>0.20491803278688525</c:v>
                </c:pt>
                <c:pt idx="3">
                  <c:v>0.86547085201793716</c:v>
                </c:pt>
                <c:pt idx="4">
                  <c:v>0</c:v>
                </c:pt>
                <c:pt idx="5">
                  <c:v>0</c:v>
                </c:pt>
                <c:pt idx="6">
                  <c:v>1.607717041800643E-2</c:v>
                </c:pt>
                <c:pt idx="7">
                  <c:v>0</c:v>
                </c:pt>
                <c:pt idx="8">
                  <c:v>1</c:v>
                </c:pt>
                <c:pt idx="9">
                  <c:v>0.26695842450765866</c:v>
                </c:pt>
                <c:pt idx="10">
                  <c:v>1.375E-2</c:v>
                </c:pt>
                <c:pt idx="11">
                  <c:v>0</c:v>
                </c:pt>
                <c:pt idx="12">
                  <c:v>3.825136612021858E-2</c:v>
                </c:pt>
                <c:pt idx="13">
                  <c:v>0</c:v>
                </c:pt>
                <c:pt idx="14">
                  <c:v>6.3291139240506333E-2</c:v>
                </c:pt>
                <c:pt idx="15">
                  <c:v>6.6995073891625619E-4</c:v>
                </c:pt>
                <c:pt idx="16">
                  <c:v>0</c:v>
                </c:pt>
                <c:pt idx="17">
                  <c:v>0</c:v>
                </c:pt>
                <c:pt idx="18">
                  <c:v>0.98863636363636365</c:v>
                </c:pt>
                <c:pt idx="19">
                  <c:v>0.18045112781954886</c:v>
                </c:pt>
                <c:pt idx="20">
                  <c:v>6.006006006006006E-3</c:v>
                </c:pt>
                <c:pt idx="21">
                  <c:v>0.4137254901960784</c:v>
                </c:pt>
                <c:pt idx="22">
                  <c:v>0</c:v>
                </c:pt>
                <c:pt idx="23">
                  <c:v>2.9992628930178176E-3</c:v>
                </c:pt>
                <c:pt idx="24">
                  <c:v>0</c:v>
                </c:pt>
                <c:pt idx="25">
                  <c:v>0</c:v>
                </c:pt>
                <c:pt idx="26">
                  <c:v>1.6453382084095063E-2</c:v>
                </c:pt>
                <c:pt idx="27">
                  <c:v>0.77027027027027029</c:v>
                </c:pt>
                <c:pt idx="2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F7-4552-A2FA-3E1B6F759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7411920"/>
        <c:axId val="897412752"/>
      </c:barChart>
      <c:catAx>
        <c:axId val="89741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97412752"/>
        <c:crosses val="autoZero"/>
        <c:auto val="1"/>
        <c:lblAlgn val="ctr"/>
        <c:lblOffset val="100"/>
        <c:noMultiLvlLbl val="0"/>
      </c:catAx>
      <c:valAx>
        <c:axId val="897412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97411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b="0" i="0" u="none" strike="noStrike" cap="none" baseline="0" noProof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28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We validate each single metadata using this workflow.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907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900" dirty="0" smtClean="0"/>
              <a:t>We validate each single metadata using this workflow.</a:t>
            </a:r>
          </a:p>
          <a:p>
            <a:endParaRPr lang="it-IT" sz="900" dirty="0" smtClean="0"/>
          </a:p>
          <a:p>
            <a:r>
              <a:rPr lang="it-IT" sz="900" dirty="0" smtClean="0"/>
              <a:t>Add that we also tested manually a portion of the metadata to check that the workflow</a:t>
            </a:r>
            <a:r>
              <a:rPr lang="it-IT" sz="900" baseline="0" dirty="0" smtClean="0"/>
              <a:t> was working properly, especially for countries which according to the procedure had all metadata failing tests.</a:t>
            </a:r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455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 main message is that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14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900" b="1" dirty="0" smtClean="0"/>
              <a:t>Unstable service</a:t>
            </a:r>
            <a:r>
              <a:rPr lang="it-IT" sz="900" dirty="0" smtClean="0"/>
              <a:t>: For</a:t>
            </a:r>
            <a:r>
              <a:rPr lang="it-IT" sz="900" baseline="0" dirty="0" smtClean="0"/>
              <a:t> example, a requirement tests</a:t>
            </a:r>
            <a:r>
              <a:rPr lang="en-US" sz="9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a resource locator linking to the described Spatial Data Service is given if online access is available. If not, tests that is provided </a:t>
            </a:r>
            <a:r>
              <a:rPr lang="en-US" sz="9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URL pointing to an online resource providing additional information of the se</a:t>
            </a:r>
            <a:r>
              <a:rPr lang="en-US" sz="9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rvice, if available.</a:t>
            </a:r>
          </a:p>
          <a:p>
            <a:r>
              <a:rPr lang="en-US" sz="9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Conformity</a:t>
            </a:r>
            <a:r>
              <a:rPr lang="en-US" sz="9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either missing, or errors in the date, regulation, or the passed</a:t>
            </a:r>
            <a:r>
              <a:rPr lang="en-US" sz="9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value is not there, etc.</a:t>
            </a:r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771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900" dirty="0" smtClean="0"/>
              <a:t>x.*: report</a:t>
            </a:r>
            <a:r>
              <a:rPr lang="it-IT" sz="900" baseline="0" dirty="0" smtClean="0"/>
              <a:t> related to the validation against the TG version identified by the filter</a:t>
            </a:r>
            <a:r>
              <a:rPr lang="pl-PL" sz="900" baseline="0" smtClean="0"/>
              <a:t> (with some exceptions – new procedure)</a:t>
            </a:r>
            <a:endParaRPr lang="it-IT" sz="9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900" dirty="0" smtClean="0"/>
              <a:t>x.1.*: report</a:t>
            </a:r>
            <a:r>
              <a:rPr lang="it-IT" sz="900" baseline="0" dirty="0" smtClean="0"/>
              <a:t> related to the validation against the other TG version</a:t>
            </a:r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363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934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900" dirty="0" smtClean="0"/>
              <a:t>- This exercise was</a:t>
            </a:r>
            <a:r>
              <a:rPr lang="it-IT" sz="900" baseline="0" dirty="0" smtClean="0"/>
              <a:t> very useful for us.</a:t>
            </a:r>
            <a:r>
              <a:rPr lang="it-IT" sz="900" dirty="0" smtClean="0"/>
              <a:t> This was the first time that we had the chance to physically look at all</a:t>
            </a:r>
            <a:r>
              <a:rPr lang="it-IT" sz="900" baseline="0" dirty="0" smtClean="0"/>
              <a:t> the MD records published by MS, and see how different MS (and different organisations inside MS) are encoding specific information in the metadata.</a:t>
            </a:r>
          </a:p>
          <a:p>
            <a:r>
              <a:rPr lang="it-IT" sz="900" dirty="0" smtClean="0"/>
              <a:t>- There are countries with valies of indicators</a:t>
            </a:r>
            <a:r>
              <a:rPr lang="it-IT" sz="900" baseline="0" dirty="0" smtClean="0"/>
              <a:t> equal or close to 0%, which made us think that those countries did not actually use the Validator as the reference tool to check and finetune their MD before the Monitoring deadline.</a:t>
            </a:r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96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8753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338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195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Implementing Decision from</a:t>
            </a:r>
            <a:r>
              <a:rPr lang="it-IT" baseline="0" dirty="0" smtClean="0"/>
              <a:t> August 2019 regarding 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and reporting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546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066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671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This</a:t>
            </a:r>
            <a:r>
              <a:rPr lang="it-IT" baseline="0" dirty="0" smtClean="0"/>
              <a:t> is the dashboard for a single endpoint</a:t>
            </a:r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292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We validate each single metadata using this workflow.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569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000" dirty="0" smtClean="0"/>
              <a:t>The element &lt;useLimitation&gt; is used to for</a:t>
            </a:r>
            <a:r>
              <a:rPr lang="it-IT" sz="1000" baseline="0" dirty="0" smtClean="0"/>
              <a:t> the element</a:t>
            </a:r>
            <a:r>
              <a:rPr lang="it-IT" sz="1000" dirty="0" smtClean="0"/>
              <a:t> </a:t>
            </a:r>
            <a:r>
              <a:rPr lang="en-US" sz="1000" dirty="0" smtClean="0"/>
              <a:t>“Conditions applying to access and use” (in MD TG 1.3).</a:t>
            </a:r>
            <a:endParaRPr lang="it-IT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637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000" dirty="0" smtClean="0"/>
              <a:t>C.17 (limitations): there m</a:t>
            </a:r>
            <a:r>
              <a:rPr lang="pl-PL" sz="1000" dirty="0" smtClean="0"/>
              <a:t>u</a:t>
            </a:r>
            <a:r>
              <a:rPr lang="it-IT" sz="1000" dirty="0" smtClean="0"/>
              <a:t>st be &lt;accessConstraints&gt;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000" dirty="0" smtClean="0"/>
              <a:t>C.18</a:t>
            </a:r>
            <a:r>
              <a:rPr lang="it-IT" sz="1000" baseline="0" dirty="0" smtClean="0"/>
              <a:t> (conditions): there can b</a:t>
            </a:r>
            <a:r>
              <a:rPr lang="pl-PL" sz="1000" baseline="0" dirty="0" smtClean="0"/>
              <a:t>e</a:t>
            </a:r>
            <a:r>
              <a:rPr lang="it-IT" sz="1000" baseline="0" dirty="0" smtClean="0"/>
              <a:t> either </a:t>
            </a:r>
            <a:r>
              <a:rPr lang="it-IT" sz="1000" dirty="0" smtClean="0"/>
              <a:t>&lt;accessConstraints&gt;</a:t>
            </a:r>
            <a:r>
              <a:rPr lang="it-IT" sz="1000" baseline="0" dirty="0" smtClean="0"/>
              <a:t> or </a:t>
            </a:r>
            <a:r>
              <a:rPr lang="it-IT" sz="1000" dirty="0" smtClean="0"/>
              <a:t>&lt;useConstraints&gt;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98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45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</p:spPr>
        <p:txBody>
          <a:bodyPr wrap="square"/>
          <a:lstStyle/>
          <a:p>
            <a:pPr>
              <a:lnSpc>
                <a:spcPct val="100000"/>
              </a:lnSpc>
            </a:pPr>
            <a:r>
              <a:rPr lang="nl-NL" sz="5600" b="1" dirty="0" smtClean="0"/>
              <a:t>Using the INSPIRE Validator in the 2019 Monitoring </a:t>
            </a:r>
            <a:r>
              <a:rPr lang="nl-NL" sz="5600" b="1" dirty="0" smtClean="0"/>
              <a:t>process: </a:t>
            </a:r>
            <a:r>
              <a:rPr lang="nl-NL" sz="5600" b="1" dirty="0" smtClean="0"/>
              <a:t>experience &amp; lessons learnt</a:t>
            </a:r>
            <a:endParaRPr lang="nl-NL" sz="5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4408" y="4942849"/>
            <a:ext cx="10859393" cy="897754"/>
          </a:xfrm>
        </p:spPr>
        <p:txBody>
          <a:bodyPr/>
          <a:lstStyle/>
          <a:p>
            <a:r>
              <a:rPr lang="nl-NL" sz="2300" b="1" dirty="0" smtClean="0"/>
              <a:t>Marco Minghini, Robert Tomas, Lukasz Ziemba, Davide Artasensi, Fabio Vinci, Daniele Francioli, Emanuela Epure, Michael Lutz</a:t>
            </a:r>
            <a:endParaRPr lang="nl-NL" sz="23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4413" y="5391726"/>
            <a:ext cx="5679576" cy="877455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61</a:t>
            </a:r>
            <a:r>
              <a:rPr lang="nl-NL" baseline="30000" dirty="0" smtClean="0"/>
              <a:t>st</a:t>
            </a:r>
            <a:r>
              <a:rPr lang="nl-NL" dirty="0" smtClean="0"/>
              <a:t> MIG-T meeting – March 5, 2020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377" y="6480031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3"/>
            <a:ext cx="10719324" cy="45938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Final approach: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classification</a:t>
            </a:r>
            <a:r>
              <a:rPr lang="en-US" sz="2400" dirty="0" smtClean="0"/>
              <a:t> (1.3 vs. 2.0) based on the same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</a:rPr>
              <a:t>gmd:useLimitation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en-US" dirty="0" smtClean="0"/>
              <a:t> </a:t>
            </a:r>
            <a:r>
              <a:rPr lang="en-US" sz="2400" dirty="0" smtClean="0"/>
              <a:t>filter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validation</a:t>
            </a:r>
            <a:r>
              <a:rPr lang="en-US" sz="2400" dirty="0" smtClean="0"/>
              <a:t> against the corresponding Conformance Class(</a:t>
            </a:r>
            <a:r>
              <a:rPr lang="en-US" sz="2400" dirty="0" err="1" smtClean="0"/>
              <a:t>es</a:t>
            </a:r>
            <a:r>
              <a:rPr lang="en-US" sz="2400" dirty="0" smtClean="0"/>
              <a:t>)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/>
              <a:t>if the test is passed, the MD record is classified as </a:t>
            </a:r>
            <a:r>
              <a:rPr lang="en-US" sz="2400" dirty="0"/>
              <a:t>initially determined </a:t>
            </a:r>
            <a:endParaRPr lang="en-US" sz="2400" dirty="0" smtClean="0"/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i</a:t>
            </a:r>
            <a:r>
              <a:rPr lang="en-US" sz="2400" dirty="0" smtClean="0"/>
              <a:t>f </a:t>
            </a:r>
            <a:r>
              <a:rPr lang="en-US" sz="2400" dirty="0"/>
              <a:t>the test is </a:t>
            </a:r>
            <a:r>
              <a:rPr lang="en-US" sz="2400" dirty="0" smtClean="0"/>
              <a:t>NOT passed</a:t>
            </a:r>
            <a:r>
              <a:rPr lang="en-US" sz="2400" dirty="0"/>
              <a:t>, </a:t>
            </a:r>
            <a:r>
              <a:rPr lang="en-US" sz="2400" dirty="0" smtClean="0"/>
              <a:t>the test against the </a:t>
            </a:r>
            <a:r>
              <a:rPr lang="en-US" sz="2400" dirty="0"/>
              <a:t>Conformance Class(</a:t>
            </a:r>
            <a:r>
              <a:rPr lang="en-US" sz="2400" dirty="0" err="1"/>
              <a:t>es</a:t>
            </a:r>
            <a:r>
              <a:rPr lang="en-US" sz="2400" dirty="0" smtClean="0"/>
              <a:t>) of the other TG is run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/>
              <a:t>if this second test is passed, </a:t>
            </a:r>
            <a:r>
              <a:rPr lang="en-US" sz="2400" dirty="0"/>
              <a:t>the MD record is classified </a:t>
            </a:r>
            <a:r>
              <a:rPr lang="en-US" sz="2400" dirty="0" smtClean="0"/>
              <a:t>as compiled according to the TG tested later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if this second test is </a:t>
            </a:r>
            <a:r>
              <a:rPr lang="en-US" sz="2400" dirty="0" smtClean="0"/>
              <a:t>NOT passed</a:t>
            </a:r>
            <a:r>
              <a:rPr lang="en-US" sz="2400" dirty="0"/>
              <a:t>, the MD record is </a:t>
            </a:r>
            <a:r>
              <a:rPr lang="en-US" sz="2400" dirty="0" smtClean="0"/>
              <a:t>classified back </a:t>
            </a:r>
            <a:r>
              <a:rPr lang="en-US" sz="2400" dirty="0"/>
              <a:t>as </a:t>
            </a:r>
            <a:r>
              <a:rPr lang="en-US" sz="2400" dirty="0" smtClean="0"/>
              <a:t>initially determined by the filter</a:t>
            </a:r>
            <a:endParaRPr lang="en-US" sz="2400" dirty="0"/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/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/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Workflow for MD validation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8994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336571" y="2377840"/>
            <a:ext cx="14804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classification (first TG version </a:t>
            </a:r>
            <a:r>
              <a:rPr lang="it-IT" sz="1400" dirty="0"/>
              <a:t>estimated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3"/>
            <a:ext cx="10719324" cy="49395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Final approach: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Workflow for MD validation</a:t>
            </a:r>
            <a:endParaRPr lang="en-GB" sz="4000" b="1" dirty="0"/>
          </a:p>
        </p:txBody>
      </p:sp>
      <p:sp>
        <p:nvSpPr>
          <p:cNvPr id="6" name="Flowchart: Decision 5"/>
          <p:cNvSpPr/>
          <p:nvPr/>
        </p:nvSpPr>
        <p:spPr>
          <a:xfrm>
            <a:off x="7707368" y="2350677"/>
            <a:ext cx="1628078" cy="758283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Parallelogram 7"/>
          <p:cNvSpPr/>
          <p:nvPr/>
        </p:nvSpPr>
        <p:spPr>
          <a:xfrm>
            <a:off x="10278680" y="2366690"/>
            <a:ext cx="1596672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7889320" y="2575928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test passed?</a:t>
            </a:r>
            <a:endParaRPr lang="it-IT" sz="1400" dirty="0"/>
          </a:p>
        </p:txBody>
      </p:sp>
      <p:sp>
        <p:nvSpPr>
          <p:cNvPr id="12" name="Parallelogram 11"/>
          <p:cNvSpPr/>
          <p:nvPr/>
        </p:nvSpPr>
        <p:spPr>
          <a:xfrm>
            <a:off x="206301" y="2361828"/>
            <a:ext cx="1516566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22869" y="2729818"/>
            <a:ext cx="869791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5502" y="2575928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MD record</a:t>
            </a:r>
            <a:endParaRPr lang="it-IT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670720" y="2464417"/>
            <a:ext cx="1516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/>
              <a:t>c</a:t>
            </a:r>
            <a:r>
              <a:rPr lang="it-IT" sz="1400" dirty="0" smtClean="0"/>
              <a:t>lassification of MD TG version</a:t>
            </a:r>
            <a:endParaRPr lang="it-IT" sz="1400" dirty="0"/>
          </a:p>
        </p:txBody>
      </p:sp>
      <p:sp>
        <p:nvSpPr>
          <p:cNvPr id="16" name="Rectangle 15"/>
          <p:cNvSpPr/>
          <p:nvPr/>
        </p:nvSpPr>
        <p:spPr>
          <a:xfrm>
            <a:off x="2670720" y="2361827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265347" y="2729818"/>
            <a:ext cx="869791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815262" y="2718666"/>
            <a:ext cx="817752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13198" y="2361827"/>
            <a:ext cx="14915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/>
              <a:t>v</a:t>
            </a:r>
            <a:r>
              <a:rPr lang="it-IT" sz="1400" dirty="0" smtClean="0"/>
              <a:t>alidation (for the estimated TG version)</a:t>
            </a:r>
            <a:endParaRPr lang="it-IT" sz="1400" dirty="0"/>
          </a:p>
        </p:txBody>
      </p:sp>
      <p:sp>
        <p:nvSpPr>
          <p:cNvPr id="22" name="Rectangle 21"/>
          <p:cNvSpPr/>
          <p:nvPr/>
        </p:nvSpPr>
        <p:spPr>
          <a:xfrm>
            <a:off x="5213198" y="2361827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8506503" y="3182911"/>
            <a:ext cx="0" cy="70560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446771" y="3364498"/>
            <a:ext cx="73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NO</a:t>
            </a:r>
            <a:endParaRPr lang="it-IT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769965" y="3962462"/>
            <a:ext cx="14915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/>
              <a:t>v</a:t>
            </a:r>
            <a:r>
              <a:rPr lang="it-IT" sz="1400" dirty="0" smtClean="0"/>
              <a:t>alidation (for the other TG version)</a:t>
            </a:r>
            <a:endParaRPr lang="it-IT" sz="1400" dirty="0"/>
          </a:p>
        </p:txBody>
      </p:sp>
      <p:sp>
        <p:nvSpPr>
          <p:cNvPr id="32" name="Rectangle 31"/>
          <p:cNvSpPr/>
          <p:nvPr/>
        </p:nvSpPr>
        <p:spPr>
          <a:xfrm>
            <a:off x="7769965" y="3962462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lowchart: Decision 32"/>
          <p:cNvSpPr/>
          <p:nvPr/>
        </p:nvSpPr>
        <p:spPr>
          <a:xfrm>
            <a:off x="5109138" y="3974549"/>
            <a:ext cx="1628078" cy="758283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33"/>
          <p:cNvSpPr txBox="1"/>
          <p:nvPr/>
        </p:nvSpPr>
        <p:spPr>
          <a:xfrm>
            <a:off x="5291090" y="4199800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test passed?</a:t>
            </a:r>
            <a:endParaRPr lang="it-IT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6830520" y="4371305"/>
            <a:ext cx="871200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4169987" y="4362430"/>
            <a:ext cx="871200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5934878" y="4827542"/>
            <a:ext cx="0" cy="70560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75146" y="5009129"/>
            <a:ext cx="73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NO</a:t>
            </a:r>
            <a:endParaRPr lang="it-IT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310499" y="4408236"/>
            <a:ext cx="73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YES</a:t>
            </a:r>
            <a:endParaRPr lang="it-IT" sz="1400" dirty="0"/>
          </a:p>
        </p:txBody>
      </p:sp>
      <p:sp>
        <p:nvSpPr>
          <p:cNvPr id="46" name="Parallelogram 45"/>
          <p:cNvSpPr/>
          <p:nvPr/>
        </p:nvSpPr>
        <p:spPr>
          <a:xfrm>
            <a:off x="2274850" y="3962637"/>
            <a:ext cx="1854548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TextBox 46"/>
          <p:cNvSpPr txBox="1"/>
          <p:nvPr/>
        </p:nvSpPr>
        <p:spPr>
          <a:xfrm>
            <a:off x="2330605" y="3987921"/>
            <a:ext cx="173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classification (second TG version </a:t>
            </a:r>
            <a:r>
              <a:rPr lang="it-IT" sz="1400" dirty="0"/>
              <a:t>estimated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sp>
        <p:nvSpPr>
          <p:cNvPr id="48" name="Parallelogram 47"/>
          <p:cNvSpPr/>
          <p:nvPr/>
        </p:nvSpPr>
        <p:spPr>
          <a:xfrm>
            <a:off x="5134239" y="5608232"/>
            <a:ext cx="1516566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TextBox 48"/>
          <p:cNvSpPr txBox="1"/>
          <p:nvPr/>
        </p:nvSpPr>
        <p:spPr>
          <a:xfrm>
            <a:off x="5147526" y="5619382"/>
            <a:ext cx="14804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classification (first TG version </a:t>
            </a:r>
            <a:r>
              <a:rPr lang="it-IT" sz="1400" dirty="0"/>
              <a:t>estimated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9432083" y="2729818"/>
            <a:ext cx="817752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475615" y="2747172"/>
            <a:ext cx="73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YES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42642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3"/>
            <a:ext cx="10786231" cy="49395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Final approach:</a:t>
            </a:r>
          </a:p>
          <a:p>
            <a:pPr lvl="1">
              <a:spcAft>
                <a:spcPts val="0"/>
              </a:spcAft>
            </a:pPr>
            <a:r>
              <a:rPr lang="en-US" sz="2400" dirty="0" smtClean="0"/>
              <a:t>we cannot be 100% sure that the final classification (1.3 or 2.0) corresponds to the actual ‘intention’ of the metadata creator</a:t>
            </a:r>
          </a:p>
          <a:p>
            <a:pPr lvl="2">
              <a:spcAft>
                <a:spcPts val="0"/>
              </a:spcAft>
            </a:pPr>
            <a:r>
              <a:rPr lang="en-US" sz="2200" dirty="0" smtClean="0"/>
              <a:t>it is only an estimation!</a:t>
            </a:r>
          </a:p>
          <a:p>
            <a:pPr lvl="1">
              <a:spcAft>
                <a:spcPts val="0"/>
              </a:spcAft>
            </a:pPr>
            <a:r>
              <a:rPr lang="en-US" sz="2400" dirty="0" smtClean="0"/>
              <a:t>BUT </a:t>
            </a:r>
            <a:r>
              <a:rPr lang="en-US" sz="2400" dirty="0" smtClean="0">
                <a:solidFill>
                  <a:schemeClr val="tx2"/>
                </a:solidFill>
              </a:rPr>
              <a:t>this does NOT impact on the value of the indicators</a:t>
            </a:r>
            <a:r>
              <a:rPr lang="en-US" sz="2400" dirty="0" smtClean="0"/>
              <a:t>:</a:t>
            </a:r>
          </a:p>
          <a:p>
            <a:pPr lvl="2">
              <a:spcAft>
                <a:spcPts val="0"/>
              </a:spcAft>
            </a:pPr>
            <a:r>
              <a:rPr lang="en-US" sz="2200" dirty="0" smtClean="0"/>
              <a:t>if a MD record is conformant against 1.3 OR 2.0, this is detected</a:t>
            </a:r>
            <a:r>
              <a:rPr lang="en-US" sz="2200" dirty="0" smtClean="0"/>
              <a:t>!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Workflow for MD validation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6726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3"/>
            <a:ext cx="10786231" cy="493952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Schema validation errors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especially caused by missing </a:t>
            </a:r>
            <a:r>
              <a:rPr lang="en-US" sz="1800" dirty="0" err="1" smtClean="0">
                <a:latin typeface="Consolas" panose="020B0609020204030204" pitchFamily="49" charset="0"/>
              </a:rPr>
              <a:t>xsi:schemaLocation</a:t>
            </a:r>
            <a:r>
              <a:rPr lang="en-US" sz="1800" dirty="0" smtClean="0"/>
              <a:t> attribute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/>
              <a:t>Unstable services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Multiple occurrences of the same thesaurus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Missing/wrong declaration of conformity </a:t>
            </a:r>
            <a:r>
              <a:rPr lang="en-US" dirty="0"/>
              <a:t>of the described </a:t>
            </a:r>
            <a:r>
              <a:rPr lang="en-US" dirty="0" smtClean="0"/>
              <a:t>resource: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“One </a:t>
            </a:r>
            <a:r>
              <a:rPr lang="en-US" sz="1800" i="1" dirty="0"/>
              <a:t>of the citation elements shall contain title and date of the [Regulation 1089/2010</a:t>
            </a:r>
            <a:r>
              <a:rPr lang="en-US" sz="1800" i="1" dirty="0" smtClean="0"/>
              <a:t>].”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Incorrect date and/or </a:t>
            </a:r>
            <a:r>
              <a:rPr lang="en-US" dirty="0"/>
              <a:t>date type </a:t>
            </a:r>
            <a:r>
              <a:rPr lang="en-US" dirty="0" smtClean="0"/>
              <a:t>of the vocabularies and specifications</a:t>
            </a:r>
          </a:p>
          <a:p>
            <a:pPr marL="914400" lvl="1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Common validation errors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41331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3"/>
            <a:ext cx="10786231" cy="1917543"/>
          </a:xfrm>
        </p:spPr>
        <p:txBody>
          <a:bodyPr/>
          <a:lstStyle/>
          <a:p>
            <a:pPr marL="342000" indent="-342000"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Download the test reports </a:t>
            </a:r>
            <a:r>
              <a:rPr lang="en-US" dirty="0" smtClean="0"/>
              <a:t>for the failed MD records:</a:t>
            </a:r>
          </a:p>
          <a:p>
            <a:pPr marL="684900" lvl="1" indent="-342000">
              <a:spcAft>
                <a:spcPts val="0"/>
              </a:spcAft>
            </a:pPr>
            <a:endParaRPr lang="en-US" sz="2400" dirty="0" smtClean="0"/>
          </a:p>
          <a:p>
            <a:pPr marL="684900" lvl="1" indent="-342000">
              <a:spcAft>
                <a:spcPts val="0"/>
              </a:spcAft>
            </a:pPr>
            <a:endParaRPr lang="en-US" sz="2400" dirty="0" smtClean="0"/>
          </a:p>
          <a:p>
            <a:pPr marL="684900" lvl="1" indent="-342000">
              <a:spcAft>
                <a:spcPts val="0"/>
              </a:spcAft>
            </a:pPr>
            <a:r>
              <a:rPr lang="en-US" sz="2400" dirty="0" smtClean="0"/>
              <a:t>the zipped folder includes reports in html and </a:t>
            </a:r>
            <a:r>
              <a:rPr lang="en-US" sz="2400" dirty="0" err="1" smtClean="0"/>
              <a:t>json</a:t>
            </a:r>
            <a:r>
              <a:rPr lang="en-US" sz="2400" dirty="0" smtClean="0"/>
              <a:t>:</a:t>
            </a:r>
          </a:p>
          <a:p>
            <a:pPr marL="800100" lvl="2" indent="0">
              <a:spcAft>
                <a:spcPts val="0"/>
              </a:spcAft>
              <a:buNone/>
            </a:pPr>
            <a:r>
              <a:rPr lang="en-US" sz="2200" dirty="0" smtClean="0"/>
              <a:t> </a:t>
            </a:r>
          </a:p>
          <a:p>
            <a:pPr marL="342000" lvl="1" indent="-3420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Understanding errors &amp; fixing metadata</a:t>
            </a:r>
            <a:endParaRPr lang="en-GB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5648" y="1338613"/>
            <a:ext cx="3627932" cy="10846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6058" y="3155795"/>
            <a:ext cx="8488242" cy="36324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978827" y="2103371"/>
            <a:ext cx="2034753" cy="3087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5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3"/>
            <a:ext cx="11224847" cy="2207475"/>
          </a:xfrm>
        </p:spPr>
        <p:txBody>
          <a:bodyPr/>
          <a:lstStyle/>
          <a:p>
            <a:pPr marL="457200" indent="-457200">
              <a:spcAft>
                <a:spcPts val="0"/>
              </a:spcAft>
              <a:buFont typeface="+mj-lt"/>
              <a:buAutoNum type="arabicPeriod" startAt="2"/>
            </a:pPr>
            <a:r>
              <a:rPr lang="it-IT" dirty="0" smtClean="0"/>
              <a:t>Open the test report (e.g. in the html version) and analyse the errors. 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 startAt="2"/>
            </a:pPr>
            <a:endParaRPr lang="it-IT" sz="2400" dirty="0"/>
          </a:p>
          <a:p>
            <a:pPr marL="457200" indent="-457200">
              <a:spcAft>
                <a:spcPts val="0"/>
              </a:spcAft>
              <a:buFont typeface="+mj-lt"/>
              <a:buAutoNum type="arabicPeriod" startAt="2"/>
            </a:pPr>
            <a:endParaRPr lang="it-IT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 startAt="2"/>
            </a:pPr>
            <a:endParaRPr lang="it-IT" sz="2400" dirty="0"/>
          </a:p>
          <a:p>
            <a:pPr marL="457200" indent="-457200">
              <a:spcAft>
                <a:spcPts val="0"/>
              </a:spcAft>
              <a:buFont typeface="+mj-lt"/>
              <a:buAutoNum type="arabicPeriod" startAt="2"/>
            </a:pPr>
            <a:endParaRPr lang="it-IT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 startAt="2"/>
            </a:pPr>
            <a:endParaRPr lang="it-IT" sz="2400" dirty="0"/>
          </a:p>
          <a:p>
            <a:pPr marL="0" indent="0">
              <a:spcAft>
                <a:spcPts val="0"/>
              </a:spcAft>
              <a:buNone/>
            </a:pPr>
            <a:endParaRPr lang="it-IT" sz="2400" dirty="0"/>
          </a:p>
          <a:p>
            <a:pPr marL="457200" indent="-457200">
              <a:spcAft>
                <a:spcPts val="0"/>
              </a:spcAft>
              <a:buFont typeface="+mj-lt"/>
              <a:buAutoNum type="arabicPeriod" startAt="3"/>
            </a:pPr>
            <a:r>
              <a:rPr lang="it-IT" dirty="0" smtClean="0"/>
              <a:t>Find the corresponding MD record (look at the value of </a:t>
            </a:r>
            <a:r>
              <a:rPr lang="it-IT" sz="2000" dirty="0" smtClean="0">
                <a:solidFill>
                  <a:schemeClr val="tx2"/>
                </a:solidFill>
                <a:latin typeface="Consolas" panose="020B0609020204030204" pitchFamily="49" charset="0"/>
              </a:rPr>
              <a:t>&lt;/</a:t>
            </a:r>
            <a:r>
              <a:rPr lang="it-IT" sz="2000" dirty="0">
                <a:solidFill>
                  <a:schemeClr val="tx2"/>
                </a:solidFill>
                <a:latin typeface="Consolas" panose="020B0609020204030204" pitchFamily="49" charset="0"/>
              </a:rPr>
              <a:t>gmd:fileIdentifier</a:t>
            </a:r>
            <a:r>
              <a:rPr lang="it-IT" sz="2000" dirty="0" smtClean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it-IT" dirty="0" smtClean="0"/>
              <a:t>).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 startAt="4"/>
            </a:pPr>
            <a:endParaRPr lang="it-IT" dirty="0"/>
          </a:p>
          <a:p>
            <a:pPr marL="457200" indent="-457200">
              <a:spcAft>
                <a:spcPts val="0"/>
              </a:spcAft>
              <a:buFont typeface="+mj-lt"/>
              <a:buAutoNum type="arabicPeriod" startAt="4"/>
            </a:pPr>
            <a:endParaRPr lang="it-IT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 startAt="4"/>
            </a:pPr>
            <a:endParaRPr lang="it-IT" dirty="0"/>
          </a:p>
          <a:p>
            <a:pPr marL="457200" indent="-457200">
              <a:spcAft>
                <a:spcPts val="0"/>
              </a:spcAft>
              <a:buFont typeface="+mj-lt"/>
              <a:buAutoNum type="arabicPeriod" startAt="4"/>
            </a:pPr>
            <a:endParaRPr lang="it-IT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 startAt="4"/>
            </a:pPr>
            <a:endParaRPr lang="it-IT" dirty="0"/>
          </a:p>
          <a:p>
            <a:pPr marL="457200" indent="-457200">
              <a:spcAft>
                <a:spcPts val="0"/>
              </a:spcAft>
              <a:buFont typeface="+mj-lt"/>
              <a:buAutoNum type="arabicPeriod" startAt="4"/>
            </a:pPr>
            <a:r>
              <a:rPr lang="it-IT" dirty="0" smtClean="0"/>
              <a:t>Fix the MD record.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 startAt="3"/>
            </a:pPr>
            <a:endParaRPr lang="it-IT" sz="2000" dirty="0" smtClean="0">
              <a:latin typeface="Consolas" panose="020B06090202040302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Understanding errors &amp; fixing metadata</a:t>
            </a:r>
            <a:endParaRPr lang="en-GB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342" y="1891098"/>
            <a:ext cx="7403316" cy="18546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1408"/>
          <a:stretch/>
        </p:blipFill>
        <p:spPr>
          <a:xfrm>
            <a:off x="1314169" y="4516243"/>
            <a:ext cx="9307981" cy="14385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31005" y="1891099"/>
            <a:ext cx="1795346" cy="2179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3741579" y="5578436"/>
            <a:ext cx="3105270" cy="20904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51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3"/>
            <a:ext cx="11127311" cy="493952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This was our </a:t>
            </a:r>
            <a:r>
              <a:rPr lang="en-US" dirty="0" smtClean="0">
                <a:solidFill>
                  <a:schemeClr val="tx2"/>
                </a:solidFill>
              </a:rPr>
              <a:t>first-ever look at all MD records </a:t>
            </a:r>
            <a:r>
              <a:rPr lang="en-US" dirty="0" smtClean="0"/>
              <a:t>from MS.</a:t>
            </a:r>
            <a:endParaRPr lang="en-US" sz="2400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Many </a:t>
            </a:r>
            <a:r>
              <a:rPr lang="en-US" dirty="0" smtClean="0"/>
              <a:t>data providers </a:t>
            </a:r>
            <a:r>
              <a:rPr lang="en-US" dirty="0"/>
              <a:t>did </a:t>
            </a:r>
            <a:r>
              <a:rPr lang="en-US" dirty="0" smtClean="0"/>
              <a:t>not check the conformity of their MD using the INSPIRE Reference Validator before the Monitoring deadline in Dec 2019.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There is still a </a:t>
            </a:r>
            <a:r>
              <a:rPr lang="en-US" dirty="0" smtClean="0">
                <a:solidFill>
                  <a:schemeClr val="tx2"/>
                </a:solidFill>
              </a:rPr>
              <a:t>high percentage of MD TG 1.3 </a:t>
            </a:r>
            <a:r>
              <a:rPr lang="en-US" dirty="0" smtClean="0"/>
              <a:t>although the deadline expired in Dec 2019.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We noticed that some of the validated MD were not ‘seen’ by the Geoportal due to specific MD </a:t>
            </a:r>
            <a:r>
              <a:rPr lang="en-US" dirty="0" smtClean="0"/>
              <a:t>errors that </a:t>
            </a:r>
            <a:r>
              <a:rPr lang="en-US" dirty="0" smtClean="0"/>
              <a:t>corrupted </a:t>
            </a:r>
            <a:r>
              <a:rPr lang="en-US" dirty="0"/>
              <a:t>the Geoportal internal processor and its workflow during the </a:t>
            </a:r>
            <a:r>
              <a:rPr lang="en-US" dirty="0" smtClean="0"/>
              <a:t>harvest: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we are working </a:t>
            </a:r>
            <a:r>
              <a:rPr lang="en-US" sz="2400" dirty="0" smtClean="0"/>
              <a:t>to </a:t>
            </a:r>
            <a:r>
              <a:rPr lang="en-US" sz="2400" dirty="0"/>
              <a:t>improve </a:t>
            </a:r>
            <a:r>
              <a:rPr lang="en-US" sz="2400" dirty="0" smtClean="0"/>
              <a:t>the Geoportal to manage this </a:t>
            </a:r>
            <a:r>
              <a:rPr lang="en-US" sz="2400" dirty="0"/>
              <a:t>invalid </a:t>
            </a:r>
            <a:r>
              <a:rPr lang="en-US" sz="2400" dirty="0" smtClean="0"/>
              <a:t>content,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en-US" sz="2400" dirty="0" smtClean="0"/>
              <a:t>so that any MD being validated is also visible </a:t>
            </a:r>
            <a:r>
              <a:rPr lang="en-US" sz="2400" dirty="0"/>
              <a:t>in the Geoportal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Due to the Monitoring exercise many improvements were made to the INSPIRE Reference Validator, mainly regarding </a:t>
            </a:r>
            <a:r>
              <a:rPr lang="en-US" dirty="0" smtClean="0">
                <a:solidFill>
                  <a:schemeClr val="tx2"/>
                </a:solidFill>
              </a:rPr>
              <a:t>stability &amp; performance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endParaRPr lang="en-US" sz="2400" dirty="0" smtClean="0"/>
          </a:p>
          <a:p>
            <a:pPr marL="0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Lessons learnt from the JRC Team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30939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347" y="1293625"/>
            <a:ext cx="8665769" cy="532209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Lessons learnt from the JRC Team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53065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Lessons learnt from the JRC Team</a:t>
            </a:r>
            <a:endParaRPr lang="en-GB" sz="4000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2791327" y="1452562"/>
          <a:ext cx="6528886" cy="3985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597" y="1289877"/>
            <a:ext cx="8336909" cy="53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2"/>
            <a:ext cx="10786231" cy="486146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Please </a:t>
            </a:r>
            <a:r>
              <a:rPr lang="en-US" dirty="0" smtClean="0">
                <a:solidFill>
                  <a:schemeClr val="tx2"/>
                </a:solidFill>
              </a:rPr>
              <a:t>switch to MD TG 2.0</a:t>
            </a:r>
            <a:r>
              <a:rPr lang="en-US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support for MD TG 1.3 in the Geoportal ended in Dec 2019!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Please </a:t>
            </a:r>
            <a:r>
              <a:rPr lang="en-US" dirty="0" smtClean="0">
                <a:solidFill>
                  <a:schemeClr val="tx2"/>
                </a:solidFill>
              </a:rPr>
              <a:t>use the INSPIRE </a:t>
            </a:r>
            <a:r>
              <a:rPr lang="en-US" dirty="0">
                <a:solidFill>
                  <a:schemeClr val="tx2"/>
                </a:solidFill>
              </a:rPr>
              <a:t>Reference </a:t>
            </a:r>
            <a:r>
              <a:rPr lang="en-US" dirty="0" smtClean="0">
                <a:solidFill>
                  <a:schemeClr val="tx2"/>
                </a:solidFill>
              </a:rPr>
              <a:t>Validator </a:t>
            </a:r>
            <a:r>
              <a:rPr lang="en-US" dirty="0" smtClean="0"/>
              <a:t>to test your resources: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report bugs in the </a:t>
            </a:r>
            <a:r>
              <a:rPr lang="en-US" sz="2400" dirty="0"/>
              <a:t>issue </a:t>
            </a:r>
            <a:r>
              <a:rPr lang="en-US" sz="2400" dirty="0" smtClean="0"/>
              <a:t>tracker at </a:t>
            </a:r>
            <a:r>
              <a:rPr lang="en-US" dirty="0">
                <a:solidFill>
                  <a:schemeClr val="tx2"/>
                </a:solidFill>
              </a:rPr>
              <a:t>https://github.com/inspire-eu-validation/community/issues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it-IT" dirty="0" smtClean="0"/>
              <a:t>Please </a:t>
            </a:r>
            <a:r>
              <a:rPr lang="it-IT" dirty="0" smtClean="0">
                <a:solidFill>
                  <a:schemeClr val="tx2"/>
                </a:solidFill>
              </a:rPr>
              <a:t>setup your own instance of the Validator</a:t>
            </a:r>
            <a:r>
              <a:rPr lang="it-IT" dirty="0" smtClean="0"/>
              <a:t>:</a:t>
            </a:r>
          </a:p>
          <a:p>
            <a:pPr lvl="1">
              <a:spcAft>
                <a:spcPts val="0"/>
              </a:spcAft>
            </a:pPr>
            <a:r>
              <a:rPr lang="it-IT" sz="2400" dirty="0" smtClean="0"/>
              <a:t>we will share the script for automated</a:t>
            </a:r>
            <a:r>
              <a:rPr lang="pl-PL" sz="2400" dirty="0" smtClean="0"/>
              <a:t> batch</a:t>
            </a:r>
            <a:r>
              <a:rPr lang="it-IT" sz="2400" dirty="0" smtClean="0"/>
              <a:t> tests</a:t>
            </a:r>
          </a:p>
          <a:p>
            <a:pPr lvl="1">
              <a:spcAft>
                <a:spcPts val="0"/>
              </a:spcAft>
            </a:pPr>
            <a:r>
              <a:rPr lang="it-IT" sz="2400" dirty="0" smtClean="0"/>
              <a:t>documentation for </a:t>
            </a:r>
            <a:r>
              <a:rPr lang="it-IT" sz="2400" dirty="0" smtClean="0">
                <a:solidFill>
                  <a:schemeClr val="tx2"/>
                </a:solidFill>
              </a:rPr>
              <a:t>deployment of the INSPIRE Reference Validator </a:t>
            </a:r>
            <a:r>
              <a:rPr lang="it-IT" sz="2400" dirty="0" smtClean="0"/>
              <a:t>will be improved</a:t>
            </a:r>
          </a:p>
          <a:p>
            <a:pPr lvl="1">
              <a:spcAft>
                <a:spcPts val="0"/>
              </a:spcAft>
            </a:pPr>
            <a:r>
              <a:rPr lang="it-IT" sz="2400" dirty="0" smtClean="0"/>
              <a:t>we will run a dedicated </a:t>
            </a:r>
            <a:r>
              <a:rPr lang="it-IT" sz="2400" dirty="0" smtClean="0">
                <a:solidFill>
                  <a:schemeClr val="tx2"/>
                </a:solidFill>
              </a:rPr>
              <a:t>hands-on workshop </a:t>
            </a:r>
            <a:r>
              <a:rPr lang="it-IT" sz="2400" dirty="0" smtClean="0"/>
              <a:t>at the INSPIRE Conference 2020 on how to deploy the INSPIRE Reference Validator (on May 13)</a:t>
            </a:r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Recommendations for the MS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22451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4"/>
            <a:ext cx="10645726" cy="5031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Indicators </a:t>
            </a:r>
            <a:r>
              <a:rPr lang="en-US" dirty="0" smtClean="0">
                <a:solidFill>
                  <a:schemeClr val="tx2"/>
                </a:solidFill>
              </a:rPr>
              <a:t>MDi1,1</a:t>
            </a:r>
            <a:r>
              <a:rPr lang="en-US" dirty="0" smtClean="0"/>
              <a:t> &amp; </a:t>
            </a:r>
            <a:r>
              <a:rPr lang="en-US" dirty="0" smtClean="0">
                <a:solidFill>
                  <a:schemeClr val="tx2"/>
                </a:solidFill>
              </a:rPr>
              <a:t>MDi1,2</a:t>
            </a:r>
            <a:r>
              <a:rPr lang="en-US" dirty="0" smtClean="0"/>
              <a:t> are calculated using the INSPIRE Validator:</a:t>
            </a:r>
            <a:endParaRPr lang="it-IT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Calculation of Monitoring indicators</a:t>
            </a:r>
            <a:endParaRPr lang="en-GB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2142" y="6333618"/>
            <a:ext cx="919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https://eur-lex.europa.eu/legal-content/EN/TXT/PDF/?uri=CELEX:32019D1372&amp;from=EN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830" y="1898542"/>
            <a:ext cx="8335776" cy="423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you!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</p:spPr>
        <p:txBody>
          <a:bodyPr wrap="square" anchor="b" anchorCtr="0"/>
          <a:lstStyle/>
          <a:p>
            <a:r>
              <a:rPr lang="en-GB" sz="1050" b="1" dirty="0" smtClean="0"/>
              <a:t>© European Union 2020</a:t>
            </a:r>
          </a:p>
          <a:p>
            <a:r>
              <a:rPr lang="en-GB" sz="1050" dirty="0" smtClean="0"/>
              <a:t>Unless otherwise noted the reuse of this presentation is authorised under the </a:t>
            </a:r>
            <a:r>
              <a:rPr lang="en-GB" sz="1050" dirty="0" smtClean="0">
                <a:hlinkClick r:id="rId3"/>
              </a:rPr>
              <a:t>CC BY 4.0 </a:t>
            </a:r>
            <a:r>
              <a:rPr lang="en-GB" sz="1050" dirty="0" smtClean="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5415309"/>
            <a:ext cx="1023496" cy="35809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88289" y="3959877"/>
            <a:ext cx="7474688" cy="940045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chemeClr val="tx2"/>
                </a:solidFill>
              </a:rPr>
              <a:t>marco.minghini@ec.europa.eu</a:t>
            </a:r>
            <a:endParaRPr lang="en-GB" sz="40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134765"/>
            <a:ext cx="698038" cy="76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accent2"/>
                </a:solidFill>
              </a:rPr>
              <a:t>EU Science Hub: </a:t>
            </a:r>
            <a:r>
              <a:rPr lang="en-GB" dirty="0" err="1" smtClean="0"/>
              <a:t>ec.europa.eu</a:t>
            </a:r>
            <a:r>
              <a:rPr lang="en-GB" dirty="0" smtClean="0"/>
              <a:t>/</a:t>
            </a:r>
            <a:r>
              <a:rPr lang="en-GB" dirty="0" err="1" smtClean="0"/>
              <a:t>jrc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@</a:t>
            </a:r>
            <a:r>
              <a:rPr lang="en-GB" dirty="0" err="1" smtClean="0"/>
              <a:t>EU_ScienceHub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 smtClean="0"/>
              <a:t>Eu</a:t>
            </a:r>
            <a:r>
              <a:rPr lang="en-GB" dirty="0" smtClean="0"/>
              <a:t> Science 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Keep in touch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3"/>
            <a:ext cx="4271273" cy="2187251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400"/>
              </a:spcAft>
            </a:pPr>
            <a:r>
              <a:rPr lang="en-US" dirty="0" smtClean="0"/>
              <a:t>Indicator </a:t>
            </a:r>
            <a:r>
              <a:rPr lang="en-US" dirty="0" smtClean="0">
                <a:solidFill>
                  <a:schemeClr val="tx2"/>
                </a:solidFill>
              </a:rPr>
              <a:t>MDi1,1</a:t>
            </a:r>
            <a:r>
              <a:rPr lang="en-US" dirty="0" smtClean="0"/>
              <a:t>:</a:t>
            </a:r>
            <a:endParaRPr lang="it-IT" dirty="0"/>
          </a:p>
          <a:p>
            <a:pPr lvl="1">
              <a:spcAft>
                <a:spcPts val="400"/>
              </a:spcAft>
            </a:pPr>
            <a:r>
              <a:rPr lang="it-IT" sz="2100" dirty="0" smtClean="0"/>
              <a:t>percentage of </a:t>
            </a:r>
            <a:r>
              <a:rPr lang="it-IT" sz="2100" dirty="0" smtClean="0">
                <a:solidFill>
                  <a:schemeClr val="tx2"/>
                </a:solidFill>
              </a:rPr>
              <a:t>metadata for spatial data sets</a:t>
            </a:r>
            <a:r>
              <a:rPr lang="it-IT" sz="2100" dirty="0" smtClean="0"/>
              <a:t> conformant with Commission Regulation (EC) No 1205/2008 as regards metadata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Calculation of Monitoring indicators</a:t>
            </a:r>
            <a:endParaRPr lang="en-GB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64840" y="6333618"/>
            <a:ext cx="8512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http://</a:t>
            </a:r>
            <a:r>
              <a:rPr lang="it-IT" dirty="0" smtClean="0">
                <a:solidFill>
                  <a:schemeClr val="tx2"/>
                </a:solidFill>
              </a:rPr>
              <a:t>inspire.ec.europa.eu/validator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8" y="1338613"/>
            <a:ext cx="6052089" cy="46968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86398" y="1549831"/>
            <a:ext cx="6052089" cy="433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5486397" y="2616630"/>
            <a:ext cx="6052089" cy="85498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9808523" y="1142409"/>
            <a:ext cx="1884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400" b="1" dirty="0" smtClean="0">
                <a:solidFill>
                  <a:srgbClr val="FF0000"/>
                </a:solidFill>
              </a:rPr>
              <a:t>MD TG 1.3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08523" y="2201405"/>
            <a:ext cx="1884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400" b="1" dirty="0" smtClean="0">
                <a:solidFill>
                  <a:schemeClr val="accent3"/>
                </a:solidFill>
              </a:rPr>
              <a:t>MD TG 2.0</a:t>
            </a:r>
            <a:endParaRPr lang="it-IT" sz="24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3"/>
            <a:ext cx="4441754" cy="2543712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400"/>
              </a:spcAft>
            </a:pPr>
            <a:r>
              <a:rPr lang="en-US" dirty="0" smtClean="0"/>
              <a:t>Indicator </a:t>
            </a:r>
            <a:r>
              <a:rPr lang="en-US" dirty="0" smtClean="0">
                <a:solidFill>
                  <a:schemeClr val="tx2"/>
                </a:solidFill>
              </a:rPr>
              <a:t>MDi1,2</a:t>
            </a:r>
            <a:r>
              <a:rPr lang="en-US" dirty="0" smtClean="0"/>
              <a:t>:</a:t>
            </a:r>
            <a:endParaRPr lang="it-IT" dirty="0"/>
          </a:p>
          <a:p>
            <a:pPr lvl="1">
              <a:spcAft>
                <a:spcPts val="400"/>
              </a:spcAft>
            </a:pPr>
            <a:r>
              <a:rPr lang="it-IT" sz="2100" dirty="0" smtClean="0"/>
              <a:t>percentage of </a:t>
            </a:r>
            <a:r>
              <a:rPr lang="it-IT" sz="2100" dirty="0" smtClean="0">
                <a:solidFill>
                  <a:schemeClr val="tx2"/>
                </a:solidFill>
              </a:rPr>
              <a:t>metadata for spatial data services</a:t>
            </a:r>
            <a:r>
              <a:rPr lang="it-IT" sz="2100" dirty="0" smtClean="0"/>
              <a:t> conformant with Commission Regulation (EC) No 1205/2008 as regards metadata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Calculation of Monitoring indicators</a:t>
            </a:r>
            <a:endParaRPr lang="en-GB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8" y="1338613"/>
            <a:ext cx="6052089" cy="46968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4840" y="6333618"/>
            <a:ext cx="8512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http://</a:t>
            </a:r>
            <a:r>
              <a:rPr lang="it-IT" dirty="0" smtClean="0">
                <a:solidFill>
                  <a:schemeClr val="tx2"/>
                </a:solidFill>
              </a:rPr>
              <a:t>inspire.ec.europa.eu/validator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6398" y="1549831"/>
            <a:ext cx="6052089" cy="433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5486397" y="2616630"/>
            <a:ext cx="6052089" cy="42878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5486397" y="3894647"/>
            <a:ext cx="6052089" cy="84462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9808523" y="1142409"/>
            <a:ext cx="1884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400" b="1" dirty="0" smtClean="0">
                <a:solidFill>
                  <a:srgbClr val="FF0000"/>
                </a:solidFill>
              </a:rPr>
              <a:t>MD TG 1.3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08523" y="2201405"/>
            <a:ext cx="1884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sz="2400" b="1" dirty="0" smtClean="0">
                <a:solidFill>
                  <a:schemeClr val="accent3"/>
                </a:solidFill>
              </a:rPr>
              <a:t>MD TG 2.0</a:t>
            </a:r>
            <a:endParaRPr lang="it-IT" sz="24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3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2"/>
          <a:stretch/>
        </p:blipFill>
        <p:spPr>
          <a:xfrm>
            <a:off x="3287340" y="2843558"/>
            <a:ext cx="7469085" cy="316116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413"/>
          <a:stretch/>
        </p:blipFill>
        <p:spPr>
          <a:xfrm>
            <a:off x="3287340" y="1458680"/>
            <a:ext cx="7469085" cy="116185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4"/>
            <a:ext cx="10645726" cy="5031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Results:</a:t>
            </a:r>
            <a:endParaRPr lang="it-IT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Calculation of Monitoring indicators</a:t>
            </a:r>
            <a:endParaRPr lang="en-GB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2142" y="6333618"/>
            <a:ext cx="919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https://inspire-geoportal.ec.europa.eu/mr2019.html</a:t>
            </a:r>
          </a:p>
        </p:txBody>
      </p:sp>
      <p:sp>
        <p:nvSpPr>
          <p:cNvPr id="7" name="Rectangle 6"/>
          <p:cNvSpPr/>
          <p:nvPr/>
        </p:nvSpPr>
        <p:spPr>
          <a:xfrm>
            <a:off x="3326086" y="1632504"/>
            <a:ext cx="1774557" cy="5843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5162638" y="1632504"/>
            <a:ext cx="1720310" cy="58432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7112843" y="1632504"/>
            <a:ext cx="1757642" cy="5843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8928723" y="1632503"/>
            <a:ext cx="1774555" cy="58432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3326086" y="2224574"/>
            <a:ext cx="1774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>
                <a:solidFill>
                  <a:srgbClr val="FF0000"/>
                </a:solidFill>
              </a:rPr>
              <a:t>number of MD for datasets/series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89595" y="2224574"/>
            <a:ext cx="1815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>
                <a:solidFill>
                  <a:srgbClr val="FF0000"/>
                </a:solidFill>
              </a:rPr>
              <a:t>number of MD for spatial data services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2638" y="2224574"/>
            <a:ext cx="1720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>
                <a:solidFill>
                  <a:schemeClr val="accent3"/>
                </a:solidFill>
              </a:rPr>
              <a:t>TG version (estimated)</a:t>
            </a:r>
            <a:endParaRPr lang="it-IT" sz="1400" dirty="0">
              <a:solidFill>
                <a:schemeClr val="accent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28724" y="2224574"/>
            <a:ext cx="172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>
                <a:solidFill>
                  <a:schemeClr val="accent3"/>
                </a:solidFill>
              </a:rPr>
              <a:t>TG version (estimated)</a:t>
            </a:r>
            <a:endParaRPr lang="it-IT" sz="1400" dirty="0">
              <a:solidFill>
                <a:schemeClr val="accent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87340" y="3110954"/>
            <a:ext cx="3595607" cy="96679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7107669" y="3110954"/>
            <a:ext cx="3595609" cy="96679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3287341" y="4084931"/>
            <a:ext cx="3595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umber of conformant MD for datasets/series 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7670" y="4081560"/>
            <a:ext cx="359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number of conformant MD for </a:t>
            </a:r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spatial data services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62638" y="5187898"/>
            <a:ext cx="3707847" cy="79688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5162637" y="6004722"/>
            <a:ext cx="3707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>
                <a:solidFill>
                  <a:srgbClr val="FFC000"/>
                </a:solidFill>
              </a:rPr>
              <a:t>indicator values </a:t>
            </a:r>
            <a:endParaRPr lang="it-IT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3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338614"/>
            <a:ext cx="10645726" cy="167221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Initial approach: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classification</a:t>
            </a:r>
            <a:r>
              <a:rPr lang="en-US" sz="2400" dirty="0" smtClean="0"/>
              <a:t> (1.3 vs. 2.0) based on a filter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validation</a:t>
            </a:r>
            <a:r>
              <a:rPr lang="en-US" sz="2400" dirty="0" smtClean="0"/>
              <a:t> against the corresponding Conformance Class(</a:t>
            </a:r>
            <a:r>
              <a:rPr lang="en-US" sz="2400" dirty="0" err="1" smtClean="0"/>
              <a:t>es</a:t>
            </a:r>
            <a:r>
              <a:rPr lang="en-US" sz="2400" dirty="0" smtClean="0"/>
              <a:t>)</a:t>
            </a: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Workflow for MD validation</a:t>
            </a:r>
            <a:endParaRPr lang="en-GB" sz="4000" b="1" dirty="0"/>
          </a:p>
        </p:txBody>
      </p:sp>
      <p:sp>
        <p:nvSpPr>
          <p:cNvPr id="4" name="Parallelogram 3"/>
          <p:cNvSpPr/>
          <p:nvPr/>
        </p:nvSpPr>
        <p:spPr>
          <a:xfrm>
            <a:off x="1516570" y="3222706"/>
            <a:ext cx="1516566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33138" y="3590696"/>
            <a:ext cx="869791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55771" y="3436806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MD record</a:t>
            </a:r>
            <a:endParaRPr lang="it-IT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980989" y="3325295"/>
            <a:ext cx="1516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/>
              <a:t>c</a:t>
            </a:r>
            <a:r>
              <a:rPr lang="it-IT" sz="1400" dirty="0" smtClean="0"/>
              <a:t>lassification of MD TG version</a:t>
            </a:r>
            <a:endParaRPr lang="it-IT" sz="1400" dirty="0"/>
          </a:p>
        </p:txBody>
      </p:sp>
      <p:sp>
        <p:nvSpPr>
          <p:cNvPr id="5" name="Rectangle 4"/>
          <p:cNvSpPr/>
          <p:nvPr/>
        </p:nvSpPr>
        <p:spPr>
          <a:xfrm>
            <a:off x="3980989" y="3222705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75616" y="3590696"/>
            <a:ext cx="869791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125531" y="3579544"/>
            <a:ext cx="817752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allelogram 14"/>
          <p:cNvSpPr/>
          <p:nvPr/>
        </p:nvSpPr>
        <p:spPr>
          <a:xfrm>
            <a:off x="8984178" y="3211555"/>
            <a:ext cx="1516566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extBox 15"/>
          <p:cNvSpPr txBox="1"/>
          <p:nvPr/>
        </p:nvSpPr>
        <p:spPr>
          <a:xfrm>
            <a:off x="6671965" y="3425654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validation</a:t>
            </a:r>
            <a:endParaRPr lang="it-IT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020325" y="3222705"/>
            <a:ext cx="1377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validation outcome (passed/failed)</a:t>
            </a:r>
            <a:endParaRPr lang="it-IT" sz="1400" dirty="0"/>
          </a:p>
        </p:txBody>
      </p:sp>
      <p:sp>
        <p:nvSpPr>
          <p:cNvPr id="18" name="Rectangle 17"/>
          <p:cNvSpPr/>
          <p:nvPr/>
        </p:nvSpPr>
        <p:spPr>
          <a:xfrm>
            <a:off x="6523467" y="3222705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6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2988527"/>
            <a:ext cx="10645726" cy="328961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The filter is based on the only element that is different in the XML encoding between TG 1.3 and 2.0, i.e. </a:t>
            </a:r>
            <a:r>
              <a:rPr lang="en-US" sz="2000" dirty="0">
                <a:solidFill>
                  <a:schemeClr val="tx2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 err="1" smtClean="0">
                <a:solidFill>
                  <a:schemeClr val="tx2"/>
                </a:solidFill>
                <a:latin typeface="Consolas" panose="020B0609020204030204" pitchFamily="49" charset="0"/>
              </a:rPr>
              <a:t>gmd:useLimitation</a:t>
            </a:r>
            <a:r>
              <a:rPr lang="en-US" sz="2000" dirty="0" smtClean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en-US" dirty="0" smtClean="0"/>
              <a:t> (required for the MD element “Conditions applying to access and use”):</a:t>
            </a:r>
            <a:endParaRPr lang="en-US" dirty="0" smtClean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pPr lvl="1">
              <a:spcAft>
                <a:spcPts val="0"/>
              </a:spcAft>
            </a:pPr>
            <a:r>
              <a:rPr lang="en-US" sz="2400" dirty="0" smtClean="0"/>
              <a:t>if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chemeClr val="tx2"/>
                </a:solidFill>
                <a:latin typeface="Consolas" panose="020B0609020204030204" pitchFamily="49" charset="0"/>
              </a:rPr>
              <a:t>gmd:useLimitation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en-US" sz="1200" dirty="0" smtClean="0">
                <a:solidFill>
                  <a:schemeClr val="tx2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/>
              <a:t>is found, the MD record is classified </a:t>
            </a:r>
            <a:r>
              <a:rPr lang="en-US" sz="2400" dirty="0" smtClean="0"/>
              <a:t>and validated against </a:t>
            </a:r>
            <a:r>
              <a:rPr lang="en-US" sz="2400" dirty="0" smtClean="0"/>
              <a:t>the Conformance Class of TG 1.3</a:t>
            </a:r>
          </a:p>
          <a:p>
            <a:pPr lvl="1">
              <a:spcAft>
                <a:spcPts val="0"/>
              </a:spcAft>
            </a:pPr>
            <a:r>
              <a:rPr lang="en-US" sz="2400" dirty="0"/>
              <a:t>if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</a:rPr>
              <a:t>gmd:useLimitation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en-US" sz="1100" dirty="0">
                <a:solidFill>
                  <a:schemeClr val="tx2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/>
              <a:t>is </a:t>
            </a:r>
            <a:r>
              <a:rPr lang="en-US" sz="2400" dirty="0" smtClean="0"/>
              <a:t>NOT found</a:t>
            </a:r>
            <a:r>
              <a:rPr lang="en-US" sz="2400" dirty="0"/>
              <a:t>, the MD record is classified </a:t>
            </a:r>
            <a:r>
              <a:rPr lang="en-US" sz="2400" dirty="0" smtClean="0"/>
              <a:t>and validated against </a:t>
            </a:r>
            <a:r>
              <a:rPr lang="en-US" sz="2400" dirty="0"/>
              <a:t>the Conformance </a:t>
            </a:r>
            <a:r>
              <a:rPr lang="en-US" sz="2400" dirty="0" smtClean="0"/>
              <a:t>Classes of TG 2.0</a:t>
            </a:r>
            <a:endParaRPr lang="en-US" sz="2400" dirty="0"/>
          </a:p>
          <a:p>
            <a:pPr lvl="1">
              <a:spcAft>
                <a:spcPts val="0"/>
              </a:spcAft>
            </a:pPr>
            <a:endParaRPr lang="en-US" sz="24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Filter for classification of MD TG version</a:t>
            </a:r>
            <a:endParaRPr lang="en-GB" sz="4000" b="1" dirty="0"/>
          </a:p>
        </p:txBody>
      </p:sp>
      <p:sp>
        <p:nvSpPr>
          <p:cNvPr id="4" name="Parallelogram 3"/>
          <p:cNvSpPr/>
          <p:nvPr/>
        </p:nvSpPr>
        <p:spPr>
          <a:xfrm>
            <a:off x="1516571" y="1690157"/>
            <a:ext cx="1516566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33139" y="2058147"/>
            <a:ext cx="869791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55772" y="1904257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MD record</a:t>
            </a:r>
            <a:endParaRPr lang="it-IT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980990" y="1792746"/>
            <a:ext cx="1516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/>
              <a:t>c</a:t>
            </a:r>
            <a:r>
              <a:rPr lang="it-IT" sz="1400" dirty="0" smtClean="0"/>
              <a:t>lassification of MD TG version</a:t>
            </a:r>
            <a:endParaRPr lang="it-IT" sz="1400" dirty="0"/>
          </a:p>
        </p:txBody>
      </p:sp>
      <p:sp>
        <p:nvSpPr>
          <p:cNvPr id="5" name="Rectangle 4"/>
          <p:cNvSpPr/>
          <p:nvPr/>
        </p:nvSpPr>
        <p:spPr>
          <a:xfrm>
            <a:off x="3980990" y="1690156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75617" y="2058147"/>
            <a:ext cx="869791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125532" y="2046995"/>
            <a:ext cx="817752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allelogram 14"/>
          <p:cNvSpPr/>
          <p:nvPr/>
        </p:nvSpPr>
        <p:spPr>
          <a:xfrm>
            <a:off x="8984179" y="1679006"/>
            <a:ext cx="1516566" cy="758283"/>
          </a:xfrm>
          <a:prstGeom prst="parallelogram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extBox 15"/>
          <p:cNvSpPr txBox="1"/>
          <p:nvPr/>
        </p:nvSpPr>
        <p:spPr>
          <a:xfrm>
            <a:off x="6671966" y="1893105"/>
            <a:ext cx="1238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validation</a:t>
            </a:r>
            <a:endParaRPr lang="it-IT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020326" y="1690156"/>
            <a:ext cx="1377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sz="1400" dirty="0" smtClean="0"/>
              <a:t>validation outcome (passed/failed)</a:t>
            </a:r>
            <a:endParaRPr lang="it-IT" sz="1400" dirty="0"/>
          </a:p>
        </p:txBody>
      </p:sp>
      <p:sp>
        <p:nvSpPr>
          <p:cNvPr id="18" name="Rectangle 17"/>
          <p:cNvSpPr/>
          <p:nvPr/>
        </p:nvSpPr>
        <p:spPr>
          <a:xfrm>
            <a:off x="6523468" y="1690156"/>
            <a:ext cx="1505414" cy="7471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 5"/>
          <p:cNvSpPr/>
          <p:nvPr/>
        </p:nvSpPr>
        <p:spPr>
          <a:xfrm>
            <a:off x="3735663" y="1395321"/>
            <a:ext cx="1973766" cy="13478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9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Filter for classification of MD TG version</a:t>
            </a:r>
            <a:endParaRPr lang="en-GB" sz="4000" b="1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967154" y="1338614"/>
            <a:ext cx="10910902" cy="10020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dirty="0" smtClean="0"/>
              <a:t>But the reality was more complex than expected….</a:t>
            </a:r>
            <a:endParaRPr lang="en-US" sz="20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pPr lvl="1">
              <a:spcAft>
                <a:spcPts val="0"/>
              </a:spcAft>
            </a:pP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chemeClr val="tx2"/>
                </a:solidFill>
                <a:latin typeface="Consolas" panose="020B0609020204030204" pitchFamily="49" charset="0"/>
              </a:rPr>
              <a:t>gmd:useLimitation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en-US" sz="1100" dirty="0">
                <a:solidFill>
                  <a:schemeClr val="tx2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/>
              <a:t>is ALSO found in MD compiled according to TG 2.0!</a:t>
            </a:r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" y="2382344"/>
            <a:ext cx="12081254" cy="306879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908" y="2382344"/>
            <a:ext cx="11998712" cy="126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/>
          <p:cNvSpPr txBox="1"/>
          <p:nvPr/>
        </p:nvSpPr>
        <p:spPr>
          <a:xfrm>
            <a:off x="8857085" y="2393495"/>
            <a:ext cx="319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dirty="0" smtClean="0">
                <a:solidFill>
                  <a:srgbClr val="FF0000"/>
                </a:solidFill>
              </a:rPr>
              <a:t>limitations on public access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908" y="3683993"/>
            <a:ext cx="11998712" cy="177829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7794702" y="3684793"/>
            <a:ext cx="4282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dirty="0" smtClean="0">
                <a:solidFill>
                  <a:schemeClr val="accent3"/>
                </a:solidFill>
              </a:rPr>
              <a:t>conditions </a:t>
            </a:r>
            <a:r>
              <a:rPr lang="en-US" dirty="0">
                <a:solidFill>
                  <a:schemeClr val="accent3"/>
                </a:solidFill>
              </a:rPr>
              <a:t>applying to access and use</a:t>
            </a:r>
            <a:endParaRPr lang="it-IT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9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Filter for classification of MD TG version</a:t>
            </a:r>
            <a:endParaRPr lang="en-GB" sz="4000" b="1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967153" y="1338614"/>
            <a:ext cx="10958683" cy="1672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dirty="0" smtClean="0"/>
              <a:t>But the reality was more complex than expected….</a:t>
            </a:r>
            <a:endParaRPr lang="en-US" sz="20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pPr lvl="1">
              <a:spcAft>
                <a:spcPts val="0"/>
              </a:spcAft>
            </a:pP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chemeClr val="tx2"/>
                </a:solidFill>
                <a:latin typeface="Consolas" panose="020B0609020204030204" pitchFamily="49" charset="0"/>
              </a:rPr>
              <a:t>gmd:useLimitation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</a:t>
            </a:r>
            <a:r>
              <a:rPr lang="en-US" sz="1100" dirty="0">
                <a:solidFill>
                  <a:schemeClr val="tx2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/>
              <a:t>is ALSO found in MD compiled according to TG 2.0!</a:t>
            </a:r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" y="2382344"/>
            <a:ext cx="12081254" cy="306879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908" y="2382344"/>
            <a:ext cx="11998712" cy="126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/>
          <p:cNvSpPr txBox="1"/>
          <p:nvPr/>
        </p:nvSpPr>
        <p:spPr>
          <a:xfrm>
            <a:off x="8857085" y="2393495"/>
            <a:ext cx="319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it-IT" dirty="0" smtClean="0">
                <a:solidFill>
                  <a:srgbClr val="FF0000"/>
                </a:solidFill>
              </a:rPr>
              <a:t>limitations on public access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908" y="3683993"/>
            <a:ext cx="11998712" cy="177829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1312127" y="3905587"/>
            <a:ext cx="5590478" cy="39600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7794702" y="3684793"/>
            <a:ext cx="4282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dirty="0" smtClean="0">
                <a:solidFill>
                  <a:schemeClr val="accent3"/>
                </a:solidFill>
              </a:rPr>
              <a:t>conditions </a:t>
            </a:r>
            <a:r>
              <a:rPr lang="en-US" dirty="0">
                <a:solidFill>
                  <a:schemeClr val="accent3"/>
                </a:solidFill>
              </a:rPr>
              <a:t>applying to access and use</a:t>
            </a:r>
            <a:endParaRPr lang="it-IT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5393</TotalTime>
  <Words>1459</Words>
  <Application>Microsoft Office PowerPoint</Application>
  <PresentationFormat>Widescreen</PresentationFormat>
  <Paragraphs>229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Consolas</vt:lpstr>
      <vt:lpstr>Office Theme</vt:lpstr>
      <vt:lpstr>Using the INSPIRE Validator in the 2019 Monitoring process: experience &amp; lessons learnt</vt:lpstr>
      <vt:lpstr>Calculation of Monitoring indicators</vt:lpstr>
      <vt:lpstr>Calculation of Monitoring indicators</vt:lpstr>
      <vt:lpstr>Calculation of Monitoring indicators</vt:lpstr>
      <vt:lpstr>Calculation of Monitoring indicators</vt:lpstr>
      <vt:lpstr>Workflow for MD validation</vt:lpstr>
      <vt:lpstr>Filter for classification of MD TG version</vt:lpstr>
      <vt:lpstr>Filter for classification of MD TG version</vt:lpstr>
      <vt:lpstr>Filter for classification of MD TG version</vt:lpstr>
      <vt:lpstr>Workflow for MD validation</vt:lpstr>
      <vt:lpstr>Workflow for MD validation</vt:lpstr>
      <vt:lpstr>Workflow for MD validation</vt:lpstr>
      <vt:lpstr>Common validation errors</vt:lpstr>
      <vt:lpstr>Understanding errors &amp; fixing metadata</vt:lpstr>
      <vt:lpstr>Understanding errors &amp; fixing metadata</vt:lpstr>
      <vt:lpstr>Lessons learnt from the JRC Team</vt:lpstr>
      <vt:lpstr>Lessons learnt from the JRC Team</vt:lpstr>
      <vt:lpstr>Lessons learnt from the JRC Team</vt:lpstr>
      <vt:lpstr>Recommendations for the MS</vt:lpstr>
      <vt:lpstr>Thank you!</vt:lpstr>
      <vt:lpstr>Keep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Marco Minghini</cp:lastModifiedBy>
  <cp:revision>328</cp:revision>
  <dcterms:created xsi:type="dcterms:W3CDTF">2019-08-09T12:06:42Z</dcterms:created>
  <dcterms:modified xsi:type="dcterms:W3CDTF">2020-03-04T19:20:48Z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