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3" r:id="rId2"/>
    <p:sldId id="307" r:id="rId3"/>
    <p:sldId id="361" r:id="rId4"/>
    <p:sldId id="362" r:id="rId5"/>
    <p:sldId id="28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304" autoAdjust="0"/>
  </p:normalViewPr>
  <p:slideViewPr>
    <p:cSldViewPr snapToGrid="0">
      <p:cViewPr>
        <p:scale>
          <a:sx n="100" d="100"/>
          <a:sy n="100" d="100"/>
        </p:scale>
        <p:origin x="72" y="-118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5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976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INSPIRE-MIF/gp-ogc-api-feature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nl-NL" sz="5600" b="1" dirty="0" smtClean="0"/>
              <a:t>MIWP Action 2020.1</a:t>
            </a:r>
            <a:br>
              <a:rPr lang="nl-NL" sz="5600" b="1" dirty="0" smtClean="0"/>
            </a:br>
            <a:r>
              <a:rPr lang="en-US" sz="5600" b="1" dirty="0" smtClean="0"/>
              <a:t>INSPIRE </a:t>
            </a:r>
            <a:r>
              <a:rPr lang="en-US" sz="5600" b="1" dirty="0"/>
              <a:t>Download Services based on the OGC API – Features standard</a:t>
            </a:r>
            <a:endParaRPr lang="nl-NL" sz="5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4413" y="5391726"/>
            <a:ext cx="5679576" cy="877455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61</a:t>
            </a:r>
            <a:r>
              <a:rPr lang="nl-NL" baseline="30000" dirty="0" smtClean="0"/>
              <a:t>st</a:t>
            </a:r>
            <a:r>
              <a:rPr lang="nl-NL" dirty="0" smtClean="0"/>
              <a:t> MIG-T meeting – March 5, 2020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377" y="6480031"/>
            <a:ext cx="1023496" cy="358097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31170" y="5582277"/>
            <a:ext cx="10290265" cy="897754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3423" y="1885950"/>
            <a:ext cx="5834052" cy="415633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Specification </a:t>
            </a:r>
            <a:r>
              <a:rPr lang="en-US" dirty="0" smtClean="0"/>
              <a:t>drafted entirely on GitHub</a:t>
            </a:r>
            <a:endParaRPr lang="en-US" dirty="0"/>
          </a:p>
          <a:p>
            <a:pPr>
              <a:spcAft>
                <a:spcPts val="0"/>
              </a:spcAft>
            </a:pPr>
            <a:r>
              <a:rPr lang="en-US" dirty="0" smtClean="0"/>
              <a:t>First round of comments completed</a:t>
            </a:r>
          </a:p>
          <a:p>
            <a:pPr lvl="1">
              <a:spcAft>
                <a:spcPts val="0"/>
              </a:spcAft>
            </a:pPr>
            <a:r>
              <a:rPr lang="en-US" sz="1800" dirty="0"/>
              <a:t>Early </a:t>
            </a:r>
            <a:r>
              <a:rPr lang="en-US" sz="1800" dirty="0" smtClean="0"/>
              <a:t>adopters</a:t>
            </a:r>
            <a:endParaRPr lang="en-US" sz="1800" dirty="0" smtClean="0"/>
          </a:p>
          <a:p>
            <a:pPr lvl="1">
              <a:spcAft>
                <a:spcPts val="0"/>
              </a:spcAft>
            </a:pPr>
            <a:r>
              <a:rPr lang="en-US" sz="1800" dirty="0" smtClean="0"/>
              <a:t>Solution providers and open source projects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Representatives of standardization bodies</a:t>
            </a:r>
          </a:p>
          <a:p>
            <a:pPr>
              <a:spcAft>
                <a:spcPts val="0"/>
              </a:spcAft>
            </a:pPr>
            <a:endParaRPr lang="it-IT" dirty="0" smtClean="0"/>
          </a:p>
          <a:p>
            <a:pPr>
              <a:spcAft>
                <a:spcPts val="0"/>
              </a:spcAft>
            </a:pPr>
            <a:r>
              <a:rPr lang="en-US" dirty="0" smtClean="0"/>
              <a:t>Special thanks </a:t>
            </a:r>
            <a:r>
              <a:rPr lang="en-US" dirty="0"/>
              <a:t>to </a:t>
            </a:r>
            <a:endParaRPr lang="en-US" dirty="0" smtClean="0"/>
          </a:p>
          <a:p>
            <a:pPr lvl="1">
              <a:spcAft>
                <a:spcPts val="0"/>
              </a:spcAft>
            </a:pPr>
            <a:r>
              <a:rPr lang="en-US" sz="1800" dirty="0"/>
              <a:t>Heidi </a:t>
            </a:r>
            <a:r>
              <a:rPr lang="en-US" sz="1800" dirty="0" err="1"/>
              <a:t>Vanparys</a:t>
            </a:r>
            <a:r>
              <a:rPr lang="en-US" sz="1800" dirty="0"/>
              <a:t> (Danish Agency for Data Supply and </a:t>
            </a:r>
            <a:r>
              <a:rPr lang="en-US" sz="1800" dirty="0" smtClean="0"/>
              <a:t>Efficiency) &amp; </a:t>
            </a:r>
            <a:r>
              <a:rPr lang="en-US" sz="1800" dirty="0" err="1" smtClean="0"/>
              <a:t>Jari</a:t>
            </a:r>
            <a:r>
              <a:rPr lang="en-US" sz="1800" dirty="0" smtClean="0"/>
              <a:t> </a:t>
            </a:r>
            <a:r>
              <a:rPr lang="en-US" sz="1800" dirty="0" err="1"/>
              <a:t>Reini</a:t>
            </a:r>
            <a:r>
              <a:rPr lang="en-US" sz="1800" dirty="0"/>
              <a:t> (NLS Finland) for the outstanding work on the </a:t>
            </a:r>
            <a:r>
              <a:rPr lang="en-US" sz="1800" dirty="0" smtClean="0"/>
              <a:t>specification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Contributors on GitHub</a:t>
            </a:r>
          </a:p>
          <a:p>
            <a:pPr lvl="1">
              <a:spcAft>
                <a:spcPts val="0"/>
              </a:spcAft>
            </a:pPr>
            <a:r>
              <a:rPr lang="en-US" sz="1800" b="1" dirty="0" smtClean="0"/>
              <a:t>All who will deploy and test the solution!</a:t>
            </a:r>
            <a:endParaRPr lang="en-US" sz="1800" b="1" dirty="0"/>
          </a:p>
          <a:p>
            <a:pPr>
              <a:spcAft>
                <a:spcPts val="0"/>
              </a:spcAft>
            </a:pPr>
            <a:endParaRPr lang="it-IT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3200" b="1" dirty="0" smtClean="0"/>
              <a:t>Community approach to specification development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924" y="1885950"/>
            <a:ext cx="5134188" cy="4859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248018" y="1411203"/>
            <a:ext cx="4943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4"/>
              </a:rPr>
              <a:t>https://github.com/INSPIRE-MIF/gp-ogc-api-features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23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1498" y="1808633"/>
            <a:ext cx="10663227" cy="415633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b="1" dirty="0" smtClean="0"/>
              <a:t>New MIWP Action (2020.1)</a:t>
            </a:r>
          </a:p>
          <a:p>
            <a:pPr lvl="1">
              <a:spcAft>
                <a:spcPts val="0"/>
              </a:spcAft>
            </a:pPr>
            <a:r>
              <a:rPr lang="en-US" smtClean="0"/>
              <a:t>Short </a:t>
            </a:r>
            <a:r>
              <a:rPr lang="en-US" dirty="0"/>
              <a:t>term action (proposed Date of Completion: November 2020</a:t>
            </a:r>
            <a:r>
              <a:rPr lang="en-US" dirty="0" smtClean="0"/>
              <a:t>)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For endorsement during the 11</a:t>
            </a:r>
            <a:r>
              <a:rPr lang="en-US" baseline="30000" dirty="0" smtClean="0"/>
              <a:t>th</a:t>
            </a:r>
            <a:r>
              <a:rPr lang="en-US" dirty="0" smtClean="0"/>
              <a:t> MIG meeting</a:t>
            </a:r>
          </a:p>
          <a:p>
            <a:pPr marL="457200" lvl="1" indent="0">
              <a:spcAft>
                <a:spcPts val="0"/>
              </a:spcAft>
              <a:buNone/>
            </a:pPr>
            <a:endParaRPr lang="en-US" dirty="0"/>
          </a:p>
          <a:p>
            <a:pPr>
              <a:spcAft>
                <a:spcPts val="0"/>
              </a:spcAft>
            </a:pPr>
            <a:r>
              <a:rPr lang="it-IT" b="1" dirty="0" smtClean="0"/>
              <a:t>Objective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Prepare </a:t>
            </a:r>
            <a:r>
              <a:rPr lang="en-US" sz="1800" dirty="0"/>
              <a:t>and submit for approval by the MIG an INSPIRE good practice dedicated to the use of the OGC API Features as an INSPIRE Download </a:t>
            </a:r>
            <a:r>
              <a:rPr lang="en-US" sz="1800" dirty="0" smtClean="0"/>
              <a:t>service</a:t>
            </a:r>
          </a:p>
          <a:p>
            <a:pPr lvl="1">
              <a:spcAft>
                <a:spcPts val="0"/>
              </a:spcAft>
            </a:pPr>
            <a:endParaRPr lang="en-US" sz="1800" dirty="0"/>
          </a:p>
          <a:p>
            <a:pPr>
              <a:spcAft>
                <a:spcPts val="0"/>
              </a:spcAft>
            </a:pPr>
            <a:r>
              <a:rPr lang="it-IT" b="1" dirty="0" smtClean="0"/>
              <a:t>Out of scope</a:t>
            </a:r>
            <a:endParaRPr lang="it-IT" b="1" dirty="0"/>
          </a:p>
          <a:p>
            <a:pPr lvl="1">
              <a:spcAft>
                <a:spcPts val="0"/>
              </a:spcAft>
            </a:pPr>
            <a:r>
              <a:rPr lang="it-IT" sz="1800" dirty="0" smtClean="0"/>
              <a:t>Data encoding of the data </a:t>
            </a:r>
          </a:p>
          <a:p>
            <a:pPr lvl="1">
              <a:spcAft>
                <a:spcPts val="0"/>
              </a:spcAft>
            </a:pPr>
            <a:r>
              <a:rPr lang="it-IT" sz="1800" dirty="0" smtClean="0"/>
              <a:t>ETS covered separately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3200" b="1" dirty="0" smtClean="0"/>
              <a:t>What next?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8794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7129" y="1244599"/>
            <a:ext cx="10977196" cy="4170363"/>
          </a:xfrm>
        </p:spPr>
        <p:txBody>
          <a:bodyPr/>
          <a:lstStyle/>
          <a:p>
            <a:pPr lvl="0" hangingPunct="0">
              <a:buFont typeface="+mj-lt"/>
              <a:buAutoNum type="arabicPeriod"/>
            </a:pPr>
            <a:r>
              <a:rPr lang="en-GB" sz="2000" b="1" dirty="0"/>
              <a:t>Review </a:t>
            </a:r>
            <a:r>
              <a:rPr lang="en-GB" sz="2000" b="1" dirty="0" smtClean="0"/>
              <a:t>the </a:t>
            </a:r>
            <a:r>
              <a:rPr lang="en-GB" sz="2000" b="1" dirty="0"/>
              <a:t>existing guideline</a:t>
            </a:r>
          </a:p>
          <a:p>
            <a:pPr lvl="0" hangingPunct="0">
              <a:buFont typeface="+mj-lt"/>
              <a:buAutoNum type="arabicPeriod"/>
            </a:pPr>
            <a:r>
              <a:rPr lang="en-GB" sz="2000" b="1" dirty="0"/>
              <a:t>Test the proposed approach </a:t>
            </a:r>
            <a:r>
              <a:rPr lang="en-GB" sz="2000" dirty="0"/>
              <a:t>through deployment of OGC API – Features instances with volunteer MS data providers. </a:t>
            </a:r>
            <a:endParaRPr lang="en-GB" sz="2000" dirty="0" smtClean="0"/>
          </a:p>
          <a:p>
            <a:pPr lvl="1" hangingPunct="0"/>
            <a:r>
              <a:rPr lang="en-GB" sz="1800" dirty="0" smtClean="0"/>
              <a:t>Different </a:t>
            </a:r>
            <a:r>
              <a:rPr lang="en-GB" sz="1800" dirty="0"/>
              <a:t>open source and proprietary implementations of the OGC API – Features should ideally be covered.</a:t>
            </a:r>
            <a:endParaRPr lang="en-US" sz="1800" dirty="0"/>
          </a:p>
          <a:p>
            <a:pPr lvl="0" hangingPunct="0">
              <a:buFont typeface="+mj-lt"/>
              <a:buAutoNum type="arabicPeriod"/>
            </a:pPr>
            <a:r>
              <a:rPr lang="en-GB" sz="2000" b="1" dirty="0"/>
              <a:t>Summarise the lessons learnt </a:t>
            </a:r>
            <a:r>
              <a:rPr lang="en-GB" sz="2000" dirty="0"/>
              <a:t>on GitHub, and propose revisions of the draft guideline.</a:t>
            </a:r>
            <a:endParaRPr lang="en-US" sz="2000" dirty="0"/>
          </a:p>
          <a:p>
            <a:pPr lvl="0" hangingPunct="0">
              <a:buFont typeface="+mj-lt"/>
              <a:buAutoNum type="arabicPeriod"/>
            </a:pPr>
            <a:r>
              <a:rPr lang="en-GB" sz="2000" b="1" dirty="0"/>
              <a:t>Organise a webinar/meeting </a:t>
            </a:r>
            <a:r>
              <a:rPr lang="en-GB" sz="2000" dirty="0"/>
              <a:t>for discussing the lessons learnt and potential issues or improvement proposal.</a:t>
            </a:r>
            <a:endParaRPr lang="en-US" sz="2000" dirty="0"/>
          </a:p>
          <a:p>
            <a:pPr lvl="0" hangingPunct="0">
              <a:buFont typeface="+mj-lt"/>
              <a:buAutoNum type="arabicPeriod"/>
            </a:pPr>
            <a:r>
              <a:rPr lang="en-GB" sz="2000" dirty="0"/>
              <a:t>Draft and submit for endorsement an </a:t>
            </a:r>
            <a:r>
              <a:rPr lang="en-GB" sz="2000" b="1" dirty="0"/>
              <a:t>INSPIRE good practice </a:t>
            </a:r>
            <a:r>
              <a:rPr lang="en-GB" sz="2000" dirty="0"/>
              <a:t>fiche.</a:t>
            </a:r>
            <a:endParaRPr lang="en-US" sz="2000" dirty="0"/>
          </a:p>
          <a:p>
            <a:pPr lvl="0" hangingPunct="0">
              <a:buFont typeface="+mj-lt"/>
              <a:buAutoNum type="arabicPeriod"/>
            </a:pPr>
            <a:r>
              <a:rPr lang="en-GB" sz="2000" b="1" dirty="0"/>
              <a:t>Identify and document issues </a:t>
            </a:r>
            <a:r>
              <a:rPr lang="en-GB" sz="2000" dirty="0"/>
              <a:t>for (</a:t>
            </a:r>
            <a:r>
              <a:rPr lang="en-GB" sz="2000" dirty="0" err="1"/>
              <a:t>i</a:t>
            </a:r>
            <a:r>
              <a:rPr lang="en-GB" sz="2000" dirty="0"/>
              <a:t>) a possible update of the INSPIRE NS Regulation, and (ii) the technological evolution of INSPIRE in general.</a:t>
            </a:r>
            <a:endParaRPr lang="en-US" sz="2000" dirty="0"/>
          </a:p>
          <a:p>
            <a:pPr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42147" y="194220"/>
            <a:ext cx="10263893" cy="782357"/>
          </a:xfrm>
        </p:spPr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56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6342</TotalTime>
  <Words>303</Words>
  <Application>Microsoft Office PowerPoint</Application>
  <PresentationFormat>Widescreen</PresentationFormat>
  <Paragraphs>46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MIWP Action 2020.1 INSPIRE Download Services based on the OGC API – Features standard</vt:lpstr>
      <vt:lpstr>Community approach to specification development</vt:lpstr>
      <vt:lpstr>What next?</vt:lpstr>
      <vt:lpstr>Tasks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Alexander Kotsev</cp:lastModifiedBy>
  <cp:revision>321</cp:revision>
  <dcterms:created xsi:type="dcterms:W3CDTF">2019-08-09T12:06:42Z</dcterms:created>
  <dcterms:modified xsi:type="dcterms:W3CDTF">2020-03-05T10:20:08Z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