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648" r:id="rId1"/>
  </p:sldMasterIdLst>
  <p:notesMasterIdLst>
    <p:notesMasterId r:id="rId7"/>
  </p:notesMasterIdLst>
  <p:sldIdLst>
    <p:sldId id="256" r:id="rId2"/>
    <p:sldId id="272" r:id="rId3"/>
    <p:sldId id="263" r:id="rId4"/>
    <p:sldId id="273" r:id="rId5"/>
    <p:sldId id="267" r:id="rId6"/>
  </p:sldIdLst>
  <p:sldSz cx="12192000" cy="6858000"/>
  <p:notesSz cx="6794500" cy="9906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j6AI73OzDJWquYNGiECO5zWfz6r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3979" autoAdjust="0"/>
  </p:normalViewPr>
  <p:slideViewPr>
    <p:cSldViewPr snapToGrid="0">
      <p:cViewPr varScale="1">
        <p:scale>
          <a:sx n="110" d="100"/>
          <a:sy n="110" d="100"/>
        </p:scale>
        <p:origin x="576" y="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880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6" d="100"/>
          <a:sy n="46" d="100"/>
        </p:scale>
        <p:origin x="2740" y="40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23" Type="http://schemas.openxmlformats.org/officeDocument/2006/relationships/tableStyles" Target="tableStyles.xml"/><Relationship Id="rId19" Type="http://customschemas.google.com/relationships/presentationmetadata" Target="metadata"/><Relationship Id="rId4" Type="http://schemas.openxmlformats.org/officeDocument/2006/relationships/slide" Target="slides/slide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283" cy="497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48645" y="0"/>
            <a:ext cx="2944283" cy="497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4" name="Google Shape;12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889485e664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889485e664_0_6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g889485e664_0_61:notes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00" cy="497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08572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889485e664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889485e664_0_6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g889485e664_0_61:notes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00" cy="497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889485e664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889485e664_0_61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700" cy="39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g889485e664_0_61:notes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00" cy="4971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3254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38250"/>
            <a:ext cx="5943600" cy="334327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" name="Google Shape;201;p6:notes"/>
          <p:cNvSpPr txBox="1">
            <a:spLocks noGrp="1"/>
          </p:cNvSpPr>
          <p:nvPr>
            <p:ph type="body" idx="1"/>
          </p:nvPr>
        </p:nvSpPr>
        <p:spPr>
          <a:xfrm>
            <a:off x="679450" y="4767262"/>
            <a:ext cx="5435600" cy="3900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Update/add/delete parts of the copy right notice where appropriate.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it-IT"/>
              <a:t>More information: </a:t>
            </a:r>
            <a:r>
              <a:rPr lang="it-IT" u="sng">
                <a:solidFill>
                  <a:schemeClr val="hlink"/>
                </a:solidFill>
                <a:hlinkClick r:id="rId3"/>
              </a:rPr>
              <a:t>https://myintracomm.ec.europa.eu/corp/intellectual-property/Documents/2019_Reuse-guidelines%28CC-BY%29.pdf</a:t>
            </a:r>
            <a:endParaRPr/>
          </a:p>
        </p:txBody>
      </p:sp>
      <p:sp>
        <p:nvSpPr>
          <p:cNvPr id="202" name="Google Shape;202;p6:notes"/>
          <p:cNvSpPr txBox="1">
            <a:spLocks noGrp="1"/>
          </p:cNvSpPr>
          <p:nvPr>
            <p:ph type="sldNum" idx="12"/>
          </p:nvPr>
        </p:nvSpPr>
        <p:spPr>
          <a:xfrm>
            <a:off x="3848645" y="9408981"/>
            <a:ext cx="2944283" cy="4970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it-IT"/>
              <a:t>5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8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14" name="Google Shape;14;p8"/>
          <p:cNvSpPr/>
          <p:nvPr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8"/>
          <p:cNvSpPr/>
          <p:nvPr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" name="Google Shape;16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388933" y="258042"/>
            <a:ext cx="1659793" cy="115246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8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8" name="Google Shape;18;p8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9" name="Google Shape;19;p8"/>
          <p:cNvSpPr/>
          <p:nvPr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8"/>
          <p:cNvSpPr txBox="1"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Google Shape;21;p8"/>
          <p:cNvSpPr txBox="1">
            <a:spLocks noGrp="1"/>
          </p:cNvSpPr>
          <p:nvPr>
            <p:ph type="body" idx="2"/>
          </p:nvPr>
        </p:nvSpPr>
        <p:spPr>
          <a:xfrm>
            <a:off x="6096000" y="5557903"/>
            <a:ext cx="5040313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3 columns">
  <p:cSld name="Content - 3 columns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>
            <a:spLocks noGrp="1"/>
          </p:cNvSpPr>
          <p:nvPr>
            <p:ph type="body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body" idx="2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" name="Google Shape;68;p17"/>
          <p:cNvSpPr txBox="1">
            <a:spLocks noGrp="1"/>
          </p:cNvSpPr>
          <p:nvPr>
            <p:ph type="body" idx="3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9" name="Google Shape;69;p17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8"/>
          <p:cNvSpPr txBox="1"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body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8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8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6" name="Google Shape;76;p18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9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81" name="Google Shape;81;p1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Quote Slide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>
            <a:spLocks noGrp="1"/>
          </p:cNvSpPr>
          <p:nvPr>
            <p:ph type="pic" idx="2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20"/>
          <p:cNvSpPr/>
          <p:nvPr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5" name="Google Shape;85;p2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7615" y="743802"/>
            <a:ext cx="544923" cy="544923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20"/>
          <p:cNvSpPr txBox="1">
            <a:spLocks noGrp="1"/>
          </p:cNvSpPr>
          <p:nvPr>
            <p:ph type="body"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and Content (half page)">
  <p:cSld name="Picture and Content (half page)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1"/>
          <p:cNvSpPr txBox="1">
            <a:spLocks noGrp="1"/>
          </p:cNvSpPr>
          <p:nvPr>
            <p:ph type="body"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21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sp>
        <p:nvSpPr>
          <p:cNvPr id="90" name="Google Shape;90;p21"/>
          <p:cNvSpPr txBox="1"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1" name="Google Shape;91;p21"/>
          <p:cNvSpPr>
            <a:spLocks noGrp="1"/>
          </p:cNvSpPr>
          <p:nvPr>
            <p:ph type="pic" idx="2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and Content">
  <p:cSld name="Horizontal Picture and Content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2"/>
          <p:cNvSpPr>
            <a:spLocks noGrp="1"/>
          </p:cNvSpPr>
          <p:nvPr>
            <p:ph type="pic" idx="2"/>
          </p:nvPr>
        </p:nvSpPr>
        <p:spPr>
          <a:xfrm>
            <a:off x="-63280" y="-62165"/>
            <a:ext cx="12318561" cy="3468939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22"/>
          <p:cNvSpPr txBox="1"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22"/>
          <p:cNvSpPr txBox="1">
            <a:spLocks noGrp="1"/>
          </p:cNvSpPr>
          <p:nvPr>
            <p:ph type="body" idx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s">
  <p:cSld name="3 images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3"/>
          <p:cNvSpPr>
            <a:spLocks noGrp="1"/>
          </p:cNvSpPr>
          <p:nvPr>
            <p:ph type="pic" idx="2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23"/>
          <p:cNvSpPr>
            <a:spLocks noGrp="1"/>
          </p:cNvSpPr>
          <p:nvPr>
            <p:ph type="pic" idx="3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3"/>
          <p:cNvSpPr>
            <a:spLocks noGrp="1"/>
          </p:cNvSpPr>
          <p:nvPr>
            <p:ph type="pic" idx="4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3"/>
          <p:cNvSpPr txBox="1">
            <a:spLocks noGrp="1"/>
          </p:cNvSpPr>
          <p:nvPr>
            <p:ph type="body" idx="1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3"/>
          <p:cNvSpPr txBox="1">
            <a:spLocks noGrp="1"/>
          </p:cNvSpPr>
          <p:nvPr>
            <p:ph type="body" idx="5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2" name="Google Shape;102;p23"/>
          <p:cNvSpPr txBox="1">
            <a:spLocks noGrp="1"/>
          </p:cNvSpPr>
          <p:nvPr>
            <p:ph type="body" idx="6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3" name="Google Shape;103;p23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04" name="Google Shape;104;p23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4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4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4"/>
          <p:cNvSpPr>
            <a:spLocks noGrp="1"/>
          </p:cNvSpPr>
          <p:nvPr>
            <p:ph type="pic" idx="4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24"/>
          <p:cNvSpPr txBox="1">
            <a:spLocks noGrp="1"/>
          </p:cNvSpPr>
          <p:nvPr>
            <p:ph type="body" idx="1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24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Google Shape;111;p24"/>
          <p:cNvSpPr>
            <a:spLocks noGrp="1"/>
          </p:cNvSpPr>
          <p:nvPr>
            <p:ph type="pic" idx="6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Google Shape;112;p24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3" name="Google Shape;113;p24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4" name="Google Shape;114;p2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5" name="Google Shape;115;p2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9" name="Google Shape;119;p26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20" name="Google Shape;120;p26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1" name="Google Shape;121;p26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0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cxnSp>
        <p:nvCxnSpPr>
          <p:cNvPr id="24" name="Google Shape;24;p10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5" name="Google Shape;25;p10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  <p:cxnSp>
        <p:nvCxnSpPr>
          <p:cNvPr id="28" name="Google Shape;28;p9"/>
          <p:cNvCxnSpPr/>
          <p:nvPr/>
        </p:nvCxnSpPr>
        <p:spPr>
          <a:xfrm flipH="1">
            <a:off x="838199" y="0"/>
            <a:ext cx="1" cy="1276357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000"/>
              <a:buFont typeface="Arial"/>
              <a:buNone/>
              <a:defRPr sz="4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1"/>
          <p:cNvSpPr/>
          <p:nvPr/>
        </p:nvSpPr>
        <p:spPr>
          <a:xfrm>
            <a:off x="0" y="1"/>
            <a:ext cx="12192000" cy="3430587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32;p11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3" name="Google Shape;33;p11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F8CC2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4" name="Google Shape;34;p11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2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12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8" name="Google Shape;38;p12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9" name="Google Shape;39;p12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12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1" name="Google Shape;41;p12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Google Shape;42;p12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79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1)" type="title">
  <p:cSld name="TITLE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3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3"/>
          <p:cNvSpPr txBox="1"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D129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FFD12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" name="Google Shape;46;p13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7" name="Google Shape;47;p13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FFD1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8" name="Google Shape;48;p1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2)">
  <p:cSld name="Chapter cover (option 2)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" name="Google Shape;51;p14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" name="Google Shape;52;p14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3" name="Google Shape;53;p14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54" name="Google Shape;54;p1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5"/>
          <p:cNvSpPr txBox="1">
            <a:spLocks noGrp="1"/>
          </p:cNvSpPr>
          <p:nvPr>
            <p:ph type="body" idx="1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7" name="Google Shape;57;p15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8" name="Google Shape;58;p15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15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2" name="Google Shape;62;p16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16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6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7" descr="EC-JRC-logo_horizontal_EN_pos_transparent-background.png"/>
          <p:cNvPicPr preferRelativeResize="0"/>
          <p:nvPr/>
        </p:nvPicPr>
        <p:blipFill rotWithShape="1">
          <a:blip r:embed="rId21">
            <a:alphaModFix/>
          </a:blip>
          <a:srcRect l="6902" t="10944" r="6668" b="9112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7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NSPIRE-MI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"/>
          <p:cNvSpPr txBox="1"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</a:pPr>
            <a:r>
              <a:rPr lang="en-GB" noProof="0" dirty="0" smtClean="0"/>
              <a:t>INSPIRE MIWP 2020 - 2024</a:t>
            </a:r>
            <a:endParaRPr lang="en-GB" i="1" noProof="0" dirty="0"/>
          </a:p>
        </p:txBody>
      </p:sp>
      <p:sp>
        <p:nvSpPr>
          <p:cNvPr id="127" name="Google Shape;127;p1"/>
          <p:cNvSpPr txBox="1">
            <a:spLocks noGrp="1"/>
          </p:cNvSpPr>
          <p:nvPr>
            <p:ph type="body" idx="2"/>
          </p:nvPr>
        </p:nvSpPr>
        <p:spPr>
          <a:xfrm>
            <a:off x="6096000" y="5557903"/>
            <a:ext cx="5658035" cy="528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Font typeface="Arial"/>
              <a:buNone/>
            </a:pPr>
            <a:r>
              <a:rPr lang="en-GB" dirty="0" smtClean="0"/>
              <a:t>65th</a:t>
            </a:r>
            <a:r>
              <a:rPr lang="en-GB" noProof="0" dirty="0" smtClean="0"/>
              <a:t> </a:t>
            </a:r>
            <a:r>
              <a:rPr lang="en-GB" noProof="0" dirty="0" smtClean="0"/>
              <a:t>MIG-T meeting – </a:t>
            </a:r>
            <a:r>
              <a:rPr lang="en-GB" noProof="0" dirty="0" smtClean="0"/>
              <a:t>15-16 April 2021</a:t>
            </a:r>
            <a:endParaRPr lang="en-GB" noProof="0" dirty="0"/>
          </a:p>
        </p:txBody>
      </p:sp>
      <p:sp>
        <p:nvSpPr>
          <p:cNvPr id="128" name="Google Shape;128;p1"/>
          <p:cNvSpPr txBox="1">
            <a:spLocks noGrp="1"/>
          </p:cNvSpPr>
          <p:nvPr>
            <p:ph type="subTitle" idx="1"/>
          </p:nvPr>
        </p:nvSpPr>
        <p:spPr>
          <a:xfrm>
            <a:off x="1071351" y="3067332"/>
            <a:ext cx="10065224" cy="1712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lang="en-GB" noProof="0" dirty="0" smtClean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GB" sz="3600" noProof="0" dirty="0" smtClean="0"/>
              <a:t>Action 2.2 Roadmap for priority-driven implementation</a:t>
            </a:r>
            <a:endParaRPr lang="en-GB" sz="3600" noProof="0" dirty="0" smtClean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lang="en-GB" sz="2400" i="1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889485e664_0_61"/>
          <p:cNvSpPr txBox="1">
            <a:spLocks noGrp="1"/>
          </p:cNvSpPr>
          <p:nvPr>
            <p:ph type="body" idx="1"/>
          </p:nvPr>
        </p:nvSpPr>
        <p:spPr>
          <a:xfrm>
            <a:off x="967154" y="1488580"/>
            <a:ext cx="10267462" cy="417036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6200" indent="0">
              <a:lnSpc>
                <a:spcPct val="115000"/>
              </a:lnSpc>
              <a:buSzPct val="120000"/>
              <a:buNone/>
            </a:pPr>
            <a:r>
              <a:rPr lang="en-GB" sz="2000" b="1" noProof="0" dirty="0" smtClean="0"/>
              <a:t>Issues</a:t>
            </a:r>
          </a:p>
          <a:p>
            <a:pPr>
              <a:lnSpc>
                <a:spcPct val="115000"/>
              </a:lnSpc>
              <a:buSzPct val="120000"/>
            </a:pPr>
            <a:r>
              <a:rPr lang="en-GB" sz="2000" dirty="0" smtClean="0"/>
              <a:t>Harmonisation </a:t>
            </a:r>
            <a:r>
              <a:rPr lang="en-GB" sz="2000" dirty="0" smtClean="0"/>
              <a:t>and full implementation for all data is </a:t>
            </a:r>
            <a:r>
              <a:rPr lang="en-GB" sz="2000" dirty="0" smtClean="0"/>
              <a:t>considered </a:t>
            </a:r>
            <a:r>
              <a:rPr lang="en-GB" sz="2000" dirty="0" smtClean="0"/>
              <a:t>cumbersome. </a:t>
            </a:r>
            <a:endParaRPr lang="en-GB" sz="2000" dirty="0" smtClean="0"/>
          </a:p>
          <a:p>
            <a:pPr>
              <a:lnSpc>
                <a:spcPct val="115000"/>
              </a:lnSpc>
              <a:buSzPct val="120000"/>
            </a:pPr>
            <a:r>
              <a:rPr lang="en-GB" sz="2000" dirty="0" smtClean="0"/>
              <a:t>Broad data scope has lead to strongly deviating data offerings</a:t>
            </a:r>
            <a:r>
              <a:rPr lang="en-GB" sz="2000" dirty="0" smtClean="0"/>
              <a:t>.</a:t>
            </a:r>
          </a:p>
          <a:p>
            <a:pPr marL="76200" indent="0">
              <a:lnSpc>
                <a:spcPct val="115000"/>
              </a:lnSpc>
              <a:buSzPct val="120000"/>
              <a:buNone/>
            </a:pPr>
            <a:r>
              <a:rPr lang="fr-BE" sz="2000" b="1" dirty="0" smtClean="0"/>
              <a:t>Main objectives</a:t>
            </a:r>
            <a:r>
              <a:rPr lang="fr-BE" sz="2000" dirty="0" smtClean="0"/>
              <a:t> </a:t>
            </a:r>
            <a:endParaRPr lang="en-GB" sz="2000" dirty="0" smtClean="0"/>
          </a:p>
          <a:p>
            <a:pPr>
              <a:lnSpc>
                <a:spcPct val="115000"/>
              </a:lnSpc>
              <a:buSzPct val="120000"/>
            </a:pPr>
            <a:r>
              <a:rPr lang="en-IE" sz="2000" dirty="0" smtClean="0"/>
              <a:t>Drive </a:t>
            </a:r>
            <a:r>
              <a:rPr lang="en-IE" sz="2000" dirty="0"/>
              <a:t>the further implementation (data and services availability, accessibility and interoperability) of the INSPIRE Directive by a real demand and tangible use cases </a:t>
            </a:r>
            <a:r>
              <a:rPr lang="en-IE" sz="2000" dirty="0" smtClean="0"/>
              <a:t>(building on Action 2.1 </a:t>
            </a:r>
            <a:r>
              <a:rPr lang="en-IE" sz="2000" dirty="0"/>
              <a:t>data </a:t>
            </a:r>
            <a:r>
              <a:rPr lang="en-IE" sz="2000" dirty="0" smtClean="0"/>
              <a:t>priorities)</a:t>
            </a:r>
          </a:p>
          <a:p>
            <a:pPr>
              <a:lnSpc>
                <a:spcPct val="115000"/>
              </a:lnSpc>
              <a:buSzPct val="120000"/>
            </a:pPr>
            <a:r>
              <a:rPr lang="en-IE" sz="2000" dirty="0" smtClean="0"/>
              <a:t>Introduce </a:t>
            </a:r>
            <a:r>
              <a:rPr lang="fr-BE" sz="2000" dirty="0" smtClean="0"/>
              <a:t>compliance </a:t>
            </a:r>
            <a:r>
              <a:rPr lang="fr-BE" sz="2000" dirty="0" err="1" smtClean="0"/>
              <a:t>maturity</a:t>
            </a:r>
            <a:r>
              <a:rPr lang="fr-BE" sz="2000" dirty="0" smtClean="0"/>
              <a:t> </a:t>
            </a:r>
            <a:r>
              <a:rPr lang="fr-BE" sz="2000" dirty="0" err="1" smtClean="0"/>
              <a:t>levels</a:t>
            </a:r>
            <a:r>
              <a:rPr lang="fr-BE" sz="2000" dirty="0" smtClean="0"/>
              <a:t> </a:t>
            </a:r>
            <a:r>
              <a:rPr lang="fr-BE" sz="2000" dirty="0" err="1"/>
              <a:t>while</a:t>
            </a:r>
            <a:r>
              <a:rPr lang="fr-BE" sz="2000" dirty="0"/>
              <a:t> </a:t>
            </a:r>
            <a:r>
              <a:rPr lang="fr-BE" sz="2000" dirty="0" err="1"/>
              <a:t>assuring</a:t>
            </a:r>
            <a:r>
              <a:rPr lang="fr-BE" sz="2000" dirty="0"/>
              <a:t> l</a:t>
            </a:r>
            <a:r>
              <a:rPr lang="en-GB" sz="2000" dirty="0" err="1"/>
              <a:t>egal</a:t>
            </a:r>
            <a:r>
              <a:rPr lang="en-GB" sz="2000" dirty="0"/>
              <a:t> </a:t>
            </a:r>
            <a:r>
              <a:rPr lang="en-GB" sz="2000" dirty="0" smtClean="0"/>
              <a:t>compliance (building on the work under the old Action 2016.1 on fitness for purpose).</a:t>
            </a:r>
            <a:endParaRPr lang="en-GB" sz="2000" dirty="0"/>
          </a:p>
          <a:p>
            <a:pPr>
              <a:lnSpc>
                <a:spcPct val="115000"/>
              </a:lnSpc>
              <a:buSzPct val="120000"/>
            </a:pPr>
            <a:r>
              <a:rPr lang="fr-BE" sz="2000" dirty="0" err="1" smtClean="0"/>
              <a:t>Gather</a:t>
            </a:r>
            <a:r>
              <a:rPr lang="fr-BE" sz="2000" dirty="0" smtClean="0"/>
              <a:t> </a:t>
            </a:r>
            <a:r>
              <a:rPr lang="fr-BE" sz="2000" dirty="0" err="1"/>
              <a:t>evidence</a:t>
            </a:r>
            <a:r>
              <a:rPr lang="fr-BE" sz="2000" dirty="0"/>
              <a:t> </a:t>
            </a:r>
            <a:r>
              <a:rPr lang="fr-BE" sz="2000" dirty="0" smtClean="0"/>
              <a:t>for a possible </a:t>
            </a:r>
            <a:r>
              <a:rPr lang="fr-BE" sz="2000" dirty="0" err="1" smtClean="0"/>
              <a:t>review</a:t>
            </a:r>
            <a:r>
              <a:rPr lang="fr-BE" sz="2000" dirty="0" smtClean="0"/>
              <a:t> of the INSPIRE Directive</a:t>
            </a:r>
            <a:r>
              <a:rPr lang="en-GB" sz="2000" dirty="0" smtClean="0"/>
              <a:t>    </a:t>
            </a:r>
            <a:endParaRPr lang="en-GB" sz="2000" b="1" noProof="0" dirty="0" smtClean="0"/>
          </a:p>
          <a:p>
            <a:pPr marL="76200" indent="0">
              <a:lnSpc>
                <a:spcPct val="115000"/>
              </a:lnSpc>
              <a:buSzPct val="120000"/>
              <a:buNone/>
            </a:pPr>
            <a:r>
              <a:rPr lang="en-GB" sz="2000" b="1" noProof="0" dirty="0" smtClean="0"/>
              <a:t>Team</a:t>
            </a:r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GB" sz="2000" dirty="0" smtClean="0"/>
              <a:t>Lead</a:t>
            </a:r>
            <a:r>
              <a:rPr lang="en-GB" sz="2000" dirty="0"/>
              <a:t>: ENV</a:t>
            </a:r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GB" sz="2000" dirty="0"/>
              <a:t>Contributors: MIG, MIG-T, JRC, EEA, ESTAT, other EC Services</a:t>
            </a:r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lang="en-GB" sz="2000" b="1" noProof="0" dirty="0"/>
          </a:p>
        </p:txBody>
      </p:sp>
      <p:sp>
        <p:nvSpPr>
          <p:cNvPr id="177" name="Google Shape;177;g889485e664_0_6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700" noProof="0" dirty="0" smtClean="0"/>
              <a:t>Action 2.2 </a:t>
            </a:r>
            <a:br>
              <a:rPr lang="en-GB" sz="3700" noProof="0" dirty="0" smtClean="0"/>
            </a:br>
            <a:r>
              <a:rPr lang="en-GB" sz="3700" noProof="0" dirty="0" smtClean="0"/>
              <a:t>Roadmap </a:t>
            </a:r>
            <a:r>
              <a:rPr lang="en-GB" sz="3700" noProof="0" dirty="0" smtClean="0"/>
              <a:t>for priority-driven implementation</a:t>
            </a:r>
            <a:endParaRPr lang="en-GB" sz="3700" noProof="0" dirty="0"/>
          </a:p>
        </p:txBody>
      </p:sp>
    </p:spTree>
    <p:extLst>
      <p:ext uri="{BB962C8B-B14F-4D97-AF65-F5344CB8AC3E}">
        <p14:creationId xmlns:p14="http://schemas.microsoft.com/office/powerpoint/2010/main" val="8104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889485e664_0_61"/>
          <p:cNvSpPr txBox="1">
            <a:spLocks noGrp="1"/>
          </p:cNvSpPr>
          <p:nvPr>
            <p:ph type="body" idx="1"/>
          </p:nvPr>
        </p:nvSpPr>
        <p:spPr>
          <a:xfrm>
            <a:off x="967153" y="1731034"/>
            <a:ext cx="11124583" cy="417036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6200" indent="0">
              <a:lnSpc>
                <a:spcPct val="115000"/>
              </a:lnSpc>
              <a:buSzPct val="120000"/>
              <a:buNone/>
            </a:pPr>
            <a:r>
              <a:rPr lang="en-GB" sz="2200" b="1" noProof="0" dirty="0" smtClean="0"/>
              <a:t>Tasks</a:t>
            </a:r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/>
              <a:t>Task 1: Identifying the flexibilities of the legal framework, building on previous simplification efforts.  </a:t>
            </a:r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/>
              <a:t>Task 2: Develop implementation maturity levels based on the level of interoperability, data priorities and identified legal flexibility (incl. legal validation).</a:t>
            </a:r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/>
              <a:t>Task 3: Impact assessment of the proposal on existing and future </a:t>
            </a:r>
            <a:r>
              <a:rPr lang="en-US" sz="2200" dirty="0" smtClean="0"/>
              <a:t>implementation (also in view of a possible review of the INSPIRE Directive).</a:t>
            </a:r>
            <a:endParaRPr lang="en-US" sz="2200" dirty="0"/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/>
              <a:t>Task 4: Pilot the proposed maturity levels on selected data sets.</a:t>
            </a:r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/>
              <a:t>Task 5: Draft guidance (legal, political, technical) on application of maturity levels. </a:t>
            </a:r>
            <a:endParaRPr lang="en-GB" sz="2200" noProof="0" dirty="0" smtClean="0"/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lang="en-GB" sz="2200" b="1" noProof="0" dirty="0"/>
          </a:p>
        </p:txBody>
      </p:sp>
      <p:sp>
        <p:nvSpPr>
          <p:cNvPr id="177" name="Google Shape;177;g889485e664_0_6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700" noProof="0" dirty="0" smtClean="0"/>
              <a:t>Action 2.2 </a:t>
            </a:r>
            <a:br>
              <a:rPr lang="en-GB" sz="3700" noProof="0" dirty="0" smtClean="0"/>
            </a:br>
            <a:r>
              <a:rPr lang="en-GB" sz="3700" noProof="0" dirty="0" smtClean="0"/>
              <a:t>Roadmap </a:t>
            </a:r>
            <a:r>
              <a:rPr lang="en-GB" sz="3700" noProof="0" dirty="0" smtClean="0"/>
              <a:t>for priority-driven implementation</a:t>
            </a:r>
            <a:endParaRPr lang="en-GB" sz="37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889485e664_0_61"/>
          <p:cNvSpPr txBox="1">
            <a:spLocks noGrp="1"/>
          </p:cNvSpPr>
          <p:nvPr>
            <p:ph type="body" idx="1"/>
          </p:nvPr>
        </p:nvSpPr>
        <p:spPr>
          <a:xfrm>
            <a:off x="967153" y="1731034"/>
            <a:ext cx="11124583" cy="4170363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 smtClean="0"/>
              <a:t>Call </a:t>
            </a:r>
            <a:r>
              <a:rPr lang="en-US" sz="2200" dirty="0"/>
              <a:t>for nomination </a:t>
            </a:r>
            <a:r>
              <a:rPr lang="en-US" sz="2200" dirty="0" smtClean="0"/>
              <a:t>for experts </a:t>
            </a:r>
            <a:r>
              <a:rPr lang="en-US" sz="2200" dirty="0"/>
              <a:t>was launched </a:t>
            </a:r>
            <a:r>
              <a:rPr lang="en-US" sz="2200" dirty="0" smtClean="0"/>
              <a:t>on 17 </a:t>
            </a:r>
            <a:r>
              <a:rPr lang="en-US" sz="2200" dirty="0"/>
              <a:t>February </a:t>
            </a:r>
            <a:r>
              <a:rPr lang="en-US" sz="2200" dirty="0" smtClean="0"/>
              <a:t>2021</a:t>
            </a:r>
            <a:endParaRPr lang="en-US" sz="2200" dirty="0" smtClean="0"/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 smtClean="0"/>
              <a:t>6 Member States (AT, CZ, EL, ES, NL,SK) nominated 7 experts.</a:t>
            </a:r>
            <a:endParaRPr lang="en-US" sz="2200" dirty="0"/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 smtClean="0"/>
              <a:t>Workgroup collaboration environment will be set up on the INSPIRE </a:t>
            </a:r>
            <a:r>
              <a:rPr lang="en-US" sz="2200" dirty="0"/>
              <a:t>MIF </a:t>
            </a:r>
            <a:r>
              <a:rPr lang="en-US" sz="2200" dirty="0" smtClean="0"/>
              <a:t>GitHub (</a:t>
            </a:r>
            <a:r>
              <a:rPr lang="en-US" sz="2200" dirty="0" smtClean="0">
                <a:hlinkClick r:id="rId3"/>
              </a:rPr>
              <a:t>https</a:t>
            </a:r>
            <a:r>
              <a:rPr lang="en-US" sz="2200" dirty="0">
                <a:hlinkClick r:id="rId3"/>
              </a:rPr>
              <a:t>://</a:t>
            </a:r>
            <a:r>
              <a:rPr lang="en-US" sz="2200" dirty="0" smtClean="0">
                <a:hlinkClick r:id="rId3"/>
              </a:rPr>
              <a:t>github.com/INSPIRE-MIF</a:t>
            </a:r>
            <a:r>
              <a:rPr lang="en-US" sz="2200" dirty="0" smtClean="0"/>
              <a:t>)  </a:t>
            </a:r>
            <a:endParaRPr lang="en-US" sz="2200" dirty="0"/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 smtClean="0"/>
              <a:t>First meeting will be planned for May 2021</a:t>
            </a:r>
          </a:p>
          <a:p>
            <a:pPr marL="714375" lvl="0" indent="-261938">
              <a:lnSpc>
                <a:spcPct val="115000"/>
              </a:lnSpc>
              <a:spcBef>
                <a:spcPts val="300"/>
              </a:spcBef>
              <a:buSzPct val="120000"/>
              <a:buFont typeface="Arial" panose="020B0604020202020204" pitchFamily="34" charset="0"/>
              <a:buChar char="•"/>
            </a:pPr>
            <a:r>
              <a:rPr lang="en-US" sz="2200" dirty="0" smtClean="0"/>
              <a:t>Main contact: Joeri </a:t>
            </a:r>
            <a:r>
              <a:rPr lang="en-US" sz="2200" dirty="0" err="1" smtClean="0"/>
              <a:t>Robbrect</a:t>
            </a:r>
            <a:r>
              <a:rPr lang="en-US" sz="2200" dirty="0" smtClean="0"/>
              <a:t> (ENV)</a:t>
            </a:r>
            <a:endParaRPr lang="en-US" sz="2200" dirty="0" smtClean="0"/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endParaRPr lang="en-GB" sz="2200" b="1" noProof="0" dirty="0"/>
          </a:p>
        </p:txBody>
      </p:sp>
      <p:sp>
        <p:nvSpPr>
          <p:cNvPr id="177" name="Google Shape;177;g889485e664_0_6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3700" noProof="0" dirty="0" smtClean="0"/>
              <a:t>Action 2.2 Workgroup</a:t>
            </a:r>
            <a:endParaRPr lang="en-GB" sz="3700" noProof="0" dirty="0"/>
          </a:p>
        </p:txBody>
      </p:sp>
    </p:spTree>
    <p:extLst>
      <p:ext uri="{BB962C8B-B14F-4D97-AF65-F5344CB8AC3E}">
        <p14:creationId xmlns:p14="http://schemas.microsoft.com/office/powerpoint/2010/main" val="77930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6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</a:pPr>
            <a:r>
              <a:rPr lang="en-GB" noProof="0" dirty="0" smtClean="0"/>
              <a:t>Thank you</a:t>
            </a:r>
            <a:endParaRPr lang="en-GB" noProof="0" dirty="0"/>
          </a:p>
        </p:txBody>
      </p:sp>
      <p:sp>
        <p:nvSpPr>
          <p:cNvPr id="205" name="Google Shape;205;p6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rPr lang="en-GB" sz="1050" b="1" noProof="0" dirty="0" smtClean="0"/>
              <a:t>© European Union 2020</a:t>
            </a:r>
            <a:endParaRPr lang="en-GB" noProof="0" dirty="0" smtClean="0"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050"/>
              <a:buNone/>
            </a:pPr>
            <a:r>
              <a:rPr lang="en-GB" sz="1050" noProof="0" dirty="0" smtClean="0"/>
              <a:t>Unless otherwise noted the reuse of this presentation is authorised under the </a:t>
            </a:r>
            <a:r>
              <a:rPr lang="en-GB" sz="1050" u="sng" noProof="0" dirty="0" smtClean="0">
                <a:solidFill>
                  <a:schemeClr val="hlink"/>
                </a:solidFill>
                <a:hlinkClick r:id="rId3"/>
              </a:rPr>
              <a:t>CC BY 4.0 </a:t>
            </a:r>
            <a:r>
              <a:rPr lang="en-GB" sz="1050" noProof="0" dirty="0" smtClean="0"/>
              <a:t>license. For any use or reproduction of elements that are not owned by the EU, permission may need to be sought directly from the respective right holders.</a:t>
            </a:r>
            <a:endParaRPr lang="en-GB" noProof="0" dirty="0" smtClean="0"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050"/>
              <a:buNone/>
            </a:pPr>
            <a:endParaRPr lang="en-GB" sz="1050" noProof="0" dirty="0">
              <a:solidFill>
                <a:schemeClr val="accent6"/>
              </a:solidFill>
            </a:endParaRPr>
          </a:p>
        </p:txBody>
      </p:sp>
      <p:pic>
        <p:nvPicPr>
          <p:cNvPr id="206" name="Google Shape;206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2103" y="4043693"/>
            <a:ext cx="1023496" cy="3580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381</Words>
  <Application>Microsoft Office PowerPoint</Application>
  <PresentationFormat>Widescreen</PresentationFormat>
  <Paragraphs>37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INSPIRE MIWP 2020 - 2024</vt:lpstr>
      <vt:lpstr>Action 2.2  Roadmap for priority-driven implementation</vt:lpstr>
      <vt:lpstr>Action 2.2  Roadmap for priority-driven implementation</vt:lpstr>
      <vt:lpstr>Action 2.2 Workgroup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INSPIRE MIWP 2020 - 2024 actions</dc:title>
  <dc:creator>Gianluca.MISURACA@ec.europa.eu</dc:creator>
  <cp:lastModifiedBy>ROBBRECHT Joeri (ENV)</cp:lastModifiedBy>
  <cp:revision>33</cp:revision>
  <dcterms:created xsi:type="dcterms:W3CDTF">2019-08-09T12:06:42Z</dcterms:created>
  <dcterms:modified xsi:type="dcterms:W3CDTF">2021-04-15T11:44:01Z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Offisync_ProviderInitializationData">
    <vt:lpwstr>https://webgate.ec.europa.eu/connected</vt:lpwstr>
  </property>
  <property fmtid="{D5CDD505-2E9C-101B-9397-08002B2CF9AE}" pid="4" name="Offisync_ServerID">
    <vt:lpwstr>0d3b22a6-6203-4efc-8e8e-b5279256493b</vt:lpwstr>
  </property>
  <property fmtid="{D5CDD505-2E9C-101B-9397-08002B2CF9AE}" pid="5" name="Jive_LatestUserAccountName">
    <vt:lpwstr>misurga</vt:lpwstr>
  </property>
  <property fmtid="{D5CDD505-2E9C-101B-9397-08002B2CF9AE}" pid="6" name="Jive_VersionGuid">
    <vt:lpwstr>62936c9c-a445-4db8-a713-2239ae110d4f</vt:lpwstr>
  </property>
  <property fmtid="{D5CDD505-2E9C-101B-9397-08002B2CF9AE}" pid="7" name="Offisync_UpdateToken">
    <vt:lpwstr>5</vt:lpwstr>
  </property>
</Properties>
</file>