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303" r:id="rId2"/>
    <p:sldId id="307" r:id="rId3"/>
    <p:sldId id="371" r:id="rId4"/>
    <p:sldId id="362" r:id="rId5"/>
    <p:sldId id="363" r:id="rId6"/>
    <p:sldId id="364" r:id="rId7"/>
    <p:sldId id="365" r:id="rId8"/>
    <p:sldId id="366" r:id="rId9"/>
    <p:sldId id="368" r:id="rId10"/>
    <p:sldId id="359" r:id="rId11"/>
    <p:sldId id="369" r:id="rId12"/>
    <p:sldId id="370" r:id="rId13"/>
    <p:sldId id="300" r:id="rId14"/>
    <p:sldId id="28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Vinci" initials="FV" lastIdx="3" clrIdx="0">
    <p:extLst>
      <p:ext uri="{19B8F6BF-5375-455C-9EA6-DF929625EA0E}">
        <p15:presenceInfo xmlns:p15="http://schemas.microsoft.com/office/powerpoint/2012/main" userId="Fabio Vinc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195989"/>
    <a:srgbClr val="1D679F"/>
    <a:srgbClr val="1F6DA6"/>
    <a:srgbClr val="1B5B87"/>
    <a:srgbClr val="227DC1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84388" autoAdjust="0"/>
  </p:normalViewPr>
  <p:slideViewPr>
    <p:cSldViewPr snapToGrid="0">
      <p:cViewPr varScale="1">
        <p:scale>
          <a:sx n="74" d="100"/>
          <a:sy n="74" d="100"/>
        </p:scale>
        <p:origin x="1042" y="67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-4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06/03/2020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800" b="0" i="0" u="none" strike="noStrike" cap="none" baseline="0" noProof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287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7195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9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8396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900" b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194483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519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Delete/update</a:t>
            </a:r>
            <a:r>
              <a:rPr lang="en-IE" baseline="0" dirty="0" smtClean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51546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9315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617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1615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35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2934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sz="8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0609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577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s://creativecommons.org/licenses/by/4.0/" TargetMode="External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702640" cy="2739427"/>
          </a:xfrm>
        </p:spPr>
        <p:txBody>
          <a:bodyPr wrap="square"/>
          <a:lstStyle/>
          <a:p>
            <a:pPr>
              <a:lnSpc>
                <a:spcPct val="100000"/>
              </a:lnSpc>
            </a:pPr>
            <a:r>
              <a:rPr lang="en-US" sz="5600" b="1" dirty="0"/>
              <a:t>Validation and conformity through the INSPIRE reference validator (MIWP Action 2017.4)</a:t>
            </a:r>
            <a:endParaRPr lang="nl-NL" sz="5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4408" y="4942849"/>
            <a:ext cx="10859393" cy="897754"/>
          </a:xfrm>
        </p:spPr>
        <p:txBody>
          <a:bodyPr/>
          <a:lstStyle/>
          <a:p>
            <a:r>
              <a:rPr lang="nl-NL" sz="3200" b="1" dirty="0" smtClean="0"/>
              <a:t>Marco Minghini, Fabio Vinci, Michael Lutz</a:t>
            </a:r>
            <a:endParaRPr lang="nl-NL" sz="32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4413" y="5391726"/>
            <a:ext cx="5679576" cy="877455"/>
          </a:xfrm>
        </p:spPr>
        <p:txBody>
          <a:bodyPr/>
          <a:lstStyle/>
          <a:p>
            <a:endParaRPr lang="nl-NL" dirty="0"/>
          </a:p>
          <a:p>
            <a:r>
              <a:rPr lang="nl-NL" dirty="0" smtClean="0"/>
              <a:t>61</a:t>
            </a:r>
            <a:r>
              <a:rPr lang="nl-NL" baseline="30000" dirty="0" smtClean="0"/>
              <a:t>st</a:t>
            </a:r>
            <a:r>
              <a:rPr lang="nl-NL" dirty="0" smtClean="0"/>
              <a:t> MIG-T meeting – March 5, 2020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2377" y="6480031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338612"/>
            <a:ext cx="10786231" cy="4861465"/>
          </a:xfrm>
        </p:spPr>
        <p:txBody>
          <a:bodyPr/>
          <a:lstStyle/>
          <a:p>
            <a:pPr marL="342000" indent="-342000">
              <a:lnSpc>
                <a:spcPts val="2800"/>
              </a:lnSpc>
              <a:spcAft>
                <a:spcPts val="0"/>
              </a:spcAft>
            </a:pPr>
            <a:r>
              <a:rPr lang="it-IT" dirty="0" smtClean="0"/>
              <a:t>Issue on the geometry orientation for datasets having a N-E CRS, see e.g.</a:t>
            </a:r>
          </a:p>
          <a:p>
            <a:pPr marL="799200" lvl="2" indent="-34200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schemeClr val="tx2"/>
                </a:solidFill>
              </a:rPr>
              <a:t>https://</a:t>
            </a:r>
            <a:r>
              <a:rPr lang="it-IT" dirty="0" smtClean="0">
                <a:solidFill>
                  <a:schemeClr val="tx2"/>
                </a:solidFill>
              </a:rPr>
              <a:t>github.com/inspire-eu-validation/ets-repository/issues/60</a:t>
            </a:r>
          </a:p>
          <a:p>
            <a:pPr marL="799200" lvl="2" indent="-34200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schemeClr val="tx2"/>
                </a:solidFill>
              </a:rPr>
              <a:t>https://</a:t>
            </a:r>
            <a:r>
              <a:rPr lang="it-IT" dirty="0" smtClean="0">
                <a:solidFill>
                  <a:schemeClr val="tx2"/>
                </a:solidFill>
              </a:rPr>
              <a:t>github.com/inspire-eu-validation/ets-repository/issues/137</a:t>
            </a:r>
          </a:p>
          <a:p>
            <a:pPr marL="799200" lvl="2" indent="-34200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schemeClr val="tx2"/>
                </a:solidFill>
              </a:rPr>
              <a:t>https://</a:t>
            </a:r>
            <a:r>
              <a:rPr lang="it-IT" dirty="0" smtClean="0">
                <a:solidFill>
                  <a:schemeClr val="tx2"/>
                </a:solidFill>
              </a:rPr>
              <a:t>github.com/etf-validator/etf-gmlgeox/issues/20</a:t>
            </a:r>
          </a:p>
          <a:p>
            <a:pPr marL="799200" lvl="2" indent="-34200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lang="it-IT" dirty="0">
                <a:solidFill>
                  <a:schemeClr val="tx2"/>
                </a:solidFill>
              </a:rPr>
              <a:t>https://</a:t>
            </a:r>
            <a:r>
              <a:rPr lang="it-IT" dirty="0" smtClean="0">
                <a:solidFill>
                  <a:schemeClr val="tx2"/>
                </a:solidFill>
              </a:rPr>
              <a:t>github.com/inspire-eu-validation/ets-repository/issues/147</a:t>
            </a:r>
          </a:p>
          <a:p>
            <a:pPr marL="799200" lvl="2" indent="-34200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endParaRPr lang="it-IT" dirty="0" smtClean="0"/>
          </a:p>
          <a:p>
            <a:pPr marL="342000" indent="-342000">
              <a:spcAft>
                <a:spcPts val="0"/>
              </a:spcAft>
            </a:pPr>
            <a:r>
              <a:rPr lang="it-IT" dirty="0" smtClean="0"/>
              <a:t>This is due to a known </a:t>
            </a:r>
            <a:r>
              <a:rPr lang="it-IT" dirty="0" smtClean="0">
                <a:solidFill>
                  <a:schemeClr val="tx2"/>
                </a:solidFill>
              </a:rPr>
              <a:t>bug in the deegree library</a:t>
            </a:r>
            <a:r>
              <a:rPr lang="it-IT" dirty="0" smtClean="0"/>
              <a:t>: </a:t>
            </a:r>
          </a:p>
          <a:p>
            <a:pPr marL="684900" lvl="1" indent="-342000">
              <a:spcAft>
                <a:spcPts val="0"/>
              </a:spcAft>
            </a:pPr>
            <a:r>
              <a:rPr lang="it-IT" dirty="0" smtClean="0"/>
              <a:t>a fix is currently under development by the JRC</a:t>
            </a:r>
          </a:p>
          <a:p>
            <a:pPr marL="1142100" lvl="2" indent="-342000">
              <a:spcAft>
                <a:spcPts val="0"/>
              </a:spcAft>
            </a:pPr>
            <a:r>
              <a:rPr lang="it-IT" dirty="0">
                <a:solidFill>
                  <a:schemeClr val="tx2"/>
                </a:solidFill>
              </a:rPr>
              <a:t>https://github.com/deegree/deegree3/issues/886</a:t>
            </a:r>
            <a:endParaRPr lang="it-IT" dirty="0" smtClean="0">
              <a:solidFill>
                <a:schemeClr val="tx2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deegree geometry issue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22451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338612"/>
            <a:ext cx="5645313" cy="4861465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it-IT" dirty="0" smtClean="0"/>
              <a:t>Aimed at:</a:t>
            </a:r>
          </a:p>
          <a:p>
            <a:pPr lvl="1">
              <a:spcAft>
                <a:spcPts val="600"/>
              </a:spcAft>
            </a:pPr>
            <a:r>
              <a:rPr lang="it-IT" sz="2200" dirty="0" smtClean="0"/>
              <a:t>simplifying the selection of the resource to be tested</a:t>
            </a:r>
          </a:p>
          <a:p>
            <a:pPr lvl="1">
              <a:spcAft>
                <a:spcPts val="600"/>
              </a:spcAft>
            </a:pPr>
            <a:r>
              <a:rPr lang="it-IT" sz="2200" dirty="0" smtClean="0"/>
              <a:t>being in line with the visual identity of the European Commission </a:t>
            </a:r>
          </a:p>
          <a:p>
            <a:pPr>
              <a:spcAft>
                <a:spcPts val="600"/>
              </a:spcAft>
            </a:pPr>
            <a:r>
              <a:rPr lang="it-IT" dirty="0" smtClean="0">
                <a:solidFill>
                  <a:schemeClr val="tx2"/>
                </a:solidFill>
              </a:rPr>
              <a:t>Mockups</a:t>
            </a:r>
            <a:r>
              <a:rPr lang="it-IT" dirty="0" smtClean="0"/>
              <a:t> currently under finalization, </a:t>
            </a:r>
            <a:r>
              <a:rPr lang="it-IT" dirty="0" smtClean="0">
                <a:solidFill>
                  <a:schemeClr val="tx2"/>
                </a:solidFill>
              </a:rPr>
              <a:t>development</a:t>
            </a:r>
            <a:r>
              <a:rPr lang="it-IT" dirty="0" smtClean="0"/>
              <a:t> starting soon</a:t>
            </a:r>
          </a:p>
          <a:p>
            <a:pPr>
              <a:spcAft>
                <a:spcPts val="600"/>
              </a:spcAft>
            </a:pPr>
            <a:r>
              <a:rPr lang="it-IT" sz="2400" dirty="0" smtClean="0">
                <a:solidFill>
                  <a:schemeClr val="tx2"/>
                </a:solidFill>
              </a:rPr>
              <a:t>Prototype</a:t>
            </a:r>
            <a:r>
              <a:rPr lang="it-IT" sz="2400" dirty="0" smtClean="0"/>
              <a:t> ready for the INSPIRE Conference 2020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933411" cy="782357"/>
          </a:xfrm>
        </p:spPr>
        <p:txBody>
          <a:bodyPr/>
          <a:lstStyle/>
          <a:p>
            <a:r>
              <a:rPr lang="en-GB" sz="4000" b="1" dirty="0" smtClean="0"/>
              <a:t>New INSPIRE UI for the Reference Validator</a:t>
            </a:r>
            <a:endParaRPr lang="en-GB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024" y="1172787"/>
            <a:ext cx="4408119" cy="5587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581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3" y="1338612"/>
            <a:ext cx="10786231" cy="4861465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it-IT" dirty="0" smtClean="0"/>
              <a:t>Open since the beginning of 2018, now we feel it’s time to close it:</a:t>
            </a:r>
          </a:p>
          <a:p>
            <a:pPr lvl="1">
              <a:spcAft>
                <a:spcPts val="0"/>
              </a:spcAft>
            </a:pPr>
            <a:r>
              <a:rPr lang="it-IT" dirty="0" smtClean="0"/>
              <a:t>few members active, limited feedback received, few meetings</a:t>
            </a:r>
          </a:p>
          <a:p>
            <a:pPr>
              <a:spcAft>
                <a:spcPts val="600"/>
              </a:spcAft>
            </a:pPr>
            <a:endParaRPr lang="it-IT" dirty="0" smtClean="0"/>
          </a:p>
          <a:p>
            <a:pPr>
              <a:spcAft>
                <a:spcPts val="600"/>
              </a:spcAft>
            </a:pPr>
            <a:r>
              <a:rPr lang="it-IT" dirty="0" smtClean="0"/>
              <a:t>Request to the MIG to formally close the Action – under preparation</a:t>
            </a:r>
          </a:p>
          <a:p>
            <a:pPr>
              <a:spcAft>
                <a:spcPts val="600"/>
              </a:spcAft>
            </a:pPr>
            <a:r>
              <a:rPr lang="it-IT" dirty="0" smtClean="0"/>
              <a:t>Proposal to substitute the Sub-group with a </a:t>
            </a:r>
            <a:r>
              <a:rPr lang="it-IT" dirty="0" smtClean="0">
                <a:solidFill>
                  <a:schemeClr val="tx2"/>
                </a:solidFill>
              </a:rPr>
              <a:t>network of Validation Contact Points</a:t>
            </a:r>
            <a:r>
              <a:rPr lang="it-IT" dirty="0" smtClean="0"/>
              <a:t> (e.g. admins of national validators) who should:</a:t>
            </a:r>
            <a:endParaRPr lang="it-IT" sz="2400" dirty="0" smtClean="0"/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it-IT" dirty="0" smtClean="0"/>
              <a:t>be informed / inform on the implementation of the Validator in their country</a:t>
            </a:r>
          </a:p>
          <a:p>
            <a:pPr lvl="1">
              <a:spcBef>
                <a:spcPts val="0"/>
              </a:spcBef>
              <a:spcAft>
                <a:spcPts val="300"/>
              </a:spcAft>
            </a:pPr>
            <a:r>
              <a:rPr lang="it-IT" dirty="0" smtClean="0">
                <a:solidFill>
                  <a:schemeClr val="tx2"/>
                </a:solidFill>
              </a:rPr>
              <a:t>monitor issues </a:t>
            </a:r>
            <a:r>
              <a:rPr lang="it-IT" dirty="0" smtClean="0"/>
              <a:t>in the INSPIRE Validator helpdesk and </a:t>
            </a:r>
            <a:r>
              <a:rPr lang="it-IT" dirty="0" smtClean="0">
                <a:solidFill>
                  <a:schemeClr val="tx2"/>
                </a:solidFill>
              </a:rPr>
              <a:t>provide expert feedback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Closure of Action 2017.4</a:t>
            </a:r>
            <a:endParaRPr lang="en-GB" sz="4000" b="1" dirty="0"/>
          </a:p>
        </p:txBody>
      </p:sp>
    </p:spTree>
    <p:extLst>
      <p:ext uri="{BB962C8B-B14F-4D97-AF65-F5344CB8AC3E}">
        <p14:creationId xmlns:p14="http://schemas.microsoft.com/office/powerpoint/2010/main" val="1092273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dirty="0" smtClean="0"/>
              <a:t>Thank you!</a:t>
            </a:r>
            <a:endParaRPr lang="en-GB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4385" y="5142229"/>
            <a:ext cx="7900127" cy="1588180"/>
          </a:xfrm>
        </p:spPr>
        <p:txBody>
          <a:bodyPr wrap="square" anchor="b" anchorCtr="0"/>
          <a:lstStyle/>
          <a:p>
            <a:r>
              <a:rPr lang="en-GB" sz="1050" b="1" dirty="0" smtClean="0"/>
              <a:t>© European Union 2020</a:t>
            </a:r>
          </a:p>
          <a:p>
            <a:r>
              <a:rPr lang="en-GB" sz="1050" dirty="0" smtClean="0"/>
              <a:t>Unless otherwise noted the reuse of this presentation is authorised under the </a:t>
            </a:r>
            <a:r>
              <a:rPr lang="en-GB" sz="1050" dirty="0" smtClean="0">
                <a:hlinkClick r:id="rId3"/>
              </a:rPr>
              <a:t>CC BY 4.0 </a:t>
            </a:r>
            <a:r>
              <a:rPr lang="en-GB" sz="1050" dirty="0" smtClean="0"/>
              <a:t>license. For any use or reproduction of elements that are not owned by the EU, permission may need to be sought directly from the respective right holders.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5415309"/>
            <a:ext cx="1023496" cy="358097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988289" y="4349350"/>
            <a:ext cx="7474688" cy="940045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dirty="0" smtClean="0">
                <a:solidFill>
                  <a:schemeClr val="tx2"/>
                </a:solidFill>
              </a:rPr>
              <a:t>marco.minghini@ec.europa.eu</a:t>
            </a:r>
            <a:endParaRPr lang="en-GB" sz="4000" dirty="0">
              <a:solidFill>
                <a:schemeClr val="tx2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103" y="4524238"/>
            <a:ext cx="698038" cy="7651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0" b="33539"/>
          <a:stretch/>
        </p:blipFill>
        <p:spPr>
          <a:xfrm>
            <a:off x="1077013" y="3679240"/>
            <a:ext cx="2962275" cy="64346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494" y="3633051"/>
            <a:ext cx="2108018" cy="7565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60" y="3612353"/>
            <a:ext cx="2499365" cy="777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2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 smtClean="0">
                <a:solidFill>
                  <a:schemeClr val="accent2"/>
                </a:solidFill>
              </a:rPr>
              <a:t>EU Science Hub: </a:t>
            </a:r>
            <a:r>
              <a:rPr lang="en-GB" dirty="0" err="1" smtClean="0"/>
              <a:t>ec.europa.eu</a:t>
            </a:r>
            <a:r>
              <a:rPr lang="en-GB" dirty="0" smtClean="0"/>
              <a:t>/</a:t>
            </a:r>
            <a:r>
              <a:rPr lang="en-GB" dirty="0" err="1" smtClean="0"/>
              <a:t>jrc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@</a:t>
            </a:r>
            <a:r>
              <a:rPr lang="en-GB" dirty="0" err="1" smtClean="0"/>
              <a:t>EU_ScienceHub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 Hub – Joint Research Centre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Science, Research and Innovation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err="1" smtClean="0"/>
              <a:t>Eu</a:t>
            </a:r>
            <a:r>
              <a:rPr lang="en-GB" dirty="0" smtClean="0"/>
              <a:t> Science Hub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Keep in touch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6" y="1710237"/>
            <a:ext cx="827881" cy="907677"/>
          </a:xfrm>
          <a:prstGeom prst="rect">
            <a:avLst/>
          </a:prstGeom>
        </p:spPr>
      </p:pic>
      <p:pic>
        <p:nvPicPr>
          <p:cNvPr id="26" name="Picture 25" descr="Twitter_Social_Icon_Rounded_Square_Colo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17" y="2675006"/>
            <a:ext cx="624058" cy="624058"/>
          </a:xfrm>
          <a:prstGeom prst="rect">
            <a:avLst/>
          </a:prstGeom>
        </p:spPr>
      </p:pic>
      <p:pic>
        <p:nvPicPr>
          <p:cNvPr id="28" name="Picture 27" descr="LI-In-Bu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4" y="4238027"/>
            <a:ext cx="746211" cy="634574"/>
          </a:xfrm>
          <a:prstGeom prst="rect">
            <a:avLst/>
          </a:prstGeom>
        </p:spPr>
      </p:pic>
      <p:pic>
        <p:nvPicPr>
          <p:cNvPr id="29" name="Picture 28" descr="yt_icon_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67" y="5035058"/>
            <a:ext cx="739172" cy="521650"/>
          </a:xfrm>
          <a:prstGeom prst="rect">
            <a:avLst/>
          </a:prstGeom>
        </p:spPr>
      </p:pic>
      <p:pic>
        <p:nvPicPr>
          <p:cNvPr id="31" name="Picture 30" descr="f_logo_RGB-Blue_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4" y="3375703"/>
            <a:ext cx="7155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INSPIRE Reference Validator</a:t>
            </a:r>
            <a:endParaRPr lang="en-GB" sz="40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29" y="1423576"/>
            <a:ext cx="11958036" cy="5322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35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5" y="1338613"/>
            <a:ext cx="5643196" cy="4271611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A document describing the </a:t>
            </a:r>
            <a:r>
              <a:rPr lang="en-US" dirty="0" smtClean="0">
                <a:solidFill>
                  <a:schemeClr val="tx2"/>
                </a:solidFill>
              </a:rPr>
              <a:t>annual plan</a:t>
            </a:r>
            <a:r>
              <a:rPr lang="en-US" dirty="0" smtClean="0"/>
              <a:t> for future releases of the INSPIRE Reference Validator:</a:t>
            </a:r>
          </a:p>
          <a:p>
            <a:pPr lvl="1">
              <a:spcAft>
                <a:spcPts val="0"/>
              </a:spcAft>
            </a:pPr>
            <a:r>
              <a:rPr lang="it-IT" sz="2400" dirty="0" smtClean="0"/>
              <a:t>designed to </a:t>
            </a:r>
            <a:r>
              <a:rPr lang="it-IT" sz="2400" dirty="0" smtClean="0">
                <a:solidFill>
                  <a:schemeClr val="tx2"/>
                </a:solidFill>
              </a:rPr>
              <a:t>help data providers </a:t>
            </a:r>
            <a:r>
              <a:rPr lang="it-IT" sz="2400" dirty="0" smtClean="0"/>
              <a:t>prepare themselves for the annual Monitoring deadline in December</a:t>
            </a:r>
          </a:p>
          <a:p>
            <a:pPr lvl="1">
              <a:spcAft>
                <a:spcPts val="0"/>
              </a:spcAft>
            </a:pPr>
            <a:r>
              <a:rPr lang="it-IT" sz="2400" dirty="0" smtClean="0"/>
              <a:t>it describes:</a:t>
            </a:r>
          </a:p>
          <a:p>
            <a:pPr lvl="2">
              <a:spcAft>
                <a:spcPts val="0"/>
              </a:spcAft>
            </a:pPr>
            <a:r>
              <a:rPr lang="it-IT" sz="2200" dirty="0" smtClean="0"/>
              <a:t>the </a:t>
            </a:r>
            <a:r>
              <a:rPr lang="it-IT" sz="2200" dirty="0" smtClean="0">
                <a:solidFill>
                  <a:schemeClr val="tx2"/>
                </a:solidFill>
              </a:rPr>
              <a:t>number</a:t>
            </a:r>
            <a:r>
              <a:rPr lang="it-IT" sz="2200" dirty="0" smtClean="0"/>
              <a:t> of scheduled releases</a:t>
            </a:r>
          </a:p>
          <a:p>
            <a:pPr lvl="2">
              <a:spcAft>
                <a:spcPts val="0"/>
              </a:spcAft>
            </a:pPr>
            <a:r>
              <a:rPr lang="it-IT" sz="2200" dirty="0" smtClean="0"/>
              <a:t>the </a:t>
            </a:r>
            <a:r>
              <a:rPr lang="it-IT" sz="2200" dirty="0" smtClean="0">
                <a:solidFill>
                  <a:schemeClr val="tx2"/>
                </a:solidFill>
              </a:rPr>
              <a:t>content</a:t>
            </a:r>
            <a:r>
              <a:rPr lang="it-IT" sz="2200" dirty="0" smtClean="0"/>
              <a:t> of each release</a:t>
            </a:r>
          </a:p>
          <a:p>
            <a:pPr lvl="2">
              <a:spcAft>
                <a:spcPts val="0"/>
              </a:spcAft>
            </a:pPr>
            <a:r>
              <a:rPr lang="it-IT" sz="2200" dirty="0"/>
              <a:t>t</a:t>
            </a:r>
            <a:r>
              <a:rPr lang="it-IT" sz="2200" dirty="0" smtClean="0"/>
              <a:t>he management of releases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Release planning strategy</a:t>
            </a:r>
            <a:endParaRPr lang="en-GB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43690" y="6333618"/>
            <a:ext cx="968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dirty="0">
                <a:solidFill>
                  <a:schemeClr val="tx2"/>
                </a:solidFill>
              </a:rPr>
              <a:t>https://github.com/inspire-eu-validation/community/tree/master/release%20strategy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2277" y="1430383"/>
            <a:ext cx="4951571" cy="428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934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Release planning strategy</a:t>
            </a:r>
            <a:endParaRPr lang="en-GB" sz="40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725" y="1298676"/>
            <a:ext cx="10496550" cy="48006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3690" y="6333618"/>
            <a:ext cx="968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dirty="0">
                <a:solidFill>
                  <a:schemeClr val="tx2"/>
                </a:solidFill>
              </a:rPr>
              <a:t>https://github.com/inspire-eu-validation/community/tree/master/release%20strategy</a:t>
            </a:r>
          </a:p>
        </p:txBody>
      </p:sp>
    </p:spTree>
    <p:extLst>
      <p:ext uri="{BB962C8B-B14F-4D97-AF65-F5344CB8AC3E}">
        <p14:creationId xmlns:p14="http://schemas.microsoft.com/office/powerpoint/2010/main" val="960587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Release planning strategy</a:t>
            </a:r>
            <a:endParaRPr lang="en-GB" sz="40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90714"/>
          <a:stretch/>
        </p:blipFill>
        <p:spPr>
          <a:xfrm>
            <a:off x="1004618" y="1761312"/>
            <a:ext cx="10391775" cy="53775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51044"/>
          <a:stretch/>
        </p:blipFill>
        <p:spPr>
          <a:xfrm>
            <a:off x="900111" y="2290343"/>
            <a:ext cx="10391775" cy="283513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43690" y="6333618"/>
            <a:ext cx="968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dirty="0">
                <a:solidFill>
                  <a:schemeClr val="tx2"/>
                </a:solidFill>
              </a:rPr>
              <a:t>https://github.com/inspire-eu-validation/community/tree/master/release%20strategy</a:t>
            </a:r>
          </a:p>
        </p:txBody>
      </p:sp>
    </p:spTree>
    <p:extLst>
      <p:ext uri="{BB962C8B-B14F-4D97-AF65-F5344CB8AC3E}">
        <p14:creationId xmlns:p14="http://schemas.microsoft.com/office/powerpoint/2010/main" val="2262920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Validator issue tracker</a:t>
            </a:r>
            <a:endParaRPr lang="en-GB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31376" y="6333618"/>
            <a:ext cx="968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dirty="0">
                <a:solidFill>
                  <a:schemeClr val="tx2"/>
                </a:solidFill>
              </a:rPr>
              <a:t>https://github.com/inspire-eu-validation/community/issues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9" y="1885496"/>
            <a:ext cx="7733212" cy="4385719"/>
          </a:xfrm>
          <a:prstGeom prst="rect">
            <a:avLst/>
          </a:prstGeom>
        </p:spPr>
      </p:pic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967155" y="1338613"/>
            <a:ext cx="10545576" cy="55114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Use of </a:t>
            </a:r>
            <a:r>
              <a:rPr lang="en-US" dirty="0" smtClean="0">
                <a:solidFill>
                  <a:schemeClr val="tx2"/>
                </a:solidFill>
              </a:rPr>
              <a:t>labels</a:t>
            </a:r>
            <a:r>
              <a:rPr lang="en-US" dirty="0" smtClean="0"/>
              <a:t> to categorize the current stage of solution implementation:</a:t>
            </a:r>
            <a:endParaRPr lang="it-IT" sz="2200" dirty="0" smtClean="0"/>
          </a:p>
        </p:txBody>
      </p:sp>
    </p:spTree>
    <p:extLst>
      <p:ext uri="{BB962C8B-B14F-4D97-AF65-F5344CB8AC3E}">
        <p14:creationId xmlns:p14="http://schemas.microsoft.com/office/powerpoint/2010/main" val="66460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Validator issues – Project board</a:t>
            </a:r>
            <a:endParaRPr lang="en-GB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40081" y="6333618"/>
            <a:ext cx="9684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it-IT" dirty="0">
                <a:solidFill>
                  <a:schemeClr val="tx2"/>
                </a:solidFill>
              </a:rPr>
              <a:t>https://github.com/inspire-eu-validation/community/projects/1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967155" y="1338613"/>
            <a:ext cx="10545576" cy="55114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Comprehensive view of the current implementation stage of all issues:</a:t>
            </a:r>
            <a:endParaRPr lang="it-IT" sz="22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7" y="1889760"/>
            <a:ext cx="12020638" cy="3776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489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901" y="1241652"/>
            <a:ext cx="6500378" cy="489985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356562"/>
            <a:ext cx="10263893" cy="782357"/>
          </a:xfrm>
        </p:spPr>
        <p:txBody>
          <a:bodyPr/>
          <a:lstStyle/>
          <a:p>
            <a:r>
              <a:rPr lang="en-GB" sz="4000" b="1" dirty="0" smtClean="0"/>
              <a:t>New tests coming soon</a:t>
            </a:r>
            <a:endParaRPr lang="en-GB" sz="4000" b="1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967155" y="1338613"/>
            <a:ext cx="4232526" cy="2396479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New ATS / ETS for:</a:t>
            </a:r>
          </a:p>
          <a:p>
            <a:pPr lvl="1">
              <a:spcAft>
                <a:spcPts val="0"/>
              </a:spcAft>
            </a:pPr>
            <a:r>
              <a:rPr lang="en-US" sz="2400" dirty="0">
                <a:solidFill>
                  <a:schemeClr val="tx2"/>
                </a:solidFill>
              </a:rPr>
              <a:t>S</a:t>
            </a:r>
            <a:r>
              <a:rPr lang="en-US" sz="2400" dirty="0" smtClean="0">
                <a:solidFill>
                  <a:schemeClr val="tx2"/>
                </a:solidFill>
              </a:rPr>
              <a:t>patial scope code lists</a:t>
            </a:r>
          </a:p>
          <a:p>
            <a:pPr lvl="1">
              <a:spcAft>
                <a:spcPts val="0"/>
              </a:spcAft>
            </a:pPr>
            <a:r>
              <a:rPr lang="en-US" sz="2400" dirty="0" smtClean="0">
                <a:solidFill>
                  <a:schemeClr val="tx2"/>
                </a:solidFill>
              </a:rPr>
              <a:t>Priority Data Sets</a:t>
            </a:r>
          </a:p>
          <a:p>
            <a:pPr lvl="1">
              <a:spcAft>
                <a:spcPts val="0"/>
              </a:spcAft>
            </a:pPr>
            <a:endParaRPr lang="en-US" sz="2400" dirty="0" smtClean="0"/>
          </a:p>
          <a:p>
            <a:pPr>
              <a:spcAft>
                <a:spcPts val="0"/>
              </a:spcAft>
            </a:pPr>
            <a:r>
              <a:rPr lang="en-US" dirty="0" smtClean="0"/>
              <a:t>Soon available in the Staging instance for testing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875" y="4292294"/>
            <a:ext cx="3135086" cy="184921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470901" y="2820692"/>
            <a:ext cx="6500378" cy="43395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782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1" y="356562"/>
            <a:ext cx="11299655" cy="782357"/>
          </a:xfrm>
        </p:spPr>
        <p:txBody>
          <a:bodyPr/>
          <a:lstStyle/>
          <a:p>
            <a:r>
              <a:rPr lang="en-GB" sz="4000" b="1" dirty="0" smtClean="0"/>
              <a:t>New tests coming (less) soon</a:t>
            </a:r>
            <a:endParaRPr lang="en-GB" sz="4000" b="1" dirty="0"/>
          </a:p>
        </p:txBody>
      </p:sp>
      <p:sp>
        <p:nvSpPr>
          <p:cNvPr id="4" name="Content Placeholder 1"/>
          <p:cNvSpPr>
            <a:spLocks noGrp="1"/>
          </p:cNvSpPr>
          <p:nvPr>
            <p:ph idx="1"/>
          </p:nvPr>
        </p:nvSpPr>
        <p:spPr>
          <a:xfrm>
            <a:off x="967155" y="1338613"/>
            <a:ext cx="4078978" cy="31656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dirty="0" smtClean="0"/>
              <a:t>New ATS / ETS for:</a:t>
            </a:r>
          </a:p>
          <a:p>
            <a:pPr lvl="1">
              <a:spcAft>
                <a:spcPts val="0"/>
              </a:spcAft>
            </a:pPr>
            <a:r>
              <a:rPr lang="en-US" sz="2400" dirty="0" smtClean="0">
                <a:solidFill>
                  <a:schemeClr val="tx2"/>
                </a:solidFill>
              </a:rPr>
              <a:t>Annex II / III Data Specifications</a:t>
            </a:r>
          </a:p>
          <a:p>
            <a:pPr lvl="2">
              <a:spcAft>
                <a:spcPts val="0"/>
              </a:spcAft>
            </a:pPr>
            <a:r>
              <a:rPr lang="en-US" sz="2000" dirty="0" smtClean="0"/>
              <a:t>they will be added incrementally</a:t>
            </a:r>
          </a:p>
          <a:p>
            <a:pPr lvl="2">
              <a:spcAft>
                <a:spcPts val="0"/>
              </a:spcAft>
            </a:pPr>
            <a:r>
              <a:rPr lang="en-US" sz="2000" dirty="0" smtClean="0"/>
              <a:t>data sets from Annex II / III can already be tested against cross-cutting requirements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133" y="1476525"/>
            <a:ext cx="6856906" cy="2683540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967153" y="4792142"/>
            <a:ext cx="10786231" cy="1574791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chemeClr val="accent5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Aft>
                <a:spcPts val="0"/>
              </a:spcAft>
            </a:pPr>
            <a:r>
              <a:rPr lang="en-US" sz="2400" dirty="0" smtClean="0">
                <a:solidFill>
                  <a:schemeClr val="tx2"/>
                </a:solidFill>
              </a:rPr>
              <a:t>Download Services based on OGC </a:t>
            </a:r>
            <a:r>
              <a:rPr lang="en-US" sz="2400" dirty="0">
                <a:solidFill>
                  <a:schemeClr val="tx2"/>
                </a:solidFill>
              </a:rPr>
              <a:t>API </a:t>
            </a:r>
            <a:r>
              <a:rPr lang="en-US" sz="2400" dirty="0" smtClean="0">
                <a:solidFill>
                  <a:schemeClr val="tx2"/>
                </a:solidFill>
              </a:rPr>
              <a:t>- Features</a:t>
            </a:r>
            <a:endParaRPr lang="en-US" sz="2400" dirty="0"/>
          </a:p>
          <a:p>
            <a:pPr lvl="2">
              <a:spcAft>
                <a:spcPts val="0"/>
              </a:spcAft>
            </a:pPr>
            <a:r>
              <a:rPr lang="it-IT" sz="2000" dirty="0" smtClean="0"/>
              <a:t>based on the requirements to setup </a:t>
            </a:r>
            <a:r>
              <a:rPr lang="en-US" sz="2000" dirty="0"/>
              <a:t>an INSPIRE Download </a:t>
            </a:r>
            <a:r>
              <a:rPr lang="en-US" sz="2000" dirty="0" smtClean="0"/>
              <a:t>Service </a:t>
            </a:r>
            <a:r>
              <a:rPr lang="en-US" sz="2000" dirty="0"/>
              <a:t>based on the OGC </a:t>
            </a:r>
            <a:r>
              <a:rPr lang="en-US" sz="2000" dirty="0" smtClean="0"/>
              <a:t>API - Features standard:				                </a:t>
            </a:r>
            <a:r>
              <a:rPr lang="it-IT" sz="1600" dirty="0" smtClean="0">
                <a:solidFill>
                  <a:schemeClr val="tx2"/>
                </a:solidFill>
              </a:rPr>
              <a:t>https</a:t>
            </a:r>
            <a:r>
              <a:rPr lang="it-IT" sz="1600" dirty="0">
                <a:solidFill>
                  <a:schemeClr val="tx2"/>
                </a:solidFill>
              </a:rPr>
              <a:t>://github.com/INSPIRE-MIF/gp-ogc-api-features/blob/master/spec/oapif-inspire-download.md</a:t>
            </a:r>
          </a:p>
          <a:p>
            <a:pPr lvl="2">
              <a:spcAft>
                <a:spcPts val="0"/>
              </a:spcAft>
            </a:pPr>
            <a:endParaRPr lang="it-IT" sz="2000" dirty="0" smtClean="0"/>
          </a:p>
          <a:p>
            <a:pPr>
              <a:spcAft>
                <a:spcPts val="600"/>
              </a:spcAft>
            </a:pPr>
            <a:endParaRPr lang="it-IT" dirty="0" smtClean="0"/>
          </a:p>
        </p:txBody>
      </p:sp>
    </p:spTree>
    <p:extLst>
      <p:ext uri="{BB962C8B-B14F-4D97-AF65-F5344CB8AC3E}">
        <p14:creationId xmlns:p14="http://schemas.microsoft.com/office/powerpoint/2010/main" val="333534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5715</TotalTime>
  <Words>515</Words>
  <Application>Microsoft Office PowerPoint</Application>
  <PresentationFormat>Widescreen</PresentationFormat>
  <Paragraphs>85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Validation and conformity through the INSPIRE reference validator (MIWP Action 2017.4)</vt:lpstr>
      <vt:lpstr>INSPIRE Reference Validator</vt:lpstr>
      <vt:lpstr>Release planning strategy</vt:lpstr>
      <vt:lpstr>Release planning strategy</vt:lpstr>
      <vt:lpstr>Release planning strategy</vt:lpstr>
      <vt:lpstr>Validator issue tracker</vt:lpstr>
      <vt:lpstr>Validator issues – Project board</vt:lpstr>
      <vt:lpstr>New tests coming soon</vt:lpstr>
      <vt:lpstr>New tests coming (less) soon</vt:lpstr>
      <vt:lpstr>deegree geometry issue</vt:lpstr>
      <vt:lpstr>New INSPIRE UI for the Reference Validator</vt:lpstr>
      <vt:lpstr>Closure of Action 2017.4</vt:lpstr>
      <vt:lpstr>Thank you!</vt:lpstr>
      <vt:lpstr>Keep in touch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Marco Minghini</cp:lastModifiedBy>
  <cp:revision>342</cp:revision>
  <dcterms:created xsi:type="dcterms:W3CDTF">2019-08-09T12:06:42Z</dcterms:created>
  <dcterms:modified xsi:type="dcterms:W3CDTF">2020-03-06T13:48:50Z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</Properties>
</file>