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376" r:id="rId2"/>
    <p:sldId id="406"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 Vinci" initials="FV" lastIdx="3" clrIdx="0">
    <p:extLst>
      <p:ext uri="{19B8F6BF-5375-455C-9EA6-DF929625EA0E}">
        <p15:presenceInfo xmlns:p15="http://schemas.microsoft.com/office/powerpoint/2012/main" userId="Fabio Vinc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95989"/>
    <a:srgbClr val="1D679F"/>
    <a:srgbClr val="1F6DA6"/>
    <a:srgbClr val="1B5B87"/>
    <a:srgbClr val="227DC1"/>
    <a:srgbClr val="2178B9"/>
    <a:srgbClr val="2177B7"/>
    <a:srgbClr val="2175B3"/>
    <a:srgbClr val="E0A4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146" autoAdjust="0"/>
  </p:normalViewPr>
  <p:slideViewPr>
    <p:cSldViewPr snapToGrid="0">
      <p:cViewPr varScale="1">
        <p:scale>
          <a:sx n="66" d="100"/>
          <a:sy n="66" d="100"/>
        </p:scale>
        <p:origin x="900" y="66"/>
      </p:cViewPr>
      <p:guideLst>
        <p:guide orient="horz" pos="2092"/>
        <p:guide pos="3840"/>
        <p:guide orient="horz" pos="3777"/>
        <p:guide pos="3839"/>
        <p:guide orient="horz" pos="2162"/>
        <p:guide pos="3835"/>
      </p:guideLst>
    </p:cSldViewPr>
  </p:slideViewPr>
  <p:outlineViewPr>
    <p:cViewPr>
      <p:scale>
        <a:sx n="33" d="100"/>
        <a:sy n="33" d="100"/>
      </p:scale>
      <p:origin x="0" y="-446"/>
    </p:cViewPr>
  </p:outlineViewPr>
  <p:notesTextViewPr>
    <p:cViewPr>
      <p:scale>
        <a:sx n="3" d="2"/>
        <a:sy n="3" d="2"/>
      </p:scale>
      <p:origin x="0" y="0"/>
    </p:cViewPr>
  </p:notesTextViewPr>
  <p:sorterViewPr>
    <p:cViewPr>
      <p:scale>
        <a:sx n="100" d="100"/>
        <a:sy n="100" d="100"/>
      </p:scale>
      <p:origin x="0" y="-5792"/>
    </p:cViewPr>
  </p:sorterViewPr>
  <p:notesViewPr>
    <p:cSldViewPr snapToGrid="0" snapToObjects="1" showGuides="1">
      <p:cViewPr varScale="1">
        <p:scale>
          <a:sx n="145" d="100"/>
          <a:sy n="145" d="100"/>
        </p:scale>
        <p:origin x="-204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13/10/2020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13/10/2020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endParaRPr sz="800" b="0" i="0" u="none" strike="noStrike" cap="none">
              <a:solidFill>
                <a:schemeClr val="dk1"/>
              </a:solidFill>
              <a:latin typeface="Arial"/>
              <a:ea typeface="Arial"/>
              <a:cs typeface="Arial"/>
              <a:sym typeface="Arial"/>
            </a:endParaRPr>
          </a:p>
        </p:txBody>
      </p:sp>
      <p:sp>
        <p:nvSpPr>
          <p:cNvPr id="111" name="Google Shape;11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extLst>
      <p:ext uri="{BB962C8B-B14F-4D97-AF65-F5344CB8AC3E}">
        <p14:creationId xmlns:p14="http://schemas.microsoft.com/office/powerpoint/2010/main" val="1360698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sz="900" dirty="0" smtClean="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8043821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dirty="0" smtClean="0"/>
              <a:t>Click to edit Master title style</a:t>
            </a:r>
            <a:endParaRPr lang="en-GB" noProof="0"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smtClean="0"/>
              <a:t>Speaker</a:t>
            </a:r>
            <a:br>
              <a:rPr lang="en-GB" noProof="0" dirty="0" smtClean="0"/>
            </a:br>
            <a:r>
              <a:rPr lang="en-GB" noProof="0" dirty="0" smtClean="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dirty="0" smtClean="0"/>
              <a:t>Click to edit Master title style</a:t>
            </a:r>
            <a:endParaRPr lang="en-GB" noProof="0" dirty="0"/>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dirty="0" smtClean="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smtClean="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smtClean="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dirty="0" smtClean="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dirty="0" smtClean="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dirty="0" smtClean="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smtClean="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smtClean="0"/>
              <a:t>Click to edit Master title style</a:t>
            </a:r>
            <a:endParaRPr lang="en-GB" noProof="0" dirty="0"/>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Tree>
    <p:extLst>
      <p:ext uri="{BB962C8B-B14F-4D97-AF65-F5344CB8AC3E}">
        <p14:creationId xmlns:p14="http://schemas.microsoft.com/office/powerpoint/2010/main" val="411006177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dirty="0" smtClean="0"/>
              <a:t>Click to edit Master title style</a:t>
            </a:r>
            <a:endParaRPr lang="en-GB" noProof="0" dirty="0"/>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Tree>
    <p:extLst>
      <p:ext uri="{BB962C8B-B14F-4D97-AF65-F5344CB8AC3E}">
        <p14:creationId xmlns:p14="http://schemas.microsoft.com/office/powerpoint/2010/main" val="303055028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ver">
  <p:cSld name="1_Cover">
    <p:spTree>
      <p:nvGrpSpPr>
        <p:cNvPr id="1" name="Shape 12"/>
        <p:cNvGrpSpPr/>
        <p:nvPr/>
      </p:nvGrpSpPr>
      <p:grpSpPr>
        <a:xfrm>
          <a:off x="0" y="0"/>
          <a:ext cx="0" cy="0"/>
          <a:chOff x="0" y="0"/>
          <a:chExt cx="0" cy="0"/>
        </a:xfrm>
      </p:grpSpPr>
      <p:sp>
        <p:nvSpPr>
          <p:cNvPr id="13" name="Google Shape;13;p5"/>
          <p:cNvSpPr/>
          <p:nvPr/>
        </p:nvSpPr>
        <p:spPr>
          <a:xfrm>
            <a:off x="0" y="1073101"/>
            <a:ext cx="12192000" cy="5784900"/>
          </a:xfrm>
          <a:prstGeom prst="rect">
            <a:avLst/>
          </a:prstGeom>
          <a:gradFill>
            <a:gsLst>
              <a:gs pos="0">
                <a:srgbClr val="0D6CB4"/>
              </a:gs>
              <a:gs pos="47000">
                <a:srgbClr val="0D6CB4"/>
              </a:gs>
              <a:gs pos="77000">
                <a:srgbClr val="227DC1"/>
              </a:gs>
              <a:gs pos="100000">
                <a:schemeClr val="accent2"/>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Arial"/>
              <a:ea typeface="Arial"/>
              <a:cs typeface="Arial"/>
              <a:sym typeface="Arial"/>
            </a:endParaRPr>
          </a:p>
        </p:txBody>
      </p:sp>
      <p:sp>
        <p:nvSpPr>
          <p:cNvPr id="14" name="Google Shape;14;p5"/>
          <p:cNvSpPr txBox="1">
            <a:spLocks noGrp="1"/>
          </p:cNvSpPr>
          <p:nvPr>
            <p:ph type="ctrTitle"/>
          </p:nvPr>
        </p:nvSpPr>
        <p:spPr>
          <a:xfrm>
            <a:off x="1071349" y="1992572"/>
            <a:ext cx="10290265" cy="214952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5" name="Google Shape;15;p5"/>
          <p:cNvCxnSpPr/>
          <p:nvPr/>
        </p:nvCxnSpPr>
        <p:spPr>
          <a:xfrm>
            <a:off x="838200" y="1978925"/>
            <a:ext cx="0" cy="4879075"/>
          </a:xfrm>
          <a:prstGeom prst="straightConnector1">
            <a:avLst/>
          </a:prstGeom>
          <a:noFill/>
          <a:ln w="28575" cap="flat" cmpd="sng">
            <a:solidFill>
              <a:schemeClr val="accent5"/>
            </a:solidFill>
            <a:prstDash val="solid"/>
            <a:miter lim="800000"/>
            <a:headEnd type="none" w="sm" len="sm"/>
            <a:tailEnd type="none" w="sm" len="sm"/>
          </a:ln>
        </p:spPr>
      </p:cxnSp>
      <p:sp>
        <p:nvSpPr>
          <p:cNvPr id="16" name="Google Shape;16;p5"/>
          <p:cNvSpPr txBox="1">
            <a:spLocks noGrp="1"/>
          </p:cNvSpPr>
          <p:nvPr>
            <p:ph type="subTitle" idx="1"/>
          </p:nvPr>
        </p:nvSpPr>
        <p:spPr>
          <a:xfrm>
            <a:off x="1071350" y="4418049"/>
            <a:ext cx="10290265" cy="8977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800"/>
              <a:buFont typeface="Arial"/>
              <a:buNone/>
              <a:defRPr sz="2800" b="0" i="0" u="none" strike="noStrike" cap="none">
                <a:solidFill>
                  <a:schemeClr val="accent5"/>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7" name="Google Shape;17;p5"/>
          <p:cNvSpPr txBox="1">
            <a:spLocks noGrp="1"/>
          </p:cNvSpPr>
          <p:nvPr>
            <p:ph type="body" idx="2"/>
          </p:nvPr>
        </p:nvSpPr>
        <p:spPr>
          <a:xfrm>
            <a:off x="6094413" y="5391726"/>
            <a:ext cx="5267202" cy="87745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0"/>
              </a:spcBef>
              <a:spcAft>
                <a:spcPts val="0"/>
              </a:spcAft>
              <a:buClr>
                <a:srgbClr val="2B91C5"/>
              </a:buClr>
              <a:buSzPts val="2200"/>
              <a:buFont typeface="Arial"/>
              <a:buNone/>
              <a:defRPr sz="2200" b="0" i="1" u="none" strike="noStrike" cap="none">
                <a:solidFill>
                  <a:schemeClr val="lt1"/>
                </a:solidFill>
                <a:latin typeface="Arial"/>
                <a:ea typeface="Arial"/>
                <a:cs typeface="Arial"/>
                <a:sym typeface="Arial"/>
              </a:defRPr>
            </a:lvl1pPr>
            <a:lvl2pPr marL="914400" marR="0" lvl="1" indent="-355600" algn="l" rtl="0">
              <a:lnSpc>
                <a:spcPct val="100000"/>
              </a:lnSpc>
              <a:spcBef>
                <a:spcPts val="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8" name="Google Shape;18;p5" descr="Footer.jpg"/>
          <p:cNvPicPr preferRelativeResize="0"/>
          <p:nvPr/>
        </p:nvPicPr>
        <p:blipFill rotWithShape="1">
          <a:blip r:embed="rId2">
            <a:alphaModFix/>
          </a:blip>
          <a:srcRect/>
          <a:stretch/>
        </p:blipFill>
        <p:spPr>
          <a:xfrm>
            <a:off x="5747221" y="6390001"/>
            <a:ext cx="697559" cy="467999"/>
          </a:xfrm>
          <a:prstGeom prst="rect">
            <a:avLst/>
          </a:prstGeom>
          <a:noFill/>
          <a:ln>
            <a:noFill/>
          </a:ln>
        </p:spPr>
      </p:pic>
      <p:pic>
        <p:nvPicPr>
          <p:cNvPr id="19" name="Google Shape;19;p5" descr="EC-JRC-logo_vertical_EN_pos_transparent-background.png"/>
          <p:cNvPicPr preferRelativeResize="0"/>
          <p:nvPr/>
        </p:nvPicPr>
        <p:blipFill rotWithShape="1">
          <a:blip r:embed="rId3">
            <a:alphaModFix/>
          </a:blip>
          <a:srcRect l="3733" t="5039" r="4158" b="4382"/>
          <a:stretch/>
        </p:blipFill>
        <p:spPr>
          <a:xfrm>
            <a:off x="5373779" y="264907"/>
            <a:ext cx="1674947" cy="1152000"/>
          </a:xfrm>
          <a:prstGeom prst="rect">
            <a:avLst/>
          </a:prstGeom>
          <a:noFill/>
          <a:ln>
            <a:noFill/>
          </a:ln>
        </p:spPr>
      </p:pic>
    </p:spTree>
    <p:extLst>
      <p:ext uri="{BB962C8B-B14F-4D97-AF65-F5344CB8AC3E}">
        <p14:creationId xmlns:p14="http://schemas.microsoft.com/office/powerpoint/2010/main" val="407181554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smtClean="0"/>
              <a:t>Click to edit Master title style</a:t>
            </a:r>
            <a:endParaRPr lang="en-GB" noProof="0" dirty="0"/>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smtClean="0"/>
              <a:t>Click to edit Master subtitle style</a:t>
            </a:r>
            <a:endParaRPr lang="en-GB" noProof="0"/>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dirty="0" smtClean="0"/>
              <a:t>Click to edit Master title style</a:t>
            </a:r>
            <a:endParaRPr lang="en-GB" noProof="0" dirty="0"/>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smtClean="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20"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 id="2147483671" r:id="rId18"/>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
          <p:cNvSpPr txBox="1">
            <a:spLocks noGrp="1"/>
          </p:cNvSpPr>
          <p:nvPr>
            <p:ph type="ctrTitle"/>
          </p:nvPr>
        </p:nvSpPr>
        <p:spPr>
          <a:xfrm>
            <a:off x="1071349" y="1992572"/>
            <a:ext cx="10702640" cy="2739427"/>
          </a:xfrm>
          <a:prstGeom prst="rect">
            <a:avLst/>
          </a:prstGeom>
          <a:noFill/>
          <a:ln>
            <a:noFill/>
          </a:ln>
        </p:spPr>
        <p:txBody>
          <a:bodyPr spcFirstLastPara="1" wrap="square" lIns="91425" tIns="45700" rIns="91425" bIns="45700" anchor="t" anchorCtr="0">
            <a:noAutofit/>
          </a:bodyPr>
          <a:lstStyle/>
          <a:p>
            <a:pPr lvl="0">
              <a:lnSpc>
                <a:spcPct val="100000"/>
              </a:lnSpc>
              <a:buSzPts val="5600"/>
            </a:pPr>
            <a:r>
              <a:rPr lang="en-US" sz="5600" b="1" dirty="0"/>
              <a:t>2016.4 Theme specific issues</a:t>
            </a:r>
            <a:r>
              <a:rPr lang="en-GB" sz="5600" b="1" dirty="0" smtClean="0"/>
              <a:t> </a:t>
            </a:r>
            <a:endParaRPr sz="5600" b="1" dirty="0"/>
          </a:p>
        </p:txBody>
      </p:sp>
    </p:spTree>
    <p:extLst>
      <p:ext uri="{BB962C8B-B14F-4D97-AF65-F5344CB8AC3E}">
        <p14:creationId xmlns:p14="http://schemas.microsoft.com/office/powerpoint/2010/main" val="2753551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2990" y="1379349"/>
            <a:ext cx="11732217" cy="3562496"/>
          </a:xfrm>
        </p:spPr>
        <p:txBody>
          <a:bodyPr/>
          <a:lstStyle/>
          <a:p>
            <a:pPr>
              <a:spcAft>
                <a:spcPts val="600"/>
              </a:spcAft>
            </a:pPr>
            <a:r>
              <a:rPr lang="en-US" dirty="0" smtClean="0"/>
              <a:t>Meetings (through VC)</a:t>
            </a:r>
          </a:p>
          <a:p>
            <a:pPr lvl="1">
              <a:spcAft>
                <a:spcPts val="600"/>
              </a:spcAft>
            </a:pPr>
            <a:r>
              <a:rPr lang="en-US" dirty="0" smtClean="0"/>
              <a:t>18/09/2020 </a:t>
            </a:r>
            <a:r>
              <a:rPr lang="en-US" dirty="0"/>
              <a:t>teleconference</a:t>
            </a:r>
          </a:p>
          <a:p>
            <a:pPr lvl="1">
              <a:spcAft>
                <a:spcPts val="600"/>
              </a:spcAft>
            </a:pPr>
            <a:r>
              <a:rPr lang="en-US" dirty="0" smtClean="0"/>
              <a:t>upcoming </a:t>
            </a:r>
            <a:r>
              <a:rPr lang="en-US" dirty="0"/>
              <a:t>teleconference 27/10/2020</a:t>
            </a:r>
          </a:p>
          <a:p>
            <a:pPr>
              <a:spcAft>
                <a:spcPts val="600"/>
              </a:spcAft>
            </a:pPr>
            <a:r>
              <a:rPr lang="en-US" dirty="0" smtClean="0"/>
              <a:t>Summary </a:t>
            </a:r>
            <a:r>
              <a:rPr lang="en-US" dirty="0"/>
              <a:t>of the discussion on the future of the </a:t>
            </a:r>
            <a:r>
              <a:rPr lang="en-US" dirty="0" smtClean="0"/>
              <a:t>Forum (ongoing)</a:t>
            </a:r>
            <a:endParaRPr lang="en-US" dirty="0" smtClean="0"/>
          </a:p>
          <a:p>
            <a:pPr lvl="1">
              <a:spcAft>
                <a:spcPts val="600"/>
              </a:spcAft>
            </a:pPr>
            <a:r>
              <a:rPr lang="en-US" dirty="0" smtClean="0"/>
              <a:t>The </a:t>
            </a:r>
            <a:r>
              <a:rPr lang="en-US" dirty="0"/>
              <a:t>Forum is still needed, but the scope should be </a:t>
            </a:r>
            <a:r>
              <a:rPr lang="en-US" dirty="0" err="1"/>
              <a:t>modernised</a:t>
            </a:r>
            <a:r>
              <a:rPr lang="en-US" dirty="0"/>
              <a:t> considering the new INSPIRE priorities and emerging technological trends. The currently existing technical solution (based on the ELGG web framework) is outdated and difficult to maintain for technical and security reasons</a:t>
            </a:r>
            <a:r>
              <a:rPr lang="en-US" dirty="0" smtClean="0"/>
              <a:t>.</a:t>
            </a:r>
          </a:p>
          <a:p>
            <a:pPr lvl="1">
              <a:spcAft>
                <a:spcPts val="600"/>
              </a:spcAft>
            </a:pPr>
            <a:r>
              <a:rPr lang="en-US" dirty="0" smtClean="0"/>
              <a:t>To </a:t>
            </a:r>
            <a:r>
              <a:rPr lang="en-US" dirty="0"/>
              <a:t>ensure long term sustainability, the idea is to divide:</a:t>
            </a:r>
          </a:p>
          <a:p>
            <a:pPr lvl="2">
              <a:spcAft>
                <a:spcPts val="600"/>
              </a:spcAft>
            </a:pPr>
            <a:r>
              <a:rPr lang="en-US" dirty="0" smtClean="0"/>
              <a:t>Technical/legal </a:t>
            </a:r>
            <a:r>
              <a:rPr lang="en-US" dirty="0"/>
              <a:t>questions that could be part of future common INSPIRE Helpdesk</a:t>
            </a:r>
          </a:p>
          <a:p>
            <a:pPr lvl="2">
              <a:spcAft>
                <a:spcPts val="600"/>
              </a:spcAft>
            </a:pPr>
            <a:r>
              <a:rPr lang="en-US" dirty="0" smtClean="0"/>
              <a:t>Forum </a:t>
            </a:r>
            <a:r>
              <a:rPr lang="en-US" dirty="0"/>
              <a:t>discussions that could be migrated to the new platform (e.g. GitHub, GIS Stack Exchange, </a:t>
            </a:r>
            <a:r>
              <a:rPr lang="en-US" dirty="0" smtClean="0"/>
              <a:t>…)</a:t>
            </a:r>
          </a:p>
          <a:p>
            <a:pPr lvl="1">
              <a:spcAft>
                <a:spcPts val="600"/>
              </a:spcAft>
            </a:pPr>
            <a:r>
              <a:rPr lang="en-US" dirty="0" smtClean="0"/>
              <a:t>archiving </a:t>
            </a:r>
            <a:r>
              <a:rPr lang="en-US" dirty="0"/>
              <a:t>the existing Forum</a:t>
            </a:r>
            <a:endParaRPr lang="en-US" dirty="0" smtClean="0"/>
          </a:p>
          <a:p>
            <a:pPr>
              <a:spcAft>
                <a:spcPts val="600"/>
              </a:spcAft>
            </a:pPr>
            <a:r>
              <a:rPr lang="en-US" dirty="0" smtClean="0"/>
              <a:t>Newsletter </a:t>
            </a:r>
            <a:r>
              <a:rPr lang="en-US" dirty="0" smtClean="0"/>
              <a:t>(summer, autumn, winter 2020) </a:t>
            </a:r>
            <a:endParaRPr lang="en-US" sz="2800" dirty="0" smtClean="0">
              <a:solidFill>
                <a:schemeClr val="tx2"/>
              </a:solidFill>
            </a:endParaRPr>
          </a:p>
          <a:p>
            <a:pPr marL="914400" lvl="1" indent="-457200">
              <a:spcAft>
                <a:spcPts val="0"/>
              </a:spcAft>
              <a:buFont typeface="+mj-lt"/>
              <a:buAutoNum type="arabicPeriod"/>
            </a:pPr>
            <a:endParaRPr lang="en-US" sz="2400" dirty="0">
              <a:solidFill>
                <a:schemeClr val="tx2"/>
              </a:solidFill>
            </a:endParaRPr>
          </a:p>
          <a:p>
            <a:pPr marL="914400" lvl="1" indent="-457200">
              <a:spcAft>
                <a:spcPts val="0"/>
              </a:spcAft>
              <a:buFont typeface="+mj-lt"/>
              <a:buAutoNum type="arabicPeriod"/>
            </a:pPr>
            <a:endParaRPr lang="en-US" sz="2400" dirty="0" smtClean="0">
              <a:solidFill>
                <a:schemeClr val="tx2"/>
              </a:solidFill>
            </a:endParaRPr>
          </a:p>
          <a:p>
            <a:pPr marL="914400" lvl="1" indent="-457200">
              <a:spcAft>
                <a:spcPts val="0"/>
              </a:spcAft>
              <a:buFont typeface="+mj-lt"/>
              <a:buAutoNum type="arabicPeriod"/>
            </a:pPr>
            <a:endParaRPr lang="en-US" sz="2400" dirty="0">
              <a:solidFill>
                <a:schemeClr val="tx2"/>
              </a:solidFill>
            </a:endParaRPr>
          </a:p>
          <a:p>
            <a:pPr marL="914400" lvl="1" indent="-457200">
              <a:spcAft>
                <a:spcPts val="0"/>
              </a:spcAft>
              <a:buFont typeface="+mj-lt"/>
              <a:buAutoNum type="arabicPeriod"/>
            </a:pPr>
            <a:endParaRPr lang="en-US" sz="2400" dirty="0" smtClean="0">
              <a:solidFill>
                <a:schemeClr val="tx2"/>
              </a:solidFill>
            </a:endParaRPr>
          </a:p>
          <a:p>
            <a:pPr marL="457200" lvl="1" indent="0">
              <a:spcAft>
                <a:spcPts val="0"/>
              </a:spcAft>
              <a:buNone/>
            </a:pPr>
            <a:endParaRPr lang="en-US" sz="2400" dirty="0" smtClean="0"/>
          </a:p>
          <a:p>
            <a:pPr marL="457200" lvl="1" indent="0">
              <a:spcAft>
                <a:spcPts val="0"/>
              </a:spcAft>
              <a:buNone/>
            </a:pPr>
            <a:endParaRPr lang="en-US" sz="2400" dirty="0" smtClean="0"/>
          </a:p>
          <a:p>
            <a:pPr lvl="1">
              <a:spcAft>
                <a:spcPts val="0"/>
              </a:spcAft>
            </a:pPr>
            <a:endParaRPr lang="it-IT" sz="2400" dirty="0" smtClean="0"/>
          </a:p>
        </p:txBody>
      </p:sp>
      <p:sp>
        <p:nvSpPr>
          <p:cNvPr id="4" name="Title 2"/>
          <p:cNvSpPr txBox="1">
            <a:spLocks/>
          </p:cNvSpPr>
          <p:nvPr/>
        </p:nvSpPr>
        <p:spPr>
          <a:xfrm>
            <a:off x="967153" y="185979"/>
            <a:ext cx="10263893" cy="867906"/>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3800" kern="1200">
                <a:solidFill>
                  <a:schemeClr val="tx2"/>
                </a:solidFill>
                <a:latin typeface="+mj-lt"/>
                <a:ea typeface="+mj-ea"/>
                <a:cs typeface="+mj-cs"/>
              </a:defRPr>
            </a:lvl1pPr>
          </a:lstStyle>
          <a:p>
            <a:r>
              <a:rPr lang="en-GB" sz="4000" b="1" dirty="0"/>
              <a:t>2016.4 Theme specific issues  </a:t>
            </a:r>
            <a:r>
              <a:rPr lang="en-GB" sz="4000" b="1" dirty="0" smtClean="0"/>
              <a:t>– update</a:t>
            </a:r>
            <a:endParaRPr lang="en-GB" sz="4000" b="1" dirty="0"/>
          </a:p>
        </p:txBody>
      </p:sp>
    </p:spTree>
    <p:extLst>
      <p:ext uri="{BB962C8B-B14F-4D97-AF65-F5344CB8AC3E}">
        <p14:creationId xmlns:p14="http://schemas.microsoft.com/office/powerpoint/2010/main" val="8059424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9383</TotalTime>
  <Words>138</Words>
  <Application>Microsoft Office PowerPoint</Application>
  <PresentationFormat>Widescreen</PresentationFormat>
  <Paragraphs>19</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2016.4 Theme specific issues </vt:lpstr>
      <vt:lpstr>PowerPoint Presentation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Vlado Cetl</cp:lastModifiedBy>
  <cp:revision>431</cp:revision>
  <dcterms:created xsi:type="dcterms:W3CDTF">2019-08-09T12:06:42Z</dcterms:created>
  <dcterms:modified xsi:type="dcterms:W3CDTF">2020-10-13T08:27:40Z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ServerID">
    <vt:lpwstr>0d3b22a6-6203-4efc-8e8e-b5279256493b</vt:lpwstr>
  </property>
  <property fmtid="{D5CDD505-2E9C-101B-9397-08002B2CF9AE}" pid="3" name="Offisync_UpdateToken">
    <vt:lpwstr>5</vt:lpwstr>
  </property>
  <property fmtid="{D5CDD505-2E9C-101B-9397-08002B2CF9AE}" pid="4" name="Offisync_ProviderInitializationData">
    <vt:lpwstr>https://webgate.ec.europa.eu/connected</vt:lpwstr>
  </property>
  <property fmtid="{D5CDD505-2E9C-101B-9397-08002B2CF9AE}" pid="5" name="Offisync_UniqueId">
    <vt:lpwstr>216256</vt:lpwstr>
  </property>
  <property fmtid="{D5CDD505-2E9C-101B-9397-08002B2CF9AE}" pid="6" name="Jive_LatestUserAccountName">
    <vt:lpwstr>mingmar</vt:lpwstr>
  </property>
  <property fmtid="{D5CDD505-2E9C-101B-9397-08002B2CF9AE}" pid="7" name="Jive_VersionGuid">
    <vt:lpwstr>cfc25e56-90dd-499d-b5ad-51645cd2be29</vt:lpwstr>
  </property>
</Properties>
</file>