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4"/>
    <p:sldMasterId id="2147483698" r:id="rId5"/>
    <p:sldMasterId id="2147483692" r:id="rId6"/>
  </p:sldMasterIdLst>
  <p:notesMasterIdLst>
    <p:notesMasterId r:id="rId14"/>
  </p:notesMasterIdLst>
  <p:handoutMasterIdLst>
    <p:handoutMasterId r:id="rId15"/>
  </p:handoutMasterIdLst>
  <p:sldIdLst>
    <p:sldId id="439" r:id="rId7"/>
    <p:sldId id="442" r:id="rId8"/>
    <p:sldId id="449" r:id="rId9"/>
    <p:sldId id="443" r:id="rId10"/>
    <p:sldId id="451" r:id="rId11"/>
    <p:sldId id="450" r:id="rId12"/>
    <p:sldId id="459" r:id="rId13"/>
  </p:sldIdLst>
  <p:sldSz cx="12192000" cy="6858000"/>
  <p:notesSz cx="6735763" cy="9866313"/>
  <p:defaultTextStyle>
    <a:defPPr>
      <a:defRPr lang="en-US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173"/>
    <a:srgbClr val="3C608C"/>
    <a:srgbClr val="A4B4D0"/>
    <a:srgbClr val="C2CDE0"/>
    <a:srgbClr val="4F81BD"/>
    <a:srgbClr val="B2CEDC"/>
    <a:srgbClr val="DDFFFB"/>
    <a:srgbClr val="006654"/>
    <a:srgbClr val="113A60"/>
    <a:srgbClr val="0163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637" autoAdjust="0"/>
    <p:restoredTop sz="94645" autoAdjust="0"/>
  </p:normalViewPr>
  <p:slideViewPr>
    <p:cSldViewPr snapToGrid="0">
      <p:cViewPr varScale="1">
        <p:scale>
          <a:sx n="70" d="100"/>
          <a:sy n="70" d="100"/>
        </p:scale>
        <p:origin x="1038" y="5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notesViewPr>
    <p:cSldViewPr snapToGrid="0">
      <p:cViewPr varScale="1">
        <p:scale>
          <a:sx n="113" d="100"/>
          <a:sy n="113" d="100"/>
        </p:scale>
        <p:origin x="1266" y="102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18830" cy="495029"/>
          </a:xfrm>
          <a:prstGeom prst="rect">
            <a:avLst/>
          </a:prstGeom>
        </p:spPr>
        <p:txBody>
          <a:bodyPr vert="horz" lIns="92143" tIns="46072" rIns="92143" bIns="46072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6" y="0"/>
            <a:ext cx="2918830" cy="495029"/>
          </a:xfrm>
          <a:prstGeom prst="rect">
            <a:avLst/>
          </a:prstGeom>
        </p:spPr>
        <p:txBody>
          <a:bodyPr vert="horz" lIns="92143" tIns="46072" rIns="92143" bIns="46072" rtlCol="0"/>
          <a:lstStyle>
            <a:lvl1pPr algn="r">
              <a:defRPr sz="1200"/>
            </a:lvl1pPr>
          </a:lstStyle>
          <a:p>
            <a:fld id="{2A3EE131-D7AE-47FD-A14B-A4590389E309}" type="datetimeFigureOut">
              <a:rPr lang="en-GB" smtClean="0"/>
              <a:pPr/>
              <a:t>02/07/2020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371288"/>
            <a:ext cx="2918830" cy="495029"/>
          </a:xfrm>
          <a:prstGeom prst="rect">
            <a:avLst/>
          </a:prstGeom>
        </p:spPr>
        <p:txBody>
          <a:bodyPr vert="horz" lIns="92143" tIns="46072" rIns="92143" bIns="46072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5376" y="9371288"/>
            <a:ext cx="2918830" cy="495029"/>
          </a:xfrm>
          <a:prstGeom prst="rect">
            <a:avLst/>
          </a:prstGeom>
        </p:spPr>
        <p:txBody>
          <a:bodyPr vert="horz" lIns="92143" tIns="46072" rIns="92143" bIns="46072" rtlCol="0" anchor="b"/>
          <a:lstStyle>
            <a:lvl1pPr algn="r">
              <a:defRPr sz="1200"/>
            </a:lvl1pPr>
          </a:lstStyle>
          <a:p>
            <a:fld id="{AE2E2C6C-1A46-49B2-95A1-874E5B60CA1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47168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565" cy="493869"/>
          </a:xfrm>
          <a:prstGeom prst="rect">
            <a:avLst/>
          </a:prstGeom>
        </p:spPr>
        <p:txBody>
          <a:bodyPr vert="horz" lIns="92143" tIns="46072" rIns="92143" bIns="46072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4627" y="0"/>
            <a:ext cx="2919565" cy="493869"/>
          </a:xfrm>
          <a:prstGeom prst="rect">
            <a:avLst/>
          </a:prstGeom>
        </p:spPr>
        <p:txBody>
          <a:bodyPr vert="horz" lIns="92143" tIns="46072" rIns="92143" bIns="46072" rtlCol="0"/>
          <a:lstStyle>
            <a:lvl1pPr algn="r">
              <a:defRPr sz="1200"/>
            </a:lvl1pPr>
          </a:lstStyle>
          <a:p>
            <a:fld id="{54F6B5D3-2AB1-4063-BA50-FEBA813E0814}" type="datetimeFigureOut">
              <a:rPr lang="en-GB" smtClean="0"/>
              <a:pPr/>
              <a:t>02/07/2020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1231900"/>
            <a:ext cx="5919787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43" tIns="46072" rIns="92143" bIns="46072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264" y="4747762"/>
            <a:ext cx="5389240" cy="3884672"/>
          </a:xfrm>
          <a:prstGeom prst="rect">
            <a:avLst/>
          </a:prstGeom>
        </p:spPr>
        <p:txBody>
          <a:bodyPr vert="horz" lIns="92143" tIns="46072" rIns="92143" bIns="4607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2447"/>
            <a:ext cx="2919565" cy="493869"/>
          </a:xfrm>
          <a:prstGeom prst="rect">
            <a:avLst/>
          </a:prstGeom>
        </p:spPr>
        <p:txBody>
          <a:bodyPr vert="horz" lIns="92143" tIns="46072" rIns="92143" bIns="46072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4627" y="9372447"/>
            <a:ext cx="2919565" cy="493869"/>
          </a:xfrm>
          <a:prstGeom prst="rect">
            <a:avLst/>
          </a:prstGeom>
        </p:spPr>
        <p:txBody>
          <a:bodyPr vert="horz" lIns="92143" tIns="46072" rIns="92143" bIns="46072" rtlCol="0" anchor="b"/>
          <a:lstStyle>
            <a:lvl1pPr algn="r">
              <a:defRPr sz="1200"/>
            </a:lvl1pPr>
          </a:lstStyle>
          <a:p>
            <a:fld id="{777201BC-94E4-4101-962D-54511777D22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72348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711200" y="936190"/>
            <a:ext cx="10779125" cy="144208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4000" b="1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Presentation title goes here</a:t>
            </a:r>
          </a:p>
          <a:p>
            <a:pPr lvl="0"/>
            <a:r>
              <a:rPr lang="en-US" dirty="0"/>
              <a:t>Max two lines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711200" y="365747"/>
            <a:ext cx="2164080" cy="3223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1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Speaker | Date | Venue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s_European Brief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77565" y="2110711"/>
            <a:ext cx="10774041" cy="3184525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360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320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777565" y="272474"/>
            <a:ext cx="10773577" cy="1322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 baseline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562723" indent="0">
              <a:buNone/>
              <a:defRPr/>
            </a:lvl2pPr>
            <a:lvl3pPr marL="1125444" indent="0">
              <a:buNone/>
              <a:defRPr/>
            </a:lvl3pPr>
            <a:lvl4pPr marL="1688164" indent="0">
              <a:buNone/>
              <a:defRPr/>
            </a:lvl4pPr>
            <a:lvl5pPr marL="2250888" indent="0">
              <a:buNone/>
              <a:defRPr/>
            </a:lvl5pPr>
          </a:lstStyle>
          <a:p>
            <a:pPr lvl="0"/>
            <a:r>
              <a:rPr lang="en-US" dirty="0"/>
              <a:t>Slide title goes here</a:t>
            </a:r>
            <a:br>
              <a:rPr lang="en-US" dirty="0"/>
            </a:br>
            <a:r>
              <a:rPr lang="en-US" dirty="0"/>
              <a:t>Max two lines</a:t>
            </a:r>
          </a:p>
        </p:txBody>
      </p:sp>
    </p:spTree>
    <p:extLst>
      <p:ext uri="{BB962C8B-B14F-4D97-AF65-F5344CB8AC3E}">
        <p14:creationId xmlns:p14="http://schemas.microsoft.com/office/powerpoint/2010/main" val="3587964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_image_Synthesi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468001" y="36002"/>
            <a:ext cx="11246369" cy="67611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 baseline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562723" indent="0">
              <a:buNone/>
              <a:defRPr/>
            </a:lvl2pPr>
            <a:lvl3pPr marL="1125444" indent="0">
              <a:buNone/>
              <a:defRPr/>
            </a:lvl3pPr>
            <a:lvl4pPr marL="1688164" indent="0">
              <a:buNone/>
              <a:defRPr/>
            </a:lvl4pPr>
            <a:lvl5pPr marL="2250888" indent="0">
              <a:buNone/>
              <a:defRPr/>
            </a:lvl5pPr>
          </a:lstStyle>
          <a:p>
            <a:pPr lvl="0"/>
            <a:r>
              <a:rPr lang="en-US" dirty="0"/>
              <a:t>Slide title goes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68313" y="1431925"/>
            <a:ext cx="11245851" cy="3759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360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320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598488" y="6250566"/>
            <a:ext cx="3683000" cy="2746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000">
                <a:solidFill>
                  <a:srgbClr val="006654"/>
                </a:solidFill>
              </a:defRPr>
            </a:lvl2pPr>
            <a:lvl3pPr>
              <a:defRPr sz="1000">
                <a:solidFill>
                  <a:srgbClr val="006654"/>
                </a:solidFill>
              </a:defRPr>
            </a:lvl3pPr>
            <a:lvl4pPr>
              <a:defRPr sz="1000">
                <a:solidFill>
                  <a:srgbClr val="006654"/>
                </a:solidFill>
              </a:defRPr>
            </a:lvl4pPr>
            <a:lvl5pPr>
              <a:defRPr sz="1000">
                <a:solidFill>
                  <a:srgbClr val="006654"/>
                </a:solidFill>
              </a:defRPr>
            </a:lvl5pPr>
          </a:lstStyle>
          <a:p>
            <a:pPr lvl="0"/>
            <a:r>
              <a:rPr lang="en-US" dirty="0"/>
              <a:t>Source reference for illustration</a:t>
            </a:r>
          </a:p>
        </p:txBody>
      </p:sp>
    </p:spTree>
    <p:extLst>
      <p:ext uri="{BB962C8B-B14F-4D97-AF65-F5344CB8AC3E}">
        <p14:creationId xmlns:p14="http://schemas.microsoft.com/office/powerpoint/2010/main" val="2810682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7175" y="6347645"/>
            <a:ext cx="1993847" cy="43443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lvl1pPr algn="ctr" defTabSz="1125444" rtl="0" eaLnBrk="1" latinLnBrk="0" hangingPunct="1">
        <a:spcBef>
          <a:spcPct val="0"/>
        </a:spcBef>
        <a:buNone/>
        <a:defRPr sz="541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2040" indent="-422040" algn="l" defTabSz="1125444" rtl="0" eaLnBrk="1" latinLnBrk="0" hangingPunct="1">
        <a:spcBef>
          <a:spcPct val="20000"/>
        </a:spcBef>
        <a:buFont typeface="Arial" pitchFamily="34" charset="0"/>
        <a:buChar char="•"/>
        <a:defRPr sz="3939" kern="1200">
          <a:solidFill>
            <a:schemeClr val="tx1"/>
          </a:solidFill>
          <a:latin typeface="+mn-lt"/>
          <a:ea typeface="+mn-ea"/>
          <a:cs typeface="+mn-cs"/>
        </a:defRPr>
      </a:lvl1pPr>
      <a:lvl2pPr marL="914424" indent="-351702" algn="l" defTabSz="1125444" rtl="0" eaLnBrk="1" latinLnBrk="0" hangingPunct="1">
        <a:spcBef>
          <a:spcPct val="20000"/>
        </a:spcBef>
        <a:buFont typeface="Arial" pitchFamily="34" charset="0"/>
        <a:buChar char="–"/>
        <a:defRPr sz="3447" kern="1200">
          <a:solidFill>
            <a:schemeClr val="tx1"/>
          </a:solidFill>
          <a:latin typeface="+mn-lt"/>
          <a:ea typeface="+mn-ea"/>
          <a:cs typeface="+mn-cs"/>
        </a:defRPr>
      </a:lvl2pPr>
      <a:lvl3pPr marL="1406803" indent="-281361" algn="l" defTabSz="1125444" rtl="0" eaLnBrk="1" latinLnBrk="0" hangingPunct="1">
        <a:spcBef>
          <a:spcPct val="20000"/>
        </a:spcBef>
        <a:buFont typeface="Arial" pitchFamily="34" charset="0"/>
        <a:buChar char="•"/>
        <a:defRPr sz="2955" kern="1200">
          <a:solidFill>
            <a:schemeClr val="tx1"/>
          </a:solidFill>
          <a:latin typeface="+mn-lt"/>
          <a:ea typeface="+mn-ea"/>
          <a:cs typeface="+mn-cs"/>
        </a:defRPr>
      </a:lvl3pPr>
      <a:lvl4pPr marL="1969525" indent="-281361" algn="l" defTabSz="1125444" rtl="0" eaLnBrk="1" latinLnBrk="0" hangingPunct="1">
        <a:spcBef>
          <a:spcPct val="20000"/>
        </a:spcBef>
        <a:buFont typeface="Arial" pitchFamily="34" charset="0"/>
        <a:buChar char="–"/>
        <a:defRPr sz="2463" kern="1200">
          <a:solidFill>
            <a:schemeClr val="tx1"/>
          </a:solidFill>
          <a:latin typeface="+mn-lt"/>
          <a:ea typeface="+mn-ea"/>
          <a:cs typeface="+mn-cs"/>
        </a:defRPr>
      </a:lvl4pPr>
      <a:lvl5pPr marL="2532249" indent="-281361" algn="l" defTabSz="1125444" rtl="0" eaLnBrk="1" latinLnBrk="0" hangingPunct="1">
        <a:spcBef>
          <a:spcPct val="20000"/>
        </a:spcBef>
        <a:buFont typeface="Arial" pitchFamily="34" charset="0"/>
        <a:buChar char="»"/>
        <a:defRPr sz="2463" kern="1200">
          <a:solidFill>
            <a:schemeClr val="tx1"/>
          </a:solidFill>
          <a:latin typeface="+mn-lt"/>
          <a:ea typeface="+mn-ea"/>
          <a:cs typeface="+mn-cs"/>
        </a:defRPr>
      </a:lvl5pPr>
      <a:lvl6pPr marL="3094969" indent="-281361" algn="l" defTabSz="1125444" rtl="0" eaLnBrk="1" latinLnBrk="0" hangingPunct="1">
        <a:spcBef>
          <a:spcPct val="20000"/>
        </a:spcBef>
        <a:buFont typeface="Arial" pitchFamily="34" charset="0"/>
        <a:buChar char="•"/>
        <a:defRPr sz="2463" kern="1200">
          <a:solidFill>
            <a:schemeClr val="tx1"/>
          </a:solidFill>
          <a:latin typeface="+mn-lt"/>
          <a:ea typeface="+mn-ea"/>
          <a:cs typeface="+mn-cs"/>
        </a:defRPr>
      </a:lvl6pPr>
      <a:lvl7pPr marL="3657691" indent="-281361" algn="l" defTabSz="1125444" rtl="0" eaLnBrk="1" latinLnBrk="0" hangingPunct="1">
        <a:spcBef>
          <a:spcPct val="20000"/>
        </a:spcBef>
        <a:buFont typeface="Arial" pitchFamily="34" charset="0"/>
        <a:buChar char="•"/>
        <a:defRPr sz="2463" kern="1200">
          <a:solidFill>
            <a:schemeClr val="tx1"/>
          </a:solidFill>
          <a:latin typeface="+mn-lt"/>
          <a:ea typeface="+mn-ea"/>
          <a:cs typeface="+mn-cs"/>
        </a:defRPr>
      </a:lvl7pPr>
      <a:lvl8pPr marL="4220413" indent="-281361" algn="l" defTabSz="1125444" rtl="0" eaLnBrk="1" latinLnBrk="0" hangingPunct="1">
        <a:spcBef>
          <a:spcPct val="20000"/>
        </a:spcBef>
        <a:buFont typeface="Arial" pitchFamily="34" charset="0"/>
        <a:buChar char="•"/>
        <a:defRPr sz="2463" kern="1200">
          <a:solidFill>
            <a:schemeClr val="tx1"/>
          </a:solidFill>
          <a:latin typeface="+mn-lt"/>
          <a:ea typeface="+mn-ea"/>
          <a:cs typeface="+mn-cs"/>
        </a:defRPr>
      </a:lvl8pPr>
      <a:lvl9pPr marL="4783135" indent="-281361" algn="l" defTabSz="1125444" rtl="0" eaLnBrk="1" latinLnBrk="0" hangingPunct="1">
        <a:spcBef>
          <a:spcPct val="20000"/>
        </a:spcBef>
        <a:buFont typeface="Arial" pitchFamily="34" charset="0"/>
        <a:buChar char="•"/>
        <a:defRPr sz="24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23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44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164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888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608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330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052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774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1"/>
            <a:ext cx="12192000" cy="1790732"/>
          </a:xfrm>
          <a:prstGeom prst="rect">
            <a:avLst/>
          </a:prstGeom>
          <a:solidFill>
            <a:srgbClr val="00817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215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7175" y="6347645"/>
            <a:ext cx="1993847" cy="434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63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</p:sldLayoutIdLst>
  <p:hf hdr="0" ftr="0" dt="0"/>
  <p:txStyles>
    <p:titleStyle>
      <a:lvl1pPr algn="ctr" defTabSz="1125444" rtl="0" eaLnBrk="1" latinLnBrk="0" hangingPunct="1">
        <a:spcBef>
          <a:spcPct val="0"/>
        </a:spcBef>
        <a:buNone/>
        <a:defRPr sz="541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2040" indent="-422040" algn="l" defTabSz="1125444" rtl="0" eaLnBrk="1" latinLnBrk="0" hangingPunct="1">
        <a:spcBef>
          <a:spcPct val="20000"/>
        </a:spcBef>
        <a:buFont typeface="Arial" pitchFamily="34" charset="0"/>
        <a:buChar char="•"/>
        <a:defRPr sz="3939" kern="1200">
          <a:solidFill>
            <a:schemeClr val="tx1"/>
          </a:solidFill>
          <a:latin typeface="+mn-lt"/>
          <a:ea typeface="+mn-ea"/>
          <a:cs typeface="+mn-cs"/>
        </a:defRPr>
      </a:lvl1pPr>
      <a:lvl2pPr marL="914424" indent="-351702" algn="l" defTabSz="1125444" rtl="0" eaLnBrk="1" latinLnBrk="0" hangingPunct="1">
        <a:spcBef>
          <a:spcPct val="20000"/>
        </a:spcBef>
        <a:buFont typeface="Arial" pitchFamily="34" charset="0"/>
        <a:buChar char="–"/>
        <a:defRPr sz="3447" kern="1200">
          <a:solidFill>
            <a:schemeClr val="tx1"/>
          </a:solidFill>
          <a:latin typeface="+mn-lt"/>
          <a:ea typeface="+mn-ea"/>
          <a:cs typeface="+mn-cs"/>
        </a:defRPr>
      </a:lvl2pPr>
      <a:lvl3pPr marL="1406803" indent="-281361" algn="l" defTabSz="1125444" rtl="0" eaLnBrk="1" latinLnBrk="0" hangingPunct="1">
        <a:spcBef>
          <a:spcPct val="20000"/>
        </a:spcBef>
        <a:buFont typeface="Arial" pitchFamily="34" charset="0"/>
        <a:buChar char="•"/>
        <a:defRPr sz="2955" kern="1200">
          <a:solidFill>
            <a:schemeClr val="tx1"/>
          </a:solidFill>
          <a:latin typeface="+mn-lt"/>
          <a:ea typeface="+mn-ea"/>
          <a:cs typeface="+mn-cs"/>
        </a:defRPr>
      </a:lvl3pPr>
      <a:lvl4pPr marL="1969525" indent="-281361" algn="l" defTabSz="1125444" rtl="0" eaLnBrk="1" latinLnBrk="0" hangingPunct="1">
        <a:spcBef>
          <a:spcPct val="20000"/>
        </a:spcBef>
        <a:buFont typeface="Arial" pitchFamily="34" charset="0"/>
        <a:buChar char="–"/>
        <a:defRPr sz="2463" kern="1200">
          <a:solidFill>
            <a:schemeClr val="tx1"/>
          </a:solidFill>
          <a:latin typeface="+mn-lt"/>
          <a:ea typeface="+mn-ea"/>
          <a:cs typeface="+mn-cs"/>
        </a:defRPr>
      </a:lvl4pPr>
      <a:lvl5pPr marL="2532249" indent="-281361" algn="l" defTabSz="1125444" rtl="0" eaLnBrk="1" latinLnBrk="0" hangingPunct="1">
        <a:spcBef>
          <a:spcPct val="20000"/>
        </a:spcBef>
        <a:buFont typeface="Arial" pitchFamily="34" charset="0"/>
        <a:buChar char="»"/>
        <a:defRPr sz="2463" kern="1200">
          <a:solidFill>
            <a:schemeClr val="tx1"/>
          </a:solidFill>
          <a:latin typeface="+mn-lt"/>
          <a:ea typeface="+mn-ea"/>
          <a:cs typeface="+mn-cs"/>
        </a:defRPr>
      </a:lvl5pPr>
      <a:lvl6pPr marL="3094969" indent="-281361" algn="l" defTabSz="1125444" rtl="0" eaLnBrk="1" latinLnBrk="0" hangingPunct="1">
        <a:spcBef>
          <a:spcPct val="20000"/>
        </a:spcBef>
        <a:buFont typeface="Arial" pitchFamily="34" charset="0"/>
        <a:buChar char="•"/>
        <a:defRPr sz="2463" kern="1200">
          <a:solidFill>
            <a:schemeClr val="tx1"/>
          </a:solidFill>
          <a:latin typeface="+mn-lt"/>
          <a:ea typeface="+mn-ea"/>
          <a:cs typeface="+mn-cs"/>
        </a:defRPr>
      </a:lvl6pPr>
      <a:lvl7pPr marL="3657691" indent="-281361" algn="l" defTabSz="1125444" rtl="0" eaLnBrk="1" latinLnBrk="0" hangingPunct="1">
        <a:spcBef>
          <a:spcPct val="20000"/>
        </a:spcBef>
        <a:buFont typeface="Arial" pitchFamily="34" charset="0"/>
        <a:buChar char="•"/>
        <a:defRPr sz="2463" kern="1200">
          <a:solidFill>
            <a:schemeClr val="tx1"/>
          </a:solidFill>
          <a:latin typeface="+mn-lt"/>
          <a:ea typeface="+mn-ea"/>
          <a:cs typeface="+mn-cs"/>
        </a:defRPr>
      </a:lvl7pPr>
      <a:lvl8pPr marL="4220413" indent="-281361" algn="l" defTabSz="1125444" rtl="0" eaLnBrk="1" latinLnBrk="0" hangingPunct="1">
        <a:spcBef>
          <a:spcPct val="20000"/>
        </a:spcBef>
        <a:buFont typeface="Arial" pitchFamily="34" charset="0"/>
        <a:buChar char="•"/>
        <a:defRPr sz="2463" kern="1200">
          <a:solidFill>
            <a:schemeClr val="tx1"/>
          </a:solidFill>
          <a:latin typeface="+mn-lt"/>
          <a:ea typeface="+mn-ea"/>
          <a:cs typeface="+mn-cs"/>
        </a:defRPr>
      </a:lvl8pPr>
      <a:lvl9pPr marL="4783135" indent="-281361" algn="l" defTabSz="1125444" rtl="0" eaLnBrk="1" latinLnBrk="0" hangingPunct="1">
        <a:spcBef>
          <a:spcPct val="20000"/>
        </a:spcBef>
        <a:buFont typeface="Arial" pitchFamily="34" charset="0"/>
        <a:buChar char="•"/>
        <a:defRPr sz="24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23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44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164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888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608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330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052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774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hlinkClick r:id="rId3" action="ppaction://hlinksldjump"/>
          </p:cNvPr>
          <p:cNvSpPr/>
          <p:nvPr userDrawn="1"/>
        </p:nvSpPr>
        <p:spPr>
          <a:xfrm>
            <a:off x="2344621" y="152400"/>
            <a:ext cx="885743" cy="2308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215" dirty="0"/>
          </a:p>
        </p:txBody>
      </p:sp>
      <p:sp>
        <p:nvSpPr>
          <p:cNvPr id="25" name="Rectangle 24"/>
          <p:cNvSpPr/>
          <p:nvPr userDrawn="1"/>
        </p:nvSpPr>
        <p:spPr>
          <a:xfrm>
            <a:off x="0" y="6"/>
            <a:ext cx="12192000" cy="778149"/>
          </a:xfrm>
          <a:prstGeom prst="rect">
            <a:avLst/>
          </a:prstGeom>
          <a:solidFill>
            <a:srgbClr val="00817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215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7175" y="6347645"/>
            <a:ext cx="1993847" cy="434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10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</p:sldLayoutIdLst>
  <p:hf hdr="0" ftr="0" dt="0"/>
  <p:txStyles>
    <p:titleStyle>
      <a:lvl1pPr algn="ctr" defTabSz="1125444" rtl="0" eaLnBrk="1" latinLnBrk="0" hangingPunct="1">
        <a:spcBef>
          <a:spcPct val="0"/>
        </a:spcBef>
        <a:buNone/>
        <a:defRPr sz="541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2040" indent="-422040" algn="l" defTabSz="1125444" rtl="0" eaLnBrk="1" latinLnBrk="0" hangingPunct="1">
        <a:spcBef>
          <a:spcPct val="20000"/>
        </a:spcBef>
        <a:buFont typeface="Arial" pitchFamily="34" charset="0"/>
        <a:buChar char="•"/>
        <a:defRPr sz="3939" kern="1200">
          <a:solidFill>
            <a:schemeClr val="tx1"/>
          </a:solidFill>
          <a:latin typeface="+mn-lt"/>
          <a:ea typeface="+mn-ea"/>
          <a:cs typeface="+mn-cs"/>
        </a:defRPr>
      </a:lvl1pPr>
      <a:lvl2pPr marL="914424" indent="-351702" algn="l" defTabSz="1125444" rtl="0" eaLnBrk="1" latinLnBrk="0" hangingPunct="1">
        <a:spcBef>
          <a:spcPct val="20000"/>
        </a:spcBef>
        <a:buFont typeface="Arial" pitchFamily="34" charset="0"/>
        <a:buChar char="–"/>
        <a:defRPr sz="3447" kern="1200">
          <a:solidFill>
            <a:schemeClr val="tx1"/>
          </a:solidFill>
          <a:latin typeface="+mn-lt"/>
          <a:ea typeface="+mn-ea"/>
          <a:cs typeface="+mn-cs"/>
        </a:defRPr>
      </a:lvl2pPr>
      <a:lvl3pPr marL="1406803" indent="-281361" algn="l" defTabSz="1125444" rtl="0" eaLnBrk="1" latinLnBrk="0" hangingPunct="1">
        <a:spcBef>
          <a:spcPct val="20000"/>
        </a:spcBef>
        <a:buFont typeface="Arial" pitchFamily="34" charset="0"/>
        <a:buChar char="•"/>
        <a:defRPr sz="2955" kern="1200">
          <a:solidFill>
            <a:schemeClr val="tx1"/>
          </a:solidFill>
          <a:latin typeface="+mn-lt"/>
          <a:ea typeface="+mn-ea"/>
          <a:cs typeface="+mn-cs"/>
        </a:defRPr>
      </a:lvl3pPr>
      <a:lvl4pPr marL="1969525" indent="-281361" algn="l" defTabSz="1125444" rtl="0" eaLnBrk="1" latinLnBrk="0" hangingPunct="1">
        <a:spcBef>
          <a:spcPct val="20000"/>
        </a:spcBef>
        <a:buFont typeface="Arial" pitchFamily="34" charset="0"/>
        <a:buChar char="–"/>
        <a:defRPr sz="2463" kern="1200">
          <a:solidFill>
            <a:schemeClr val="tx1"/>
          </a:solidFill>
          <a:latin typeface="+mn-lt"/>
          <a:ea typeface="+mn-ea"/>
          <a:cs typeface="+mn-cs"/>
        </a:defRPr>
      </a:lvl4pPr>
      <a:lvl5pPr marL="2532249" indent="-281361" algn="l" defTabSz="1125444" rtl="0" eaLnBrk="1" latinLnBrk="0" hangingPunct="1">
        <a:spcBef>
          <a:spcPct val="20000"/>
        </a:spcBef>
        <a:buFont typeface="Arial" pitchFamily="34" charset="0"/>
        <a:buChar char="»"/>
        <a:defRPr sz="2463" kern="1200">
          <a:solidFill>
            <a:schemeClr val="tx1"/>
          </a:solidFill>
          <a:latin typeface="+mn-lt"/>
          <a:ea typeface="+mn-ea"/>
          <a:cs typeface="+mn-cs"/>
        </a:defRPr>
      </a:lvl5pPr>
      <a:lvl6pPr marL="3094969" indent="-281361" algn="l" defTabSz="1125444" rtl="0" eaLnBrk="1" latinLnBrk="0" hangingPunct="1">
        <a:spcBef>
          <a:spcPct val="20000"/>
        </a:spcBef>
        <a:buFont typeface="Arial" pitchFamily="34" charset="0"/>
        <a:buChar char="•"/>
        <a:defRPr sz="2463" kern="1200">
          <a:solidFill>
            <a:schemeClr val="tx1"/>
          </a:solidFill>
          <a:latin typeface="+mn-lt"/>
          <a:ea typeface="+mn-ea"/>
          <a:cs typeface="+mn-cs"/>
        </a:defRPr>
      </a:lvl6pPr>
      <a:lvl7pPr marL="3657691" indent="-281361" algn="l" defTabSz="1125444" rtl="0" eaLnBrk="1" latinLnBrk="0" hangingPunct="1">
        <a:spcBef>
          <a:spcPct val="20000"/>
        </a:spcBef>
        <a:buFont typeface="Arial" pitchFamily="34" charset="0"/>
        <a:buChar char="•"/>
        <a:defRPr sz="2463" kern="1200">
          <a:solidFill>
            <a:schemeClr val="tx1"/>
          </a:solidFill>
          <a:latin typeface="+mn-lt"/>
          <a:ea typeface="+mn-ea"/>
          <a:cs typeface="+mn-cs"/>
        </a:defRPr>
      </a:lvl7pPr>
      <a:lvl8pPr marL="4220413" indent="-281361" algn="l" defTabSz="1125444" rtl="0" eaLnBrk="1" latinLnBrk="0" hangingPunct="1">
        <a:spcBef>
          <a:spcPct val="20000"/>
        </a:spcBef>
        <a:buFont typeface="Arial" pitchFamily="34" charset="0"/>
        <a:buChar char="•"/>
        <a:defRPr sz="2463" kern="1200">
          <a:solidFill>
            <a:schemeClr val="tx1"/>
          </a:solidFill>
          <a:latin typeface="+mn-lt"/>
          <a:ea typeface="+mn-ea"/>
          <a:cs typeface="+mn-cs"/>
        </a:defRPr>
      </a:lvl8pPr>
      <a:lvl9pPr marL="4783135" indent="-281361" algn="l" defTabSz="1125444" rtl="0" eaLnBrk="1" latinLnBrk="0" hangingPunct="1">
        <a:spcBef>
          <a:spcPct val="20000"/>
        </a:spcBef>
        <a:buFont typeface="Arial" pitchFamily="34" charset="0"/>
        <a:buChar char="•"/>
        <a:defRPr sz="24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23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44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164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888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608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330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052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774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spire-geoportal.ec.europa.eu/pdv_home.html" TargetMode="External"/><Relationship Id="rId2" Type="http://schemas.openxmlformats.org/officeDocument/2006/relationships/hyperlink" Target="https://ies-svn.jrc.ec.europa.eu/projects/2016-5/wiki/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ionet.europa.eu/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nspire-geoportal.ec.europa.eu/pdv_home.html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17901" y="305363"/>
            <a:ext cx="5425115" cy="654758"/>
          </a:xfrm>
        </p:spPr>
        <p:txBody>
          <a:bodyPr/>
          <a:lstStyle/>
          <a:p>
            <a:r>
              <a:rPr lang="en-GB" sz="1400" dirty="0" smtClean="0"/>
              <a:t>2 July </a:t>
            </a:r>
            <a:r>
              <a:rPr lang="en-GB" sz="1400" dirty="0"/>
              <a:t>2020</a:t>
            </a:r>
          </a:p>
          <a:p>
            <a:r>
              <a:rPr lang="en-GB" sz="1400" dirty="0" smtClean="0"/>
              <a:t>62th </a:t>
            </a:r>
            <a:r>
              <a:rPr lang="en-GB" sz="1400" dirty="0"/>
              <a:t>INSPIRE </a:t>
            </a:r>
            <a:r>
              <a:rPr lang="en-GB" sz="1400" dirty="0" smtClean="0"/>
              <a:t>MIG-T meeting</a:t>
            </a:r>
            <a:endParaRPr lang="en-GB" sz="1400" dirty="0"/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165593" y="4383621"/>
            <a:ext cx="3549350" cy="1534100"/>
          </a:xfrm>
          <a:prstGeom prst="rect">
            <a:avLst/>
          </a:prstGeom>
        </p:spPr>
        <p:txBody>
          <a:bodyPr/>
          <a:lstStyle>
            <a:lvl1pPr marL="0" indent="0" algn="l" defTabSz="1125472" rtl="0" eaLnBrk="1" latinLnBrk="0" hangingPunct="1">
              <a:spcBef>
                <a:spcPct val="20000"/>
              </a:spcBef>
              <a:buFont typeface="Arial" pitchFamily="34" charset="0"/>
              <a:buNone/>
              <a:defRPr sz="1100" b="1" kern="1200">
                <a:solidFill>
                  <a:srgbClr val="008173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14446" indent="-351710" algn="l" defTabSz="112547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4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06839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9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69575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32312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95047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783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20519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783254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600" dirty="0" smtClean="0"/>
              <a:t>Stefan Jensen, EEA</a:t>
            </a:r>
          </a:p>
          <a:p>
            <a:pPr algn="r"/>
            <a:r>
              <a:rPr lang="en-GB" sz="1600" dirty="0" smtClean="0"/>
              <a:t>Joeri </a:t>
            </a:r>
            <a:r>
              <a:rPr lang="en-GB" sz="1600" dirty="0" err="1" smtClean="0"/>
              <a:t>Robbrecht</a:t>
            </a:r>
            <a:r>
              <a:rPr lang="en-GB" sz="1600" dirty="0" smtClean="0"/>
              <a:t>, EC DG ENV</a:t>
            </a:r>
          </a:p>
          <a:p>
            <a:pPr algn="r"/>
            <a:r>
              <a:rPr lang="en-GB" sz="1600" dirty="0" smtClean="0"/>
              <a:t>Darja Lihteneger, EEA</a:t>
            </a:r>
          </a:p>
          <a:p>
            <a:pPr algn="r"/>
            <a:r>
              <a:rPr lang="en-GB" sz="1600" dirty="0" err="1" smtClean="0"/>
              <a:t>Vlado</a:t>
            </a:r>
            <a:r>
              <a:rPr lang="en-GB" sz="1600" dirty="0" smtClean="0"/>
              <a:t> </a:t>
            </a:r>
            <a:r>
              <a:rPr lang="en-GB" sz="1600" dirty="0" err="1" smtClean="0"/>
              <a:t>Cetl</a:t>
            </a:r>
            <a:r>
              <a:rPr lang="en-GB" sz="1600" dirty="0" smtClean="0"/>
              <a:t>, JRC</a:t>
            </a:r>
          </a:p>
          <a:p>
            <a:pPr algn="r"/>
            <a:r>
              <a:rPr lang="en-GB" sz="1600" dirty="0" smtClean="0"/>
              <a:t>Marco </a:t>
            </a:r>
            <a:r>
              <a:rPr lang="en-GB" sz="1600" dirty="0" err="1" smtClean="0"/>
              <a:t>Minghini</a:t>
            </a:r>
            <a:r>
              <a:rPr lang="en-GB" sz="1600" dirty="0" smtClean="0"/>
              <a:t>, JRC </a:t>
            </a:r>
            <a:endParaRPr lang="en-GB" sz="1600" dirty="0"/>
          </a:p>
        </p:txBody>
      </p:sp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8766CA7C-DB61-4A14-8FEC-DEAD94CE2DE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3566" y="737897"/>
            <a:ext cx="10779125" cy="3111728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Status report</a:t>
            </a:r>
          </a:p>
          <a:p>
            <a:r>
              <a:rPr lang="en-GB" dirty="0" smtClean="0"/>
              <a:t>MIG subgroup 2016.5</a:t>
            </a:r>
            <a:endParaRPr lang="en-US" dirty="0" smtClean="0"/>
          </a:p>
          <a:p>
            <a:r>
              <a:rPr lang="en-US" dirty="0" smtClean="0"/>
              <a:t>Priority </a:t>
            </a:r>
            <a:r>
              <a:rPr lang="en-US" dirty="0"/>
              <a:t>list of datasets for </a:t>
            </a:r>
            <a:r>
              <a:rPr lang="en-US" dirty="0" smtClean="0"/>
              <a:t>e-Reporting</a:t>
            </a:r>
          </a:p>
        </p:txBody>
      </p:sp>
    </p:spTree>
    <p:extLst>
      <p:ext uri="{BB962C8B-B14F-4D97-AF65-F5344CB8AC3E}">
        <p14:creationId xmlns:p14="http://schemas.microsoft.com/office/powerpoint/2010/main" val="2962714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98512" y="346666"/>
            <a:ext cx="12829321" cy="676111"/>
          </a:xfrm>
        </p:spPr>
        <p:txBody>
          <a:bodyPr/>
          <a:lstStyle/>
          <a:p>
            <a:r>
              <a:rPr lang="en-GB" sz="2400" dirty="0" smtClean="0">
                <a:solidFill>
                  <a:srgbClr val="008173"/>
                </a:solidFill>
              </a:rPr>
              <a:t>BACKGROUND</a:t>
            </a:r>
          </a:p>
          <a:p>
            <a:r>
              <a:rPr lang="en-GB" sz="2400" dirty="0" smtClean="0"/>
              <a:t> work </a:t>
            </a:r>
            <a:r>
              <a:rPr lang="en-GB" sz="2800" dirty="0" smtClean="0"/>
              <a:t>programme </a:t>
            </a:r>
            <a:r>
              <a:rPr lang="en-GB" sz="3600" dirty="0" smtClean="0"/>
              <a:t>2017 - 2018</a:t>
            </a:r>
            <a:endParaRPr lang="en-GB" sz="3600" dirty="0"/>
          </a:p>
        </p:txBody>
      </p:sp>
      <p:sp>
        <p:nvSpPr>
          <p:cNvPr id="4" name="Content Placeholder 2"/>
          <p:cNvSpPr>
            <a:spLocks noGrp="1"/>
          </p:cNvSpPr>
          <p:nvPr/>
        </p:nvSpPr>
        <p:spPr bwMode="auto">
          <a:xfrm>
            <a:off x="350763" y="960056"/>
            <a:ext cx="1152489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>
              <a:buClr>
                <a:srgbClr val="00B0F0"/>
              </a:buClr>
              <a:buNone/>
            </a:pPr>
            <a:r>
              <a:rPr lang="en-GB" b="1" i="0" kern="1200" dirty="0" smtClean="0">
                <a:solidFill>
                  <a:srgbClr val="008173"/>
                </a:solidFill>
                <a:latin typeface="Calibri" panose="020F0502020204030204" pitchFamily="34" charset="0"/>
              </a:rPr>
              <a:t>1. Manage </a:t>
            </a:r>
            <a:r>
              <a:rPr lang="en-GB" b="1" i="0" kern="1200" dirty="0">
                <a:solidFill>
                  <a:srgbClr val="008173"/>
                </a:solidFill>
                <a:latin typeface="Calibri" panose="020F0502020204030204" pitchFamily="34" charset="0"/>
              </a:rPr>
              <a:t>and update the priority list of </a:t>
            </a:r>
            <a:r>
              <a:rPr lang="en-GB" b="1" i="0" kern="1200" dirty="0" err="1">
                <a:solidFill>
                  <a:srgbClr val="008173"/>
                </a:solidFill>
                <a:latin typeface="Calibri" panose="020F0502020204030204" pitchFamily="34" charset="0"/>
              </a:rPr>
              <a:t>eReporting</a:t>
            </a:r>
            <a:r>
              <a:rPr lang="en-GB" b="1" i="0" kern="1200" dirty="0">
                <a:solidFill>
                  <a:srgbClr val="008173"/>
                </a:solidFill>
                <a:latin typeface="Calibri" panose="020F0502020204030204" pitchFamily="34" charset="0"/>
              </a:rPr>
              <a:t> </a:t>
            </a:r>
            <a:r>
              <a:rPr lang="en-GB" b="1" i="0" kern="1200" dirty="0" smtClean="0">
                <a:solidFill>
                  <a:srgbClr val="008173"/>
                </a:solidFill>
                <a:latin typeface="Calibri" panose="020F0502020204030204" pitchFamily="34" charset="0"/>
              </a:rPr>
              <a:t>datasets</a:t>
            </a:r>
            <a:endParaRPr lang="en-GB" b="0" dirty="0" smtClean="0">
              <a:solidFill>
                <a:srgbClr val="008173"/>
              </a:solidFill>
              <a:latin typeface="Calibri" panose="020F0502020204030204" pitchFamily="34" charset="0"/>
            </a:endParaRPr>
          </a:p>
          <a:p>
            <a:pPr marL="457200" lvl="1" indent="0">
              <a:buClrTx/>
              <a:buNone/>
            </a:pPr>
            <a:r>
              <a:rPr lang="de-DE" sz="2400" b="0" dirty="0" smtClean="0">
                <a:solidFill>
                  <a:srgbClr val="008173"/>
                </a:solidFill>
                <a:latin typeface="Calibri" panose="020F0502020204030204" pitchFamily="34" charset="0"/>
              </a:rPr>
              <a:t>	UPDATED priority dataset version 2.1  </a:t>
            </a:r>
          </a:p>
          <a:p>
            <a:pPr marL="457200" lvl="1" indent="0">
              <a:buClrTx/>
              <a:buNone/>
            </a:pPr>
            <a:r>
              <a:rPr lang="de-DE" sz="2400" b="0" dirty="0" smtClean="0">
                <a:solidFill>
                  <a:srgbClr val="008173"/>
                </a:solidFill>
                <a:latin typeface="Calibri" panose="020F0502020204030204" pitchFamily="34" charset="0"/>
                <a:hlinkClick r:id="rId2"/>
              </a:rPr>
              <a:t>	https</a:t>
            </a:r>
            <a:r>
              <a:rPr lang="de-DE" sz="2400" b="0" dirty="0">
                <a:solidFill>
                  <a:srgbClr val="008173"/>
                </a:solidFill>
                <a:latin typeface="Calibri" panose="020F0502020204030204" pitchFamily="34" charset="0"/>
                <a:hlinkClick r:id="rId2"/>
              </a:rPr>
              <a:t>://ies-svn.jrc.ec.europa.eu/projects/2016-5/wiki</a:t>
            </a:r>
            <a:r>
              <a:rPr lang="de-DE" sz="2400" b="0" dirty="0" smtClean="0">
                <a:solidFill>
                  <a:srgbClr val="008173"/>
                </a:solidFill>
                <a:latin typeface="Calibri" panose="020F0502020204030204" pitchFamily="34" charset="0"/>
                <a:hlinkClick r:id="rId2"/>
              </a:rPr>
              <a:t>/</a:t>
            </a:r>
            <a:r>
              <a:rPr lang="de-DE" sz="2400" b="0" dirty="0" smtClean="0">
                <a:solidFill>
                  <a:srgbClr val="008173"/>
                </a:solidFill>
                <a:latin typeface="Calibri" panose="020F0502020204030204" pitchFamily="34" charset="0"/>
              </a:rPr>
              <a:t> </a:t>
            </a:r>
          </a:p>
          <a:p>
            <a:pPr marL="457200" lvl="1" indent="0">
              <a:buClrTx/>
              <a:buNone/>
            </a:pPr>
            <a:endParaRPr lang="en-GB" sz="2400" b="0" dirty="0" smtClean="0">
              <a:solidFill>
                <a:srgbClr val="008173"/>
              </a:solidFill>
              <a:latin typeface="Calibri" panose="020F0502020204030204" pitchFamily="34" charset="0"/>
            </a:endParaRPr>
          </a:p>
          <a:p>
            <a:pPr marL="0" indent="0">
              <a:buClr>
                <a:srgbClr val="00B0F0"/>
              </a:buClr>
              <a:buNone/>
            </a:pPr>
            <a:r>
              <a:rPr lang="en-GB" b="1" i="0" kern="1200" dirty="0" smtClean="0">
                <a:solidFill>
                  <a:srgbClr val="008173"/>
                </a:solidFill>
                <a:latin typeface="Calibri" panose="020F0502020204030204" pitchFamily="34" charset="0"/>
              </a:rPr>
              <a:t>2. Make </a:t>
            </a:r>
            <a:r>
              <a:rPr lang="en-GB" b="1" i="0" kern="1200" dirty="0">
                <a:solidFill>
                  <a:srgbClr val="008173"/>
                </a:solidFill>
                <a:latin typeface="Calibri" panose="020F0502020204030204" pitchFamily="34" charset="0"/>
              </a:rPr>
              <a:t>data available as </a:t>
            </a:r>
            <a:r>
              <a:rPr lang="en-GB" b="1" i="0" kern="1200" dirty="0" smtClean="0">
                <a:solidFill>
                  <a:srgbClr val="008173"/>
                </a:solidFill>
                <a:latin typeface="Calibri" panose="020F0502020204030204" pitchFamily="34" charset="0"/>
              </a:rPr>
              <a:t>is</a:t>
            </a:r>
            <a:endParaRPr lang="nl-BE" b="1" i="0" kern="1200" dirty="0">
              <a:solidFill>
                <a:srgbClr val="008173"/>
              </a:solidFill>
              <a:latin typeface="Calibri" panose="020F0502020204030204" pitchFamily="34" charset="0"/>
            </a:endParaRPr>
          </a:p>
          <a:p>
            <a:pPr marL="457200" lvl="1" indent="0">
              <a:buClrTx/>
              <a:buNone/>
            </a:pPr>
            <a:r>
              <a:rPr lang="de-DE" sz="2400" b="0" dirty="0" smtClean="0">
                <a:solidFill>
                  <a:srgbClr val="008173"/>
                </a:solidFill>
                <a:latin typeface="Calibri" panose="020F0502020204030204" pitchFamily="34" charset="0"/>
              </a:rPr>
              <a:t>	MS to publish from 15.5.2018 onwards in the INSPIRE Geoportal </a:t>
            </a:r>
          </a:p>
          <a:p>
            <a:pPr marL="457200" lvl="1" indent="0">
              <a:buClrTx/>
              <a:buNone/>
            </a:pPr>
            <a:endParaRPr lang="de-DE" sz="2400" b="0" dirty="0">
              <a:solidFill>
                <a:srgbClr val="008173"/>
              </a:solidFill>
              <a:latin typeface="Calibri" panose="020F0502020204030204" pitchFamily="34" charset="0"/>
            </a:endParaRPr>
          </a:p>
          <a:p>
            <a:pPr marL="0" indent="0">
              <a:buClr>
                <a:srgbClr val="00B0F0"/>
              </a:buClr>
              <a:buNone/>
            </a:pPr>
            <a:r>
              <a:rPr lang="en-GB" b="1" i="0" dirty="0">
                <a:solidFill>
                  <a:srgbClr val="008173"/>
                </a:solidFill>
                <a:latin typeface="Calibri" panose="020F0502020204030204" pitchFamily="34" charset="0"/>
              </a:rPr>
              <a:t>3. </a:t>
            </a:r>
            <a:r>
              <a:rPr lang="en-GB" b="1" i="0" dirty="0" smtClean="0">
                <a:solidFill>
                  <a:srgbClr val="008173"/>
                </a:solidFill>
                <a:latin typeface="Calibri" panose="020F0502020204030204" pitchFamily="34" charset="0"/>
              </a:rPr>
              <a:t>Common </a:t>
            </a:r>
            <a:r>
              <a:rPr lang="en-GB" b="1" i="0" dirty="0">
                <a:solidFill>
                  <a:srgbClr val="008173"/>
                </a:solidFill>
                <a:latin typeface="Calibri" panose="020F0502020204030204" pitchFamily="34" charset="0"/>
              </a:rPr>
              <a:t>and interoperable European data </a:t>
            </a:r>
            <a:r>
              <a:rPr lang="en-GB" b="1" i="0" dirty="0" smtClean="0">
                <a:solidFill>
                  <a:srgbClr val="008173"/>
                </a:solidFill>
                <a:latin typeface="Calibri" panose="020F0502020204030204" pitchFamily="34" charset="0"/>
              </a:rPr>
              <a:t>models</a:t>
            </a:r>
          </a:p>
          <a:p>
            <a:pPr marL="0" indent="0">
              <a:buClr>
                <a:srgbClr val="00B0F0"/>
              </a:buClr>
              <a:buNone/>
            </a:pPr>
            <a:r>
              <a:rPr lang="en-GB" i="0" dirty="0" smtClean="0">
                <a:solidFill>
                  <a:srgbClr val="008173"/>
                </a:solidFill>
                <a:latin typeface="Calibri" panose="020F0502020204030204" pitchFamily="34" charset="0"/>
              </a:rPr>
              <a:t>	Stepwise by </a:t>
            </a:r>
            <a:r>
              <a:rPr lang="en-GB" i="0" dirty="0">
                <a:solidFill>
                  <a:srgbClr val="008173"/>
                </a:solidFill>
                <a:latin typeface="Calibri" panose="020F0502020204030204" pitchFamily="34" charset="0"/>
              </a:rPr>
              <a:t>per reporting </a:t>
            </a:r>
            <a:r>
              <a:rPr lang="en-GB" i="0" dirty="0" smtClean="0">
                <a:solidFill>
                  <a:srgbClr val="008173"/>
                </a:solidFill>
                <a:latin typeface="Calibri" panose="020F0502020204030204" pitchFamily="34" charset="0"/>
              </a:rPr>
              <a:t>obligation/data … based on demand and reporting 	deadlines</a:t>
            </a:r>
          </a:p>
          <a:p>
            <a:pPr marL="0" indent="0">
              <a:buClr>
                <a:srgbClr val="00B0F0"/>
              </a:buClr>
              <a:buNone/>
            </a:pPr>
            <a:r>
              <a:rPr lang="en-GB" i="0" dirty="0" smtClean="0">
                <a:solidFill>
                  <a:srgbClr val="008173"/>
                </a:solidFill>
                <a:latin typeface="Calibri" panose="020F0502020204030204" pitchFamily="34" charset="0"/>
              </a:rPr>
              <a:t> </a:t>
            </a:r>
          </a:p>
          <a:p>
            <a:pPr marL="0" indent="0">
              <a:buClr>
                <a:srgbClr val="00B0F0"/>
              </a:buClr>
              <a:buNone/>
            </a:pPr>
            <a:r>
              <a:rPr lang="en-GB" b="1" i="0" dirty="0" smtClean="0">
                <a:solidFill>
                  <a:srgbClr val="008173"/>
                </a:solidFill>
                <a:latin typeface="Calibri" panose="020F0502020204030204" pitchFamily="34" charset="0"/>
              </a:rPr>
              <a:t>4</a:t>
            </a:r>
            <a:r>
              <a:rPr lang="en-GB" b="1" i="0" dirty="0">
                <a:solidFill>
                  <a:srgbClr val="008173"/>
                </a:solidFill>
                <a:latin typeface="Calibri" panose="020F0502020204030204" pitchFamily="34" charset="0"/>
              </a:rPr>
              <a:t>. Monitoring the availability of pan-European </a:t>
            </a:r>
            <a:r>
              <a:rPr lang="en-GB" b="1" i="0" dirty="0" smtClean="0">
                <a:solidFill>
                  <a:srgbClr val="008173"/>
                </a:solidFill>
                <a:latin typeface="Calibri" panose="020F0502020204030204" pitchFamily="34" charset="0"/>
              </a:rPr>
              <a:t>datasets</a:t>
            </a:r>
            <a:endParaRPr lang="nl-BE" b="1" i="0" dirty="0" smtClean="0">
              <a:solidFill>
                <a:srgbClr val="008173"/>
              </a:solidFill>
              <a:latin typeface="Calibri" panose="020F0502020204030204" pitchFamily="34" charset="0"/>
            </a:endParaRPr>
          </a:p>
          <a:p>
            <a:pPr marL="0" indent="0">
              <a:buClr>
                <a:srgbClr val="00B0F0"/>
              </a:buClr>
              <a:buNone/>
            </a:pPr>
            <a:r>
              <a:rPr lang="de-DE" b="0" i="0" dirty="0" smtClean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Through the </a:t>
            </a:r>
            <a:r>
              <a:rPr lang="de-DE" b="0" i="0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EU </a:t>
            </a:r>
            <a:r>
              <a:rPr lang="de-DE" b="0" i="0" dirty="0" smtClean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Geoportal </a:t>
            </a:r>
            <a:r>
              <a:rPr lang="de-DE" i="0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https://</a:t>
            </a:r>
            <a:r>
              <a:rPr lang="de-DE" i="0" dirty="0" smtClean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inspire-geoportal.ec.europa.eu/pdv_home.html</a:t>
            </a:r>
            <a:r>
              <a:rPr lang="de-DE" i="0" dirty="0" smtClean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endParaRPr lang="en-GB" i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Clr>
                <a:srgbClr val="00B0F0"/>
              </a:buClr>
              <a:buNone/>
            </a:pPr>
            <a:endParaRPr lang="de-DE" b="0" dirty="0" smtClean="0">
              <a:solidFill>
                <a:srgbClr val="008173"/>
              </a:solidFill>
              <a:latin typeface="Calibri" panose="020F0502020204030204" pitchFamily="34" charset="0"/>
            </a:endParaRPr>
          </a:p>
          <a:p>
            <a:pPr marL="457200" lvl="1" indent="0">
              <a:buClrTx/>
              <a:buNone/>
            </a:pPr>
            <a:endParaRPr lang="de-DE" b="0" i="1" dirty="0">
              <a:solidFill>
                <a:srgbClr val="008173"/>
              </a:solidFill>
              <a:latin typeface="Calibri" panose="020F0502020204030204" pitchFamily="34" charset="0"/>
            </a:endParaRPr>
          </a:p>
          <a:p>
            <a:pPr marL="457200" lvl="1" indent="0">
              <a:buClrTx/>
              <a:buNone/>
            </a:pPr>
            <a:endParaRPr lang="en-GB" b="0" i="1" dirty="0" smtClean="0">
              <a:solidFill>
                <a:srgbClr val="008173"/>
              </a:solidFill>
              <a:latin typeface="Calibri" panose="020F0502020204030204" pitchFamily="34" charset="0"/>
            </a:endParaRPr>
          </a:p>
        </p:txBody>
      </p:sp>
      <p:sp>
        <p:nvSpPr>
          <p:cNvPr id="5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724619" y="0"/>
            <a:ext cx="11467381" cy="676111"/>
          </a:xfrm>
        </p:spPr>
        <p:txBody>
          <a:bodyPr/>
          <a:lstStyle/>
          <a:p>
            <a:r>
              <a:rPr lang="en-GB" sz="3600" dirty="0" smtClean="0"/>
              <a:t>The 4 task areas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171758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/>
        </p:nvSpPr>
        <p:spPr bwMode="auto">
          <a:xfrm>
            <a:off x="298512" y="1937158"/>
            <a:ext cx="1152489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>
              <a:buClr>
                <a:srgbClr val="00B0F0"/>
              </a:buClr>
              <a:buNone/>
            </a:pPr>
            <a:endParaRPr lang="de-DE" b="0" dirty="0" smtClean="0">
              <a:solidFill>
                <a:srgbClr val="008173"/>
              </a:solidFill>
              <a:latin typeface="Calibri" panose="020F0502020204030204" pitchFamily="34" charset="0"/>
            </a:endParaRPr>
          </a:p>
          <a:p>
            <a:pPr marL="457200" lvl="1" indent="0">
              <a:buClrTx/>
              <a:buNone/>
            </a:pPr>
            <a:endParaRPr lang="de-DE" b="0" i="1" dirty="0">
              <a:solidFill>
                <a:srgbClr val="008173"/>
              </a:solidFill>
              <a:latin typeface="Calibri" panose="020F0502020204030204" pitchFamily="34" charset="0"/>
            </a:endParaRPr>
          </a:p>
          <a:p>
            <a:pPr marL="457200" lvl="1" indent="0">
              <a:buClrTx/>
              <a:buNone/>
            </a:pPr>
            <a:endParaRPr lang="en-GB" b="0" i="1" dirty="0" smtClean="0">
              <a:solidFill>
                <a:srgbClr val="008173"/>
              </a:solidFill>
              <a:latin typeface="Calibri" panose="020F0502020204030204" pitchFamily="34" charset="0"/>
            </a:endParaRPr>
          </a:p>
        </p:txBody>
      </p:sp>
      <p:sp>
        <p:nvSpPr>
          <p:cNvPr id="5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724619" y="0"/>
            <a:ext cx="11467381" cy="676111"/>
          </a:xfrm>
        </p:spPr>
        <p:txBody>
          <a:bodyPr/>
          <a:lstStyle/>
          <a:p>
            <a:r>
              <a:rPr lang="en-GB" sz="3600" dirty="0" smtClean="0"/>
              <a:t>Task 1: Restructuring the PDS list</a:t>
            </a:r>
            <a:endParaRPr lang="en-GB" sz="3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163" y="1310954"/>
            <a:ext cx="5484812" cy="428059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7163" y="860226"/>
            <a:ext cx="2634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8173"/>
                </a:solidFill>
              </a:rPr>
              <a:t>Pan European Datasets</a:t>
            </a:r>
            <a:endParaRPr lang="en-US" dirty="0">
              <a:solidFill>
                <a:srgbClr val="008173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flipH="1">
            <a:off x="5835898" y="851688"/>
            <a:ext cx="6292842" cy="4016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2400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Categorisation of datasets (reference data, reported data)</a:t>
            </a:r>
          </a:p>
          <a:p>
            <a:pPr marL="32400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Responsibility</a:t>
            </a:r>
          </a:p>
          <a:p>
            <a:pPr marL="32400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Expected reporting form</a:t>
            </a:r>
            <a:endParaRPr lang="en-GB" sz="2000" dirty="0">
              <a:solidFill>
                <a:srgbClr val="00817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2400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References to datasets in other legislation </a:t>
            </a:r>
          </a:p>
          <a:p>
            <a:pPr marL="32400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Reference to Reporting obligation (as in </a:t>
            </a:r>
            <a:r>
              <a:rPr lang="en-GB" sz="2000" dirty="0" err="1" smtClean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Reportnet</a:t>
            </a:r>
            <a:r>
              <a:rPr lang="en-GB" sz="2000" dirty="0" smtClean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ROD)</a:t>
            </a:r>
          </a:p>
          <a:p>
            <a:pPr marL="32400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Mapping to INSPIRE themes</a:t>
            </a:r>
          </a:p>
          <a:p>
            <a:pPr marL="781189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different types of certainty: from implemented (high) to initial mapping (simple evaluation, less certain))</a:t>
            </a:r>
          </a:p>
          <a:p>
            <a:pPr marL="32400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Keyword proposals from the code list </a:t>
            </a:r>
            <a:endParaRPr lang="en-US" sz="2000" dirty="0">
              <a:solidFill>
                <a:srgbClr val="00817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 flipH="1">
            <a:off x="5835898" y="4991892"/>
            <a:ext cx="5244860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sz="2000" b="1" dirty="0" smtClean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Next steps: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Update after feedback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Validation in the 2016.5 group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Information for MIG</a:t>
            </a:r>
            <a:endParaRPr lang="en-US" sz="2000" b="1" dirty="0">
              <a:solidFill>
                <a:srgbClr val="00817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6090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460" y="74646"/>
            <a:ext cx="8417649" cy="6745954"/>
          </a:xfrm>
          <a:prstGeom prst="rect">
            <a:avLst/>
          </a:prstGeom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508375" y="178435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9436027" y="5843894"/>
            <a:ext cx="19543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/>
              <a:t>* status 26.06.2020</a:t>
            </a:r>
            <a:endParaRPr lang="en-GB" sz="1600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-433687" y="36002"/>
            <a:ext cx="11717986" cy="676111"/>
          </a:xfrm>
        </p:spPr>
        <p:txBody>
          <a:bodyPr/>
          <a:lstStyle/>
          <a:p>
            <a:pPr algn="r"/>
            <a:r>
              <a:rPr lang="en-GB" sz="3600" dirty="0" smtClean="0"/>
              <a:t>Task 2/4:   </a:t>
            </a:r>
            <a:endParaRPr lang="en-US" sz="3600" dirty="0"/>
          </a:p>
        </p:txBody>
      </p:sp>
      <p:sp>
        <p:nvSpPr>
          <p:cNvPr id="4" name="Oval 3"/>
          <p:cNvSpPr/>
          <p:nvPr/>
        </p:nvSpPr>
        <p:spPr>
          <a:xfrm>
            <a:off x="7533951" y="1651108"/>
            <a:ext cx="825573" cy="59044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8387662" y="1738631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2556588" y="5045747"/>
            <a:ext cx="2071395" cy="3380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643396" y="5766317"/>
            <a:ext cx="2397967" cy="30526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643396" y="6071581"/>
            <a:ext cx="2329907" cy="26390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233265" y="5299788"/>
            <a:ext cx="2305119" cy="33590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9181049" y="1651108"/>
            <a:ext cx="261564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Change in download services since 16.3.2020</a:t>
            </a:r>
          </a:p>
          <a:p>
            <a:endParaRPr lang="en-GB" dirty="0">
              <a:solidFill>
                <a:srgbClr val="00817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dirty="0" smtClean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BG 84 &gt; 3</a:t>
            </a:r>
          </a:p>
          <a:p>
            <a:r>
              <a:rPr lang="en-GB" dirty="0" smtClean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 9 &gt; 0</a:t>
            </a:r>
          </a:p>
          <a:p>
            <a:r>
              <a:rPr lang="en-GB" dirty="0" smtClean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 0 &gt; 84</a:t>
            </a:r>
          </a:p>
          <a:p>
            <a:r>
              <a:rPr lang="en-GB" dirty="0" smtClean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 55 &gt; 24</a:t>
            </a:r>
            <a:endParaRPr lang="en-US" dirty="0">
              <a:solidFill>
                <a:srgbClr val="00817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1879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/>
        </p:nvSpPr>
        <p:spPr bwMode="auto">
          <a:xfrm>
            <a:off x="298512" y="1937158"/>
            <a:ext cx="1152489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>
              <a:buClr>
                <a:srgbClr val="00B0F0"/>
              </a:buClr>
              <a:buNone/>
            </a:pPr>
            <a:endParaRPr lang="de-DE" b="0" dirty="0" smtClean="0">
              <a:solidFill>
                <a:srgbClr val="008173"/>
              </a:solidFill>
              <a:latin typeface="Calibri" panose="020F0502020204030204" pitchFamily="34" charset="0"/>
            </a:endParaRPr>
          </a:p>
          <a:p>
            <a:pPr marL="457200" lvl="1" indent="0">
              <a:buClrTx/>
              <a:buNone/>
            </a:pPr>
            <a:endParaRPr lang="de-DE" b="0" i="1" dirty="0">
              <a:solidFill>
                <a:srgbClr val="008173"/>
              </a:solidFill>
              <a:latin typeface="Calibri" panose="020F0502020204030204" pitchFamily="34" charset="0"/>
            </a:endParaRPr>
          </a:p>
          <a:p>
            <a:pPr marL="457200" lvl="1" indent="0">
              <a:buClrTx/>
              <a:buNone/>
            </a:pPr>
            <a:endParaRPr lang="en-GB" b="0" i="1" dirty="0" smtClean="0">
              <a:solidFill>
                <a:srgbClr val="008173"/>
              </a:solidFill>
              <a:latin typeface="Calibri" panose="020F0502020204030204" pitchFamily="34" charset="0"/>
            </a:endParaRPr>
          </a:p>
        </p:txBody>
      </p:sp>
      <p:sp>
        <p:nvSpPr>
          <p:cNvPr id="5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724619" y="0"/>
            <a:ext cx="11467381" cy="676111"/>
          </a:xfrm>
        </p:spPr>
        <p:txBody>
          <a:bodyPr/>
          <a:lstStyle/>
          <a:p>
            <a:r>
              <a:rPr lang="en-GB" sz="3600" dirty="0" smtClean="0"/>
              <a:t>Task 2 - </a:t>
            </a:r>
            <a:r>
              <a:rPr lang="en-GB" sz="3600" dirty="0"/>
              <a:t>O</a:t>
            </a:r>
            <a:r>
              <a:rPr lang="en-GB" sz="3600" dirty="0" smtClean="0"/>
              <a:t>bservations</a:t>
            </a:r>
            <a:endParaRPr lang="en-GB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357555" y="4390066"/>
            <a:ext cx="11524890" cy="232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rgbClr val="017567"/>
                </a:solidFill>
                <a:latin typeface="Calibri" panose="020F0502020204030204" pitchFamily="34" charset="0"/>
              </a:rPr>
              <a:t>Since 27.05.2019: increase in number of metadata (1049 &gt; 1625) and download services (392 &gt; 824)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rgbClr val="017567"/>
                </a:solidFill>
                <a:latin typeface="Calibri" panose="020F0502020204030204" pitchFamily="34" charset="0"/>
              </a:rPr>
              <a:t>Changing number of download services, still present issues that download servics are not visible in IG</a:t>
            </a:r>
            <a:endParaRPr lang="de-DE" sz="2000" dirty="0">
              <a:solidFill>
                <a:srgbClr val="017567"/>
              </a:solidFill>
              <a:latin typeface="Calibri" panose="020F0502020204030204" pitchFamily="34" charset="0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rgbClr val="017567"/>
                </a:solidFill>
                <a:latin typeface="Calibri" panose="020F0502020204030204" pitchFamily="34" charset="0"/>
              </a:rPr>
              <a:t>Missing references </a:t>
            </a:r>
            <a:r>
              <a:rPr lang="de-DE" sz="2000" dirty="0">
                <a:solidFill>
                  <a:srgbClr val="017567"/>
                </a:solidFill>
                <a:latin typeface="Calibri" panose="020F0502020204030204" pitchFamily="34" charset="0"/>
              </a:rPr>
              <a:t>between services and data </a:t>
            </a:r>
            <a:r>
              <a:rPr lang="de-DE" sz="2000" dirty="0" smtClean="0">
                <a:solidFill>
                  <a:srgbClr val="017567"/>
                </a:solidFill>
                <a:latin typeface="Calibri" panose="020F0502020204030204" pitchFamily="34" charset="0"/>
              </a:rPr>
              <a:t>sets should by now have been fixed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rgbClr val="017567"/>
                </a:solidFill>
                <a:latin typeface="Calibri" panose="020F0502020204030204" pitchFamily="34" charset="0"/>
              </a:rPr>
              <a:t>Diversity in available datasets per legislation (Landfill of waste – low / WFD – high)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17567"/>
                </a:solidFill>
                <a:latin typeface="Calibri" panose="020F0502020204030204" pitchFamily="34" charset="0"/>
              </a:rPr>
              <a:t>Around half of metadata declare national spatial scope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17567"/>
                </a:solidFill>
                <a:latin typeface="Calibri" panose="020F0502020204030204" pitchFamily="34" charset="0"/>
              </a:rPr>
              <a:t>A few countries apply regional spatial scope</a:t>
            </a:r>
            <a:endParaRPr lang="en-GB" sz="2000" dirty="0">
              <a:solidFill>
                <a:srgbClr val="017567"/>
              </a:solidFill>
              <a:latin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23340"/>
            <a:ext cx="6120000" cy="31468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77192" y="817056"/>
            <a:ext cx="2288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National spatial scope</a:t>
            </a:r>
            <a:endParaRPr lang="en-US" b="1" dirty="0">
              <a:solidFill>
                <a:srgbClr val="00817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0957" y="1123340"/>
            <a:ext cx="6120000" cy="301941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413895" y="817056"/>
            <a:ext cx="2295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Regional spatial scope</a:t>
            </a:r>
            <a:endParaRPr lang="en-US" b="1" dirty="0">
              <a:solidFill>
                <a:srgbClr val="00817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4361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724619" y="0"/>
            <a:ext cx="11467381" cy="676111"/>
          </a:xfrm>
        </p:spPr>
        <p:txBody>
          <a:bodyPr/>
          <a:lstStyle/>
          <a:p>
            <a:r>
              <a:rPr lang="en-GB" sz="3600" dirty="0" smtClean="0"/>
              <a:t>Task 3</a:t>
            </a:r>
            <a:r>
              <a:rPr lang="en-GB" sz="3600" dirty="0"/>
              <a:t>: Common and interoperable European data models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76427" y="953189"/>
            <a:ext cx="11237037" cy="324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rgbClr val="017567"/>
                </a:solidFill>
                <a:latin typeface="Calibri" panose="020F0502020204030204" pitchFamily="34" charset="0"/>
              </a:rPr>
              <a:t>Information on new harmonised European data models is regularly pulished on the 2016.5 wiki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rgbClr val="017567"/>
                </a:solidFill>
                <a:latin typeface="Calibri" panose="020F0502020204030204" pitchFamily="34" charset="0"/>
              </a:rPr>
              <a:t>Environmental Noise Directive and INSPIRE:</a:t>
            </a:r>
          </a:p>
          <a:p>
            <a:pPr marL="800089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rgbClr val="017567"/>
                </a:solidFill>
                <a:latin typeface="Calibri" panose="020F0502020204030204" pitchFamily="34" charset="0"/>
              </a:rPr>
              <a:t>Conceptual data model and documentation in July 2020 (will be shared with 2016.5 group)</a:t>
            </a:r>
          </a:p>
          <a:p>
            <a:pPr marL="800089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rgbClr val="017567"/>
                </a:solidFill>
                <a:latin typeface="Calibri" panose="020F0502020204030204" pitchFamily="34" charset="0"/>
              </a:rPr>
              <a:t>Encoding testing with GML and geoPackage, including simplification rules on-going</a:t>
            </a:r>
          </a:p>
          <a:p>
            <a:pPr marL="800089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rgbClr val="017567"/>
                </a:solidFill>
                <a:latin typeface="Calibri" panose="020F0502020204030204" pitchFamily="34" charset="0"/>
              </a:rPr>
              <a:t>Support to the revised IR on Interoperability (INSPIRE Human Health data model)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rgbClr val="017567"/>
                </a:solidFill>
                <a:latin typeface="Calibri" panose="020F0502020204030204" pitchFamily="34" charset="0"/>
              </a:rPr>
              <a:t>EC: in preparation reporting mechanisem for the recast of the Drinkinig Water Directive</a:t>
            </a:r>
            <a:endParaRPr lang="de-DE" sz="2400" dirty="0">
              <a:solidFill>
                <a:srgbClr val="017567"/>
              </a:solidFill>
              <a:latin typeface="Calibri" panose="020F0502020204030204" pitchFamily="34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910" y="4557111"/>
            <a:ext cx="7639050" cy="1847850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8420273" y="6045535"/>
            <a:ext cx="3224024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https://www.eionet.europa.eu/</a:t>
            </a:r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5898" y="5152081"/>
            <a:ext cx="3152775" cy="923925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7909180" y="4444195"/>
            <a:ext cx="42462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Latest calls for reporting obligations – reporting data flows</a:t>
            </a:r>
            <a:endParaRPr lang="en-US" sz="2000" b="1" dirty="0">
              <a:solidFill>
                <a:srgbClr val="00817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6576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724619" y="0"/>
            <a:ext cx="11467381" cy="676111"/>
          </a:xfrm>
        </p:spPr>
        <p:txBody>
          <a:bodyPr/>
          <a:lstStyle/>
          <a:p>
            <a:r>
              <a:rPr lang="en-GB" sz="3600" dirty="0" smtClean="0"/>
              <a:t>Task 4: INSPIRE Geoportal – PDS usability and visibility</a:t>
            </a:r>
            <a:endParaRPr lang="en-GB" sz="3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477" y="1337389"/>
            <a:ext cx="11688128" cy="197415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30190" y="4062046"/>
            <a:ext cx="11237037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rgbClr val="017567"/>
                </a:solidFill>
                <a:latin typeface="Calibri" panose="020F0502020204030204" pitchFamily="34" charset="0"/>
              </a:rPr>
              <a:t>Stable functionalities in the INSPIRE Geoportal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rgbClr val="017567"/>
                </a:solidFill>
                <a:latin typeface="Calibri" panose="020F0502020204030204" pitchFamily="34" charset="0"/>
              </a:rPr>
              <a:t>JRC contact points:</a:t>
            </a:r>
          </a:p>
          <a:p>
            <a:pPr marL="800089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rgbClr val="017567"/>
                </a:solidFill>
                <a:latin typeface="Calibri" panose="020F0502020204030204" pitchFamily="34" charset="0"/>
              </a:rPr>
              <a:t>Vlado Cetl: participation in the INSPIRE MIWP 2016.5 action</a:t>
            </a:r>
          </a:p>
          <a:p>
            <a:pPr marL="800089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400" smtClean="0">
                <a:solidFill>
                  <a:srgbClr val="017567"/>
                </a:solidFill>
                <a:latin typeface="Calibri" panose="020F0502020204030204" pitchFamily="34" charset="0"/>
              </a:rPr>
              <a:t>Marco </a:t>
            </a:r>
            <a:r>
              <a:rPr lang="de-DE" sz="2400" dirty="0" smtClean="0">
                <a:solidFill>
                  <a:srgbClr val="017567"/>
                </a:solidFill>
                <a:latin typeface="Calibri" panose="020F0502020204030204" pitchFamily="34" charset="0"/>
              </a:rPr>
              <a:t>Minghini: INSPIRE Geoportal</a:t>
            </a:r>
          </a:p>
        </p:txBody>
      </p:sp>
      <p:sp>
        <p:nvSpPr>
          <p:cNvPr id="3" name="Rectangle 2"/>
          <p:cNvSpPr/>
          <p:nvPr/>
        </p:nvSpPr>
        <p:spPr>
          <a:xfrm>
            <a:off x="3309691" y="3311548"/>
            <a:ext cx="56477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https://inspire-geoportal.ec.europa.eu/pdv_home.html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3565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ver">
  <a:themeElements>
    <a:clrScheme name="Personnalisée 1">
      <a:dk1>
        <a:srgbClr val="113A6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penSans">
      <a:majorFont>
        <a:latin typeface="Open Sans Semibold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nniversary template 2_16x9_white background" id="{390F8B98-37CF-4885-81C2-37CA4D56A3C9}" vid="{96392743-7B15-4F83-9153-6256EA3FC081}"/>
    </a:ext>
  </a:extLst>
</a:theme>
</file>

<file path=ppt/theme/theme2.xml><?xml version="1.0" encoding="utf-8"?>
<a:theme xmlns:a="http://schemas.openxmlformats.org/drawingml/2006/main" name="19_Sections">
  <a:themeElements>
    <a:clrScheme name="Personnalisée 3">
      <a:dk1>
        <a:srgbClr val="113A6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penSans">
      <a:majorFont>
        <a:latin typeface="Open Sans Semibold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nniversary template 2_16x9_white background" id="{390F8B98-37CF-4885-81C2-37CA4D56A3C9}" vid="{23171847-5A3A-49F5-AA70-A10D9251BDE4}"/>
    </a:ext>
  </a:extLst>
</a:theme>
</file>

<file path=ppt/theme/theme3.xml><?xml version="1.0" encoding="utf-8"?>
<a:theme xmlns:a="http://schemas.openxmlformats.org/drawingml/2006/main" name="16_Section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penSans">
      <a:majorFont>
        <a:latin typeface="Open Sans Semibold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nniversary template 2_16x9_white background" id="{390F8B98-37CF-4885-81C2-37CA4D56A3C9}" vid="{5C15DE70-880C-47DF-AFA9-0AEB9C67210D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FE59644244C4A4987966350617A9E1B" ma:contentTypeVersion="11" ma:contentTypeDescription="Create a new document." ma:contentTypeScope="" ma:versionID="02ba6cd8cce4562fbb89e53412d772f6">
  <xsd:schema xmlns:xsd="http://www.w3.org/2001/XMLSchema" xmlns:xs="http://www.w3.org/2001/XMLSchema" xmlns:p="http://schemas.microsoft.com/office/2006/metadata/properties" xmlns:ns3="cceb66fd-d06e-49ac-ac22-c2d627655c61" xmlns:ns4="05d2fda6-81cc-4ed3-96b7-97e23385659a" targetNamespace="http://schemas.microsoft.com/office/2006/metadata/properties" ma:root="true" ma:fieldsID="28bf301f89c45f011f4815c75d439f10" ns3:_="" ns4:_="">
    <xsd:import namespace="cceb66fd-d06e-49ac-ac22-c2d627655c61"/>
    <xsd:import namespace="05d2fda6-81cc-4ed3-96b7-97e23385659a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eb66fd-d06e-49ac-ac22-c2d627655c6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5d2fda6-81cc-4ed3-96b7-97e2338565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DE5C88B-29B7-4313-BC9C-774659A7280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ceb66fd-d06e-49ac-ac22-c2d627655c61"/>
    <ds:schemaRef ds:uri="05d2fda6-81cc-4ed3-96b7-97e23385659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B425BDB-3732-4344-AB08-0893B58AE50B}">
  <ds:schemaRefs>
    <ds:schemaRef ds:uri="http://schemas.microsoft.com/office/2006/metadata/properties"/>
    <ds:schemaRef ds:uri="05d2fda6-81cc-4ed3-96b7-97e23385659a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ceb66fd-d06e-49ac-ac22-c2d627655c61"/>
    <ds:schemaRef ds:uri="http://purl.org/dc/elements/1.1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FD83ADCE-42DA-496F-860A-27A9E7C5E12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Anniversary template 2_16x9_white background</Template>
  <TotalTime>2847</TotalTime>
  <Words>470</Words>
  <Application>Microsoft Office PowerPoint</Application>
  <PresentationFormat>Widescreen</PresentationFormat>
  <Paragraphs>75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Open Sans</vt:lpstr>
      <vt:lpstr>Cover</vt:lpstr>
      <vt:lpstr>19_Sections</vt:lpstr>
      <vt:lpstr>16_Sections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European Environment Agency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Darja Lihteneger</dc:creator>
  <cp:keywords/>
  <dc:description/>
  <cp:lastModifiedBy>KOTSEV Alexander (JRC-ISPRA)</cp:lastModifiedBy>
  <cp:revision>362</cp:revision>
  <cp:lastPrinted>2019-11-25T14:02:51Z</cp:lastPrinted>
  <dcterms:created xsi:type="dcterms:W3CDTF">2019-10-09T16:26:09Z</dcterms:created>
  <dcterms:modified xsi:type="dcterms:W3CDTF">2020-07-02T12:28:53Z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0x0101007FE59644244C4A4987966350617A9E1B</vt:lpwstr>
  </property>
</Properties>
</file>