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57" r:id="rId4"/>
    <p:sldId id="263" r:id="rId5"/>
    <p:sldId id="264" r:id="rId6"/>
    <p:sldId id="260" r:id="rId7"/>
    <p:sldId id="265" r:id="rId8"/>
    <p:sldId id="269" r:id="rId9"/>
    <p:sldId id="270" r:id="rId10"/>
    <p:sldId id="266" r:id="rId11"/>
    <p:sldId id="267" r:id="rId12"/>
    <p:sldId id="268" r:id="rId13"/>
    <p:sldId id="262" r:id="rId14"/>
    <p:sldId id="271" r:id="rId15"/>
  </p:sldIdLst>
  <p:sldSz cx="12192000" cy="6858000"/>
  <p:notesSz cx="6794500" cy="9906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026" userDrawn="1">
          <p15:clr>
            <a:srgbClr val="A4A3A4"/>
          </p15:clr>
        </p15:guide>
        <p15:guide id="2" pos="529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jZfmPaAZDOGffchqPWS8+vvHlam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30" autoAdjust="0"/>
    <p:restoredTop sz="94660"/>
  </p:normalViewPr>
  <p:slideViewPr>
    <p:cSldViewPr snapToGrid="0">
      <p:cViewPr varScale="1">
        <p:scale>
          <a:sx n="95" d="100"/>
          <a:sy n="95" d="100"/>
        </p:scale>
        <p:origin x="88" y="360"/>
      </p:cViewPr>
      <p:guideLst>
        <p:guide orient="horz" pos="1026"/>
        <p:guide pos="529"/>
        <p:guide orient="horz" pos="3777"/>
        <p:guide pos="3839"/>
        <p:guide orient="horz" pos="2162"/>
        <p:guide pos="383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4283" cy="497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8645" y="0"/>
            <a:ext cx="2944283" cy="497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08981"/>
            <a:ext cx="2944283" cy="497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8645" y="9408981"/>
            <a:ext cx="2944283" cy="497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(CC-BY).pdf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3b558b9494_0_1:notes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700" cy="39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g13b558b949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793293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3b558b9494_0_1:notes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700" cy="39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g13b558b949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423835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3b558b9494_0_1:notes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700" cy="39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g13b558b949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192861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4" name="Google Shape;164;p6:notes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Update/add/delete parts of the copy right notice where appropriate.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More information: </a:t>
            </a:r>
            <a:r>
              <a:rPr lang="es-ES" u="sng">
                <a:solidFill>
                  <a:schemeClr val="hlink"/>
                </a:solidFill>
                <a:hlinkClick r:id="rId3"/>
              </a:rPr>
              <a:t>https://myintracomm.ec.europa.eu/corp/intellectual-property/Documents/2019_Reuse-guidelines%28CC-BY%29.pdf</a:t>
            </a:r>
            <a:endParaRPr/>
          </a:p>
        </p:txBody>
      </p:sp>
      <p:sp>
        <p:nvSpPr>
          <p:cNvPr id="165" name="Google Shape;165;p6:notes"/>
          <p:cNvSpPr txBox="1">
            <a:spLocks noGrp="1"/>
          </p:cNvSpPr>
          <p:nvPr>
            <p:ph type="sldNum" idx="12"/>
          </p:nvPr>
        </p:nvSpPr>
        <p:spPr>
          <a:xfrm>
            <a:off x="3848645" y="9408981"/>
            <a:ext cx="2944283" cy="497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9" name="Google Shape;329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Delete/update as appropriate</a:t>
            </a:r>
            <a:endParaRPr/>
          </a:p>
        </p:txBody>
      </p:sp>
      <p:sp>
        <p:nvSpPr>
          <p:cNvPr id="330" name="Google Shape;330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1032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3b558b9494_0_1:notes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700" cy="39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g13b558b949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:notes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3b558b9494_0_1:notes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700" cy="39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g13b558b949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32730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5:notes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01532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4:notes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3b558b9494_0_1:notes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700" cy="39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g13b558b949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846699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3b558b9494_0_1:notes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700" cy="39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g13b558b949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64888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3b558b9494_0_1:notes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700" cy="39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g13b558b949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10461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>
  <p:cSld name="Cove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8"/>
          <p:cNvSpPr/>
          <p:nvPr/>
        </p:nvSpPr>
        <p:spPr>
          <a:xfrm>
            <a:off x="0" y="1073101"/>
            <a:ext cx="12192000" cy="5784900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8"/>
          <p:cNvSpPr txBox="1"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15" name="Google Shape;15;p8"/>
          <p:cNvCxnSpPr/>
          <p:nvPr/>
        </p:nvCxnSpPr>
        <p:spPr>
          <a:xfrm>
            <a:off x="838200" y="1978925"/>
            <a:ext cx="0" cy="4879075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6" name="Google Shape;16;p8"/>
          <p:cNvSpPr txBox="1"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body" idx="2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200"/>
              <a:buFont typeface="Arial"/>
              <a:buNone/>
              <a:defRPr sz="2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8" name="Google Shape;18;p8" descr="Footer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747221" y="6390001"/>
            <a:ext cx="697559" cy="46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8" descr="EC-JRC-logo_vertical_EN_pos_transparent-background.png"/>
          <p:cNvPicPr preferRelativeResize="0"/>
          <p:nvPr/>
        </p:nvPicPr>
        <p:blipFill rotWithShape="1">
          <a:blip r:embed="rId3">
            <a:alphaModFix/>
          </a:blip>
          <a:srcRect l="3733" t="5039" r="4158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- 3 columns">
  <p:cSld name="Content - 3 columns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7"/>
          <p:cNvSpPr txBox="1">
            <a:spLocks noGrp="1"/>
          </p:cNvSpPr>
          <p:nvPr>
            <p:ph type="body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17"/>
          <p:cNvSpPr txBox="1">
            <a:spLocks noGrp="1"/>
          </p:cNvSpPr>
          <p:nvPr>
            <p:ph type="body" idx="2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Google Shape;62;p17"/>
          <p:cNvSpPr txBox="1">
            <a:spLocks noGrp="1"/>
          </p:cNvSpPr>
          <p:nvPr>
            <p:ph type="body" idx="3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63" name="Google Shape;63;p17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4" name="Google Shape;64;p17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8"/>
          <p:cNvSpPr txBox="1"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Google Shape;67;p18"/>
          <p:cNvSpPr txBox="1">
            <a:spLocks noGrp="1"/>
          </p:cNvSpPr>
          <p:nvPr>
            <p:ph type="body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Google Shape;68;p18"/>
          <p:cNvSpPr txBox="1">
            <a:spLocks noGrp="1"/>
          </p:cNvSpPr>
          <p:nvPr>
            <p:ph type="body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18"/>
          <p:cNvSpPr txBox="1">
            <a:spLocks noGrp="1"/>
          </p:cNvSpPr>
          <p:nvPr>
            <p:ph type="body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70" name="Google Shape;70;p18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1" name="Google Shape;71;p18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photo">
  <p:cSld name="Title_photo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>
            <a:spLocks noGrp="1"/>
          </p:cNvSpPr>
          <p:nvPr>
            <p:ph type="pic" idx="2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74" name="Google Shape;74;p19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75" name="Google Shape;75;p19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Slide">
  <p:cSld name="Quote Slide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0"/>
          <p:cNvSpPr>
            <a:spLocks noGrp="1"/>
          </p:cNvSpPr>
          <p:nvPr>
            <p:ph type="pic" idx="2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p20"/>
          <p:cNvSpPr/>
          <p:nvPr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9" name="Google Shape;79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27615" y="743802"/>
            <a:ext cx="544923" cy="544923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20"/>
          <p:cNvSpPr txBox="1">
            <a:spLocks noGrp="1"/>
          </p:cNvSpPr>
          <p:nvPr>
            <p:ph type="body"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360000" tIns="360000" rIns="360000" bIns="360000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and Content (half page)">
  <p:cSld name="Picture and Content (half page)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1"/>
          <p:cNvSpPr txBox="1">
            <a:spLocks noGrp="1"/>
          </p:cNvSpPr>
          <p:nvPr>
            <p:ph type="body"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sldNum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84" name="Google Shape;84;p21"/>
          <p:cNvSpPr txBox="1"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5" name="Google Shape;85;p21"/>
          <p:cNvSpPr>
            <a:spLocks noGrp="1"/>
          </p:cNvSpPr>
          <p:nvPr>
            <p:ph type="pic" idx="2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orizontal Picture and Content">
  <p:cSld name="Horizontal Picture and Conten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>
            <a:spLocks noGrp="1"/>
          </p:cNvSpPr>
          <p:nvPr>
            <p:ph type="pic" idx="2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" name="Google Shape;88;p22"/>
          <p:cNvSpPr txBox="1"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9" name="Google Shape;89;p22"/>
          <p:cNvSpPr txBox="1">
            <a:spLocks noGrp="1"/>
          </p:cNvSpPr>
          <p:nvPr>
            <p:ph type="body" idx="1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images">
  <p:cSld name="3 images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3"/>
          <p:cNvSpPr>
            <a:spLocks noGrp="1"/>
          </p:cNvSpPr>
          <p:nvPr>
            <p:ph type="pic" idx="2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92" name="Google Shape;92;p23"/>
          <p:cNvSpPr>
            <a:spLocks noGrp="1"/>
          </p:cNvSpPr>
          <p:nvPr>
            <p:ph type="pic" idx="3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93" name="Google Shape;93;p23"/>
          <p:cNvSpPr>
            <a:spLocks noGrp="1"/>
          </p:cNvSpPr>
          <p:nvPr>
            <p:ph type="pic" idx="4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94" name="Google Shape;94;p23"/>
          <p:cNvSpPr txBox="1">
            <a:spLocks noGrp="1"/>
          </p:cNvSpPr>
          <p:nvPr>
            <p:ph type="body" idx="1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Google Shape;95;p23"/>
          <p:cNvSpPr txBox="1">
            <a:spLocks noGrp="1"/>
          </p:cNvSpPr>
          <p:nvPr>
            <p:ph type="body" idx="5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Google Shape;96;p23"/>
          <p:cNvSpPr txBox="1">
            <a:spLocks noGrp="1"/>
          </p:cNvSpPr>
          <p:nvPr>
            <p:ph type="body" idx="6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Google Shape;97;p23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98" name="Google Shape;98;p23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 images">
  <p:cSld name="4 images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4"/>
          <p:cNvSpPr>
            <a:spLocks noGrp="1"/>
          </p:cNvSpPr>
          <p:nvPr>
            <p:ph type="pic" idx="2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01" name="Google Shape;101;p24"/>
          <p:cNvSpPr>
            <a:spLocks noGrp="1"/>
          </p:cNvSpPr>
          <p:nvPr>
            <p:ph type="pic" idx="3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02" name="Google Shape;102;p24"/>
          <p:cNvSpPr>
            <a:spLocks noGrp="1"/>
          </p:cNvSpPr>
          <p:nvPr>
            <p:ph type="pic" idx="4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03" name="Google Shape;103;p24"/>
          <p:cNvSpPr txBox="1">
            <a:spLocks noGrp="1"/>
          </p:cNvSpPr>
          <p:nvPr>
            <p:ph type="body" idx="1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Google Shape;104;p24"/>
          <p:cNvSpPr txBox="1">
            <a:spLocks noGrp="1"/>
          </p:cNvSpPr>
          <p:nvPr>
            <p:ph type="body" idx="5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5" name="Google Shape;105;p24"/>
          <p:cNvSpPr>
            <a:spLocks noGrp="1"/>
          </p:cNvSpPr>
          <p:nvPr>
            <p:ph type="pic" idx="6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106" name="Google Shape;106;p24"/>
          <p:cNvSpPr txBox="1">
            <a:spLocks noGrp="1"/>
          </p:cNvSpPr>
          <p:nvPr>
            <p:ph type="body" idx="7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7" name="Google Shape;107;p24"/>
          <p:cNvSpPr txBox="1">
            <a:spLocks noGrp="1"/>
          </p:cNvSpPr>
          <p:nvPr>
            <p:ph type="body" idx="8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8" name="Google Shape;108;p24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109" name="Google Shape;109;p24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 (option 2)">
  <p:cSld name="Last slide (option 2)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6"/>
          <p:cNvSpPr/>
          <p:nvPr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3" name="Google Shape;113;p26"/>
          <p:cNvCxnSpPr/>
          <p:nvPr/>
        </p:nvCxnSpPr>
        <p:spPr>
          <a:xfrm>
            <a:off x="838200" y="0"/>
            <a:ext cx="0" cy="2362711"/>
          </a:xfrm>
          <a:prstGeom prst="straightConnector1">
            <a:avLst/>
          </a:prstGeom>
          <a:noFill/>
          <a:ln w="28575" cap="flat" cmpd="sng">
            <a:solidFill>
              <a:srgbClr val="2174B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14" name="Google Shape;114;p26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74B0"/>
              </a:buClr>
              <a:buSzPts val="6000"/>
              <a:buFont typeface="Arial"/>
              <a:buNone/>
              <a:defRPr sz="6000" b="0" i="0" u="none" strike="noStrike" cap="none">
                <a:solidFill>
                  <a:srgbClr val="2174B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26"/>
          <p:cNvSpPr txBox="1"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9"/>
          <p:cNvSpPr txBox="1">
            <a:spLocks noGrp="1"/>
          </p:cNvSpPr>
          <p:nvPr>
            <p:ph type="body"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22" name="Google Shape;22;p9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3" name="Google Shape;23;p9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 (option 1)">
  <p:cSld name="Last slide (option 1)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0"/>
          <p:cNvSpPr/>
          <p:nvPr/>
        </p:nvSpPr>
        <p:spPr>
          <a:xfrm>
            <a:off x="0" y="1"/>
            <a:ext cx="12192000" cy="3430587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0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27" name="Google Shape;27;p10"/>
          <p:cNvCxnSpPr/>
          <p:nvPr/>
        </p:nvCxnSpPr>
        <p:spPr>
          <a:xfrm>
            <a:off x="838200" y="0"/>
            <a:ext cx="0" cy="2362711"/>
          </a:xfrm>
          <a:prstGeom prst="straightConnector1">
            <a:avLst/>
          </a:prstGeom>
          <a:noFill/>
          <a:ln w="28575" cap="flat" cmpd="sng">
            <a:solidFill>
              <a:srgbClr val="F8CC29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" name="Google Shape;28;p10"/>
          <p:cNvSpPr txBox="1"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cover (option 1)" type="title">
  <p:cSld name="TITL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1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11"/>
          <p:cNvSpPr txBox="1"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D129"/>
              </a:buClr>
              <a:buSzPts val="6000"/>
              <a:buFont typeface="Arial"/>
              <a:buNone/>
              <a:defRPr sz="6000" b="0" i="0" u="none" strike="noStrike" cap="none">
                <a:solidFill>
                  <a:srgbClr val="FFD12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33" name="Google Shape;33;p11"/>
          <p:cNvCxnSpPr/>
          <p:nvPr/>
        </p:nvCxnSpPr>
        <p:spPr>
          <a:xfrm>
            <a:off x="838200" y="0"/>
            <a:ext cx="0" cy="3478213"/>
          </a:xfrm>
          <a:prstGeom prst="straightConnector1">
            <a:avLst/>
          </a:prstGeom>
          <a:noFill/>
          <a:ln w="28575" cap="flat" cmpd="sng">
            <a:solidFill>
              <a:srgbClr val="FFD129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4" name="Google Shape;34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5929" y="6193922"/>
            <a:ext cx="1718512" cy="4511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cover (option 2)">
  <p:cSld name="Chapter cover (option 2)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2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74B0"/>
              </a:buClr>
              <a:buSzPts val="6000"/>
              <a:buFont typeface="Arial"/>
              <a:buNone/>
              <a:defRPr sz="6000" b="0" i="0" u="none" strike="noStrike" cap="none">
                <a:solidFill>
                  <a:srgbClr val="2174B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39" name="Google Shape;39;p12"/>
          <p:cNvCxnSpPr/>
          <p:nvPr/>
        </p:nvCxnSpPr>
        <p:spPr>
          <a:xfrm>
            <a:off x="838200" y="0"/>
            <a:ext cx="0" cy="3478213"/>
          </a:xfrm>
          <a:prstGeom prst="straightConnector1">
            <a:avLst/>
          </a:prstGeom>
          <a:noFill/>
          <a:ln w="28575" cap="flat" cmpd="sng">
            <a:solidFill>
              <a:srgbClr val="2174B0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0" name="Google Shape;40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5929" y="6193922"/>
            <a:ext cx="1718512" cy="4511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>
            <a:spLocks noGrp="1"/>
          </p:cNvSpPr>
          <p:nvPr>
            <p:ph type="body"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43" name="Google Shape;43;p13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4" name="Google Shape;44;p13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 2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>
            <a:spLocks noGrp="1"/>
          </p:cNvSpPr>
          <p:nvPr>
            <p:ph type="body"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47" name="Google Shape;47;p14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8" name="Google Shape;48;p14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and Object">
  <p:cSld name="Content and Objec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5"/>
          <p:cNvSpPr txBox="1">
            <a:spLocks noGrp="1"/>
          </p:cNvSpPr>
          <p:nvPr>
            <p:ph type="body" idx="1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51" name="Google Shape;51;p15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2" name="Google Shape;52;p15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3" name="Google Shape;53;p15"/>
          <p:cNvSpPr txBox="1">
            <a:spLocks noGrp="1"/>
          </p:cNvSpPr>
          <p:nvPr>
            <p:ph type="body" idx="2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- 2 columns">
  <p:cSld name="Content - 2 columns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6"/>
          <p:cNvSpPr txBox="1">
            <a:spLocks noGrp="1"/>
          </p:cNvSpPr>
          <p:nvPr>
            <p:ph type="body" idx="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56" name="Google Shape;56;p16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7" name="Google Shape;57;p16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8" name="Google Shape;58;p16"/>
          <p:cNvSpPr txBox="1">
            <a:spLocks noGrp="1"/>
          </p:cNvSpPr>
          <p:nvPr>
            <p:ph type="body" idx="2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7" descr="EC-JRC-logo_horizontal_EN_pos_transparent-background.png"/>
          <p:cNvPicPr preferRelativeResize="0"/>
          <p:nvPr/>
        </p:nvPicPr>
        <p:blipFill rotWithShape="1">
          <a:blip r:embed="rId21">
            <a:alphaModFix/>
          </a:blip>
          <a:srcRect l="6902" t="10944" r="6668" b="9112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7"/>
          <p:cNvSpPr txBox="1">
            <a:spLocks noGrp="1"/>
          </p:cNvSpPr>
          <p:nvPr>
            <p:ph type="sldNum" idx="12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NSPIRE-MIF/helpdesk-registry/blob/main/control-body-list.md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jordi.escriu@ec.europa.eu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NSPIRE-MIF/helpdesk-registry/blob/main/submitting-organisations-list.md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jordi.escriu@ec.europa.eu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NSPIRE-MIF/helpdesk-registry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c-jrc/re3gistry/tree/master/helpdesk-management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ec-jrc/re3gistry/tree/master/release-strategy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c-jrc/re3gistry/milestone/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s://op.europa.eu/en/web/endorse" TargetMode="Externa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ec-jrc/re3gistry/wiki/Google-Summer-of-Code-2023" TargetMode="External"/><Relationship Id="rId5" Type="http://schemas.openxmlformats.org/officeDocument/2006/relationships/hyperlink" Target="https://wiki.osgeo.org/wiki/Google_Summer_of_Code_2023_Ideas" TargetMode="External"/><Relationship Id="rId10" Type="http://schemas.openxmlformats.org/officeDocument/2006/relationships/image" Target="../media/image14.png"/><Relationship Id="rId4" Type="http://schemas.openxmlformats.org/officeDocument/2006/relationships/hyperlink" Target="https://op.europa.eu/en/web/endorse-2023/programme" TargetMode="External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NSPIRE-MIF/helpdesk-registry/tree/main/helpdesk-managemen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spire.ec.europa.eu/news/update-inspire-registry-re3gistry-software-v2" TargetMode="External"/><Relationship Id="rId5" Type="http://schemas.openxmlformats.org/officeDocument/2006/relationships/image" Target="../media/image15.png"/><Relationship Id="rId4" Type="http://schemas.openxmlformats.org/officeDocument/2006/relationships/hyperlink" Target="https://github.com/INSPIRE-MIF/helpdesk-registry/issues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NSPIRE-MIF/helpdesk-registry/blob/main/registry-control-body-and-submitting-organisations.md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NSPIRE-MIF/helpdesk-registry/tree/main/release%20strategy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en-US" dirty="0"/>
              <a:t>INSPIRE Registry </a:t>
            </a:r>
            <a:r>
              <a:rPr lang="en-US" dirty="0" smtClean="0"/>
              <a:t>&amp; </a:t>
            </a:r>
            <a:r>
              <a:rPr lang="en-US" dirty="0"/>
              <a:t>Re3gistry software</a:t>
            </a:r>
            <a:endParaRPr sz="4400" dirty="0"/>
          </a:p>
        </p:txBody>
      </p:sp>
      <p:sp>
        <p:nvSpPr>
          <p:cNvPr id="121" name="Google Shape;121;p1"/>
          <p:cNvSpPr txBox="1">
            <a:spLocks noGrp="1"/>
          </p:cNvSpPr>
          <p:nvPr>
            <p:ph type="subTitle" idx="1"/>
          </p:nvPr>
        </p:nvSpPr>
        <p:spPr>
          <a:xfrm>
            <a:off x="1071350" y="4542740"/>
            <a:ext cx="10290265" cy="897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SzPts val="2300"/>
            </a:pPr>
            <a:r>
              <a:rPr lang="en-US" sz="2400" b="1" dirty="0"/>
              <a:t>JRC INSPIRE Team</a:t>
            </a:r>
          </a:p>
          <a:p>
            <a:pPr marL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400"/>
              <a:buNone/>
            </a:pPr>
            <a:endParaRPr sz="2400" dirty="0"/>
          </a:p>
        </p:txBody>
      </p:sp>
      <p:sp>
        <p:nvSpPr>
          <p:cNvPr id="122" name="Google Shape;122;p1"/>
          <p:cNvSpPr txBox="1">
            <a:spLocks noGrp="1"/>
          </p:cNvSpPr>
          <p:nvPr>
            <p:ph type="body" idx="2"/>
          </p:nvPr>
        </p:nvSpPr>
        <p:spPr>
          <a:xfrm>
            <a:off x="5684519" y="5872536"/>
            <a:ext cx="5677095" cy="877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None/>
            </a:pPr>
            <a:r>
              <a:rPr lang="es-ES" dirty="0" smtClean="0"/>
              <a:t>73</a:t>
            </a:r>
            <a:r>
              <a:rPr lang="es-ES" baseline="30000" dirty="0" smtClean="0"/>
              <a:t>rd</a:t>
            </a:r>
            <a:r>
              <a:rPr lang="es-ES" dirty="0" smtClean="0"/>
              <a:t> </a:t>
            </a:r>
            <a:r>
              <a:rPr lang="es-ES" dirty="0"/>
              <a:t>MIG-T meeting – </a:t>
            </a:r>
            <a:r>
              <a:rPr lang="en-US" dirty="0" smtClean="0"/>
              <a:t>February</a:t>
            </a:r>
            <a:r>
              <a:rPr lang="es-ES" dirty="0" smtClean="0"/>
              <a:t> 17th</a:t>
            </a:r>
            <a:r>
              <a:rPr lang="es-ES" dirty="0" smtClean="0"/>
              <a:t>, </a:t>
            </a:r>
            <a:r>
              <a:rPr lang="es-ES" dirty="0" smtClean="0"/>
              <a:t>2023</a:t>
            </a:r>
            <a:endParaRPr dirty="0"/>
          </a:p>
          <a:p>
            <a:pPr marL="0" lvl="0" indent="0" algn="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Arial"/>
              <a:buNone/>
            </a:pPr>
            <a:endParaRPr dirty="0"/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F5C0274F-54DC-48C2-8BD1-FA33B6ECEA6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0472" y="3782865"/>
            <a:ext cx="1994989" cy="199498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385874" y="6046839"/>
            <a:ext cx="2642911" cy="7374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4" name="Google Shape;134;g13b558b9494_0_1"/>
          <p:cNvSpPr txBox="1">
            <a:spLocks noGrp="1"/>
          </p:cNvSpPr>
          <p:nvPr>
            <p:ph type="body" idx="1"/>
          </p:nvPr>
        </p:nvSpPr>
        <p:spPr>
          <a:xfrm>
            <a:off x="849516" y="1440000"/>
            <a:ext cx="11149772" cy="41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2400"/>
              <a:buNone/>
            </a:pPr>
            <a:r>
              <a:rPr lang="en-GB" b="1" dirty="0" smtClean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body</a:t>
            </a:r>
          </a:p>
          <a:p>
            <a:pPr marL="342900" lvl="0" indent="-317500" algn="l" rtl="0">
              <a:spcBef>
                <a:spcPts val="600"/>
              </a:spcBef>
              <a:spcAft>
                <a:spcPts val="600"/>
              </a:spcAft>
              <a:buSzPts val="2000"/>
              <a:buChar char="•"/>
            </a:pP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composition</a:t>
            </a:r>
          </a:p>
          <a:p>
            <a:pPr marL="800100" lvl="1" indent="-317500">
              <a:spcBef>
                <a:spcPts val="600"/>
              </a:spcBef>
            </a:pPr>
            <a:r>
              <a:rPr lang="en-GB" sz="1800" dirty="0" smtClean="0"/>
              <a:t>5 </a:t>
            </a:r>
            <a:r>
              <a:rPr lang="en-GB" sz="1800" dirty="0"/>
              <a:t>organisations </a:t>
            </a:r>
            <a:r>
              <a:rPr lang="en-GB" sz="1800" dirty="0" smtClean="0"/>
              <a:t>(4 National: AT, IT, DE / 1 </a:t>
            </a:r>
            <a:r>
              <a:rPr lang="en-GB" sz="1800" dirty="0"/>
              <a:t>EU </a:t>
            </a:r>
            <a:r>
              <a:rPr lang="en-GB" sz="1800" dirty="0" smtClean="0"/>
              <a:t>level: EC-JRC) </a:t>
            </a:r>
            <a:r>
              <a:rPr lang="en-GB" sz="1800" dirty="0"/>
              <a:t>/ </a:t>
            </a:r>
            <a:r>
              <a:rPr lang="en-GB" sz="1800" dirty="0" smtClean="0"/>
              <a:t>5 representatives</a:t>
            </a:r>
            <a:r>
              <a:rPr lang="en-GB" sz="1800" dirty="0"/>
              <a:t> – Status: </a:t>
            </a:r>
            <a:r>
              <a:rPr lang="en-GB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outdated</a:t>
            </a:r>
            <a:endParaRPr lang="en-GB" sz="1800" dirty="0"/>
          </a:p>
          <a:p>
            <a:pPr marL="808038" lvl="1" indent="0">
              <a:spcBef>
                <a:spcPts val="600"/>
              </a:spcBef>
              <a:buNone/>
            </a:pPr>
            <a:r>
              <a:rPr lang="en-GB" sz="1600" dirty="0">
                <a:hlinkClick r:id="rId3"/>
              </a:rPr>
              <a:t>https://</a:t>
            </a:r>
            <a:r>
              <a:rPr lang="en-GB" sz="1600" dirty="0" smtClean="0">
                <a:hlinkClick r:id="rId3"/>
              </a:rPr>
              <a:t>github.com/INSPIRE-MIF/helpdesk-registry/blob/main/control-body-list.md</a:t>
            </a:r>
            <a:r>
              <a:rPr lang="en-GB" sz="1600" dirty="0" smtClean="0"/>
              <a:t> </a:t>
            </a:r>
            <a:endParaRPr lang="en-GB" sz="1600" dirty="0"/>
          </a:p>
          <a:p>
            <a:pPr marL="342900" lvl="0" indent="-317500" algn="l" rtl="0">
              <a:spcBef>
                <a:spcPts val="1200"/>
              </a:spcBef>
              <a:spcAft>
                <a:spcPts val="600"/>
              </a:spcAft>
              <a:buSzPts val="2000"/>
              <a:buChar char="•"/>
            </a:pP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Proposal (73 MIG-T)</a:t>
            </a:r>
          </a:p>
          <a:p>
            <a:pPr marL="800100" lvl="1" indent="-317500">
              <a:spcBef>
                <a:spcPts val="600"/>
              </a:spcBef>
            </a:pPr>
            <a:r>
              <a:rPr lang="en-GB" sz="1800" dirty="0"/>
              <a:t>Election of </a:t>
            </a:r>
            <a:r>
              <a:rPr lang="en-GB" sz="1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en-GB" sz="18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</a:t>
            </a:r>
            <a:r>
              <a:rPr lang="en-GB" sz="1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members</a:t>
            </a:r>
            <a:r>
              <a:rPr lang="en-GB" sz="1800" dirty="0" smtClean="0"/>
              <a:t>  (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National</a:t>
            </a:r>
            <a:r>
              <a:rPr lang="en-GB" sz="1800" dirty="0" smtClean="0"/>
              <a:t> / 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EU Level</a:t>
            </a:r>
            <a:r>
              <a:rPr lang="en-GB" sz="1800" dirty="0" smtClean="0"/>
              <a:t>: 1 Chair from the EC).</a:t>
            </a:r>
          </a:p>
          <a:p>
            <a:pPr marL="800100" lvl="1" indent="-317500">
              <a:spcBef>
                <a:spcPts val="600"/>
              </a:spcBef>
            </a:pPr>
            <a:r>
              <a:rPr lang="en-GB" sz="1800" dirty="0" smtClean="0"/>
              <a:t>Suggested: </a:t>
            </a:r>
            <a:r>
              <a:rPr lang="en-GB" sz="1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Mixed composition</a:t>
            </a:r>
            <a:r>
              <a:rPr lang="en-GB" sz="1800" dirty="0" smtClean="0"/>
              <a:t>, with sound Technical and/or Thematic expertise.</a:t>
            </a:r>
          </a:p>
          <a:p>
            <a:pPr marL="800100" lvl="1" indent="-317500">
              <a:spcBef>
                <a:spcPts val="600"/>
              </a:spcBef>
            </a:pPr>
            <a:r>
              <a:rPr lang="en-GB" sz="1800" dirty="0" smtClean="0"/>
              <a:t>If </a:t>
            </a:r>
            <a:r>
              <a:rPr lang="en-GB" sz="1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candidates</a:t>
            </a:r>
            <a:r>
              <a:rPr lang="en-GB" sz="1800" dirty="0" smtClean="0"/>
              <a:t> express their interest </a:t>
            </a:r>
            <a:r>
              <a:rPr lang="en-GB" sz="1800" dirty="0" smtClean="0">
                <a:sym typeface="Wingdings" panose="05000000000000000000" pitchFamily="2" charset="2"/>
              </a:rPr>
              <a:t></a:t>
            </a:r>
            <a:r>
              <a:rPr lang="en-GB" sz="1800" dirty="0" smtClean="0"/>
              <a:t> </a:t>
            </a:r>
            <a:r>
              <a:rPr lang="en-GB" sz="1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 appointment</a:t>
            </a:r>
            <a:r>
              <a:rPr lang="en-GB" sz="1800" dirty="0" smtClean="0"/>
              <a:t> (by EC-JRC).</a:t>
            </a:r>
            <a:endParaRPr lang="en-GB" sz="1800" dirty="0"/>
          </a:p>
          <a:p>
            <a:pPr marL="342900" lvl="0" indent="-317500" algn="l" rtl="0">
              <a:spcBef>
                <a:spcPts val="1200"/>
              </a:spcBef>
              <a:spcAft>
                <a:spcPts val="600"/>
              </a:spcAft>
              <a:buSzPts val="2000"/>
              <a:buChar char="•"/>
            </a:pP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Steps and Timing</a:t>
            </a:r>
          </a:p>
          <a:p>
            <a:pPr marL="800100" lvl="1" indent="-317500">
              <a:spcBef>
                <a:spcPts val="600"/>
              </a:spcBef>
              <a:tabLst>
                <a:tab pos="3227388" algn="l"/>
                <a:tab pos="6099175" algn="l"/>
              </a:tabLst>
            </a:pPr>
            <a:r>
              <a:rPr lang="en-GB" sz="1800" dirty="0" smtClean="0"/>
              <a:t>20–24 Feb</a:t>
            </a:r>
            <a:r>
              <a:rPr lang="en-GB" sz="1800" dirty="0" smtClean="0">
                <a:solidFill>
                  <a:schemeClr val="bg1">
                    <a:lumMod val="75000"/>
                  </a:schemeClr>
                </a:solidFill>
              </a:rPr>
              <a:t>….……..</a:t>
            </a:r>
            <a:r>
              <a:rPr lang="en-GB" sz="1800" dirty="0" smtClean="0">
                <a:solidFill>
                  <a:srgbClr val="BFBFBF"/>
                </a:solidFill>
              </a:rPr>
              <a:t>…</a:t>
            </a:r>
            <a:r>
              <a:rPr lang="en-GB" sz="1800" dirty="0" smtClean="0">
                <a:solidFill>
                  <a:schemeClr val="bg1">
                    <a:lumMod val="75000"/>
                  </a:schemeClr>
                </a:solidFill>
              </a:rPr>
              <a:t>..	</a:t>
            </a:r>
            <a:r>
              <a:rPr lang="en-GB" sz="1800" dirty="0" smtClean="0"/>
              <a:t>Expression </a:t>
            </a:r>
            <a:r>
              <a:rPr lang="en-GB" sz="1800" dirty="0"/>
              <a:t>of </a:t>
            </a:r>
            <a:r>
              <a:rPr lang="en-GB" sz="1800" dirty="0" smtClean="0"/>
              <a:t>interest</a:t>
            </a:r>
            <a:r>
              <a:rPr lang="en-GB" sz="1800" dirty="0" smtClean="0">
                <a:solidFill>
                  <a:srgbClr val="BFBFBF"/>
                </a:solidFill>
              </a:rPr>
              <a:t>……..	</a:t>
            </a:r>
            <a:r>
              <a:rPr lang="en-GB" sz="1800" dirty="0" smtClean="0"/>
              <a:t>Email to: </a:t>
            </a:r>
            <a:r>
              <a:rPr lang="en-GB" sz="1800" dirty="0" smtClean="0">
                <a:hlinkClick r:id="rId4"/>
              </a:rPr>
              <a:t>jordi.escriu@ec.europa.eu</a:t>
            </a:r>
            <a:r>
              <a:rPr lang="en-GB" sz="1800" dirty="0" smtClean="0"/>
              <a:t> </a:t>
            </a:r>
          </a:p>
          <a:p>
            <a:pPr marL="800100" lvl="1" indent="-317500">
              <a:spcBef>
                <a:spcPts val="600"/>
              </a:spcBef>
              <a:tabLst>
                <a:tab pos="3227388" algn="l"/>
                <a:tab pos="6099175" algn="l"/>
              </a:tabLst>
            </a:pPr>
            <a:r>
              <a:rPr lang="en-GB" sz="1800" dirty="0" smtClean="0"/>
              <a:t>27 Feb–3 Mar</a:t>
            </a:r>
            <a:r>
              <a:rPr lang="en-GB" sz="1800" dirty="0" smtClean="0">
                <a:solidFill>
                  <a:schemeClr val="bg1">
                    <a:lumMod val="75000"/>
                  </a:schemeClr>
                </a:solidFill>
              </a:rPr>
              <a:t>…..….....	</a:t>
            </a:r>
            <a:r>
              <a:rPr lang="en-GB" sz="1800" dirty="0" smtClean="0">
                <a:solidFill>
                  <a:schemeClr val="tx1"/>
                </a:solidFill>
              </a:rPr>
              <a:t>Online poll (candidates)</a:t>
            </a:r>
            <a:r>
              <a:rPr lang="en-GB" sz="1800" dirty="0" smtClean="0">
                <a:solidFill>
                  <a:srgbClr val="BFBFBF"/>
                </a:solidFill>
              </a:rPr>
              <a:t>......</a:t>
            </a:r>
            <a:r>
              <a:rPr lang="en-GB" sz="1800" dirty="0" smtClean="0">
                <a:solidFill>
                  <a:schemeClr val="tx1"/>
                </a:solidFill>
              </a:rPr>
              <a:t>	</a:t>
            </a:r>
            <a:r>
              <a:rPr lang="en-GB" sz="1800" dirty="0" smtClean="0"/>
              <a:t>INSPIRE Registry helpdesk (launched 27 Feb)</a:t>
            </a:r>
          </a:p>
          <a:p>
            <a:pPr marL="800100" lvl="1" indent="-317500">
              <a:spcBef>
                <a:spcPts val="600"/>
              </a:spcBef>
              <a:tabLst>
                <a:tab pos="3227388" algn="l"/>
                <a:tab pos="6099175" algn="l"/>
              </a:tabLst>
            </a:pPr>
            <a:r>
              <a:rPr lang="en-GB" sz="1800" dirty="0" smtClean="0"/>
              <a:t>6 Mar</a:t>
            </a:r>
            <a:r>
              <a:rPr lang="en-GB" sz="1800" dirty="0" smtClean="0">
                <a:solidFill>
                  <a:schemeClr val="bg1">
                    <a:lumMod val="75000"/>
                  </a:schemeClr>
                </a:solidFill>
              </a:rPr>
              <a:t>….…………….....	</a:t>
            </a:r>
            <a:r>
              <a:rPr lang="en-GB" sz="1800" dirty="0" smtClean="0"/>
              <a:t>Official nomination</a:t>
            </a:r>
            <a:r>
              <a:rPr lang="en-GB" sz="1800" dirty="0" smtClean="0">
                <a:solidFill>
                  <a:srgbClr val="BFBFBF"/>
                </a:solidFill>
              </a:rPr>
              <a:t>…………	</a:t>
            </a:r>
            <a:r>
              <a:rPr lang="en-GB" sz="1800" dirty="0" smtClean="0"/>
              <a:t>INSPIRE </a:t>
            </a:r>
            <a:r>
              <a:rPr lang="en-GB" sz="1800" dirty="0"/>
              <a:t>Registry helpdesk </a:t>
            </a:r>
            <a:r>
              <a:rPr lang="en-GB" sz="1800" dirty="0" smtClean="0"/>
              <a:t>+ MIG-T mailing list</a:t>
            </a:r>
            <a:endParaRPr lang="en-GB" sz="1800" dirty="0"/>
          </a:p>
          <a:p>
            <a:pPr marL="342900" lvl="0" indent="-317500" algn="l" rtl="0">
              <a:spcBef>
                <a:spcPts val="600"/>
              </a:spcBef>
              <a:spcAft>
                <a:spcPts val="600"/>
              </a:spcAft>
              <a:buSzPts val="2000"/>
              <a:buChar char="•"/>
            </a:pPr>
            <a:endParaRPr lang="en-GB" dirty="0" smtClean="0"/>
          </a:p>
        </p:txBody>
      </p:sp>
      <p:sp>
        <p:nvSpPr>
          <p:cNvPr id="135" name="Google Shape;135;g13b558b9494_0_1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9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lvl="0" algn="l">
              <a:buSzPts val="4000"/>
            </a:pPr>
            <a:r>
              <a:rPr lang="en-GB" sz="4000" b="1" dirty="0"/>
              <a:t>INSPIRE </a:t>
            </a:r>
            <a:r>
              <a:rPr lang="en-GB" sz="4000" b="1" dirty="0" smtClean="0"/>
              <a:t>Registry</a:t>
            </a:r>
            <a:endParaRPr b="1" dirty="0"/>
          </a:p>
        </p:txBody>
      </p:sp>
    </p:spTree>
    <p:extLst>
      <p:ext uri="{BB962C8B-B14F-4D97-AF65-F5344CB8AC3E}">
        <p14:creationId xmlns:p14="http://schemas.microsoft.com/office/powerpoint/2010/main" val="31279417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385874" y="6046839"/>
            <a:ext cx="2642911" cy="7374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4" name="Google Shape;134;g13b558b9494_0_1"/>
          <p:cNvSpPr txBox="1">
            <a:spLocks noGrp="1"/>
          </p:cNvSpPr>
          <p:nvPr>
            <p:ph type="body" idx="1"/>
          </p:nvPr>
        </p:nvSpPr>
        <p:spPr>
          <a:xfrm>
            <a:off x="849515" y="1440000"/>
            <a:ext cx="11179269" cy="41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2400"/>
              <a:buNone/>
            </a:pPr>
            <a:r>
              <a:rPr lang="en-GB" b="1" dirty="0" smtClean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Submitting organisations (SO)</a:t>
            </a:r>
            <a:endParaRPr lang="en-GB" b="1" dirty="0">
              <a:solidFill>
                <a:schemeClr val="dk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17500">
              <a:spcBef>
                <a:spcPts val="600"/>
              </a:spcBef>
              <a:spcAft>
                <a:spcPts val="600"/>
              </a:spcAft>
              <a:buSzPts val="2000"/>
            </a:pP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composition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00100" lvl="1" indent="-317500">
              <a:spcBef>
                <a:spcPts val="600"/>
              </a:spcBef>
            </a:pPr>
            <a:r>
              <a:rPr lang="en-GB" sz="1800" dirty="0" smtClean="0"/>
              <a:t>26 organisations (3 EU level) / 23 countries / 29 representatives – Status: </a:t>
            </a:r>
            <a:r>
              <a:rPr lang="en-GB" sz="1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outdated</a:t>
            </a:r>
            <a:endParaRPr lang="en-GB" sz="1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08038" lvl="1" indent="0">
              <a:spcBef>
                <a:spcPts val="600"/>
              </a:spcBef>
              <a:buNone/>
            </a:pPr>
            <a:r>
              <a:rPr lang="en-GB" sz="1600" dirty="0" smtClean="0">
                <a:hlinkClick r:id="rId3"/>
              </a:rPr>
              <a:t>https</a:t>
            </a:r>
            <a:r>
              <a:rPr lang="en-GB" sz="1600" dirty="0">
                <a:hlinkClick r:id="rId3"/>
              </a:rPr>
              <a:t>://</a:t>
            </a:r>
            <a:r>
              <a:rPr lang="en-GB" sz="1600" dirty="0" smtClean="0">
                <a:hlinkClick r:id="rId3"/>
              </a:rPr>
              <a:t>github.com/INSPIRE-MIF/helpdesk-registry/blob/main/submitting-organisations-list.md</a:t>
            </a:r>
            <a:r>
              <a:rPr lang="en-GB" sz="1600" dirty="0" smtClean="0"/>
              <a:t> </a:t>
            </a:r>
            <a:endParaRPr lang="en-GB" sz="1600" dirty="0"/>
          </a:p>
          <a:p>
            <a:pPr marL="342900" lvl="0" indent="-317500">
              <a:spcBef>
                <a:spcPts val="600"/>
              </a:spcBef>
              <a:spcAft>
                <a:spcPts val="600"/>
              </a:spcAft>
              <a:buSzPts val="2000"/>
            </a:pP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Proposal 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(73 MIG-T)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00100" lvl="1" indent="-317500">
              <a:spcBef>
                <a:spcPts val="600"/>
              </a:spcBef>
            </a:pPr>
            <a:r>
              <a:rPr lang="en-GB" sz="1800" dirty="0" smtClean="0"/>
              <a:t>Update list of organisations and representatives, assuring representativeness: </a:t>
            </a:r>
          </a:p>
          <a:p>
            <a:pPr marL="1257300" lvl="2" indent="-317500">
              <a:spcBef>
                <a:spcPts val="600"/>
              </a:spcBef>
              <a:tabLst>
                <a:tab pos="2330450" algn="l"/>
              </a:tabLst>
            </a:pPr>
            <a:r>
              <a:rPr lang="en-GB" sz="1600" dirty="0" smtClean="0">
                <a:solidFill>
                  <a:schemeClr val="tx1"/>
                </a:solidFill>
              </a:rPr>
              <a:t>National:	Each country shall have </a:t>
            </a:r>
            <a:r>
              <a:rPr lang="en-GB" sz="16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SO</a:t>
            </a:r>
            <a:r>
              <a:rPr lang="en-GB" sz="1600" dirty="0" smtClean="0"/>
              <a:t> / </a:t>
            </a:r>
            <a:r>
              <a:rPr lang="en-GB" sz="16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1-2 representatives</a:t>
            </a:r>
            <a:r>
              <a:rPr lang="en-GB" sz="1600" dirty="0" smtClean="0"/>
              <a:t> maximum. </a:t>
            </a:r>
          </a:p>
          <a:p>
            <a:pPr marL="1257300" lvl="2" indent="-317500">
              <a:spcBef>
                <a:spcPts val="600"/>
              </a:spcBef>
              <a:tabLst>
                <a:tab pos="2330450" algn="l"/>
              </a:tabLst>
            </a:pPr>
            <a:r>
              <a:rPr lang="en-GB" sz="1600" dirty="0" smtClean="0"/>
              <a:t>EU Level:	</a:t>
            </a:r>
            <a:r>
              <a:rPr lang="en-GB" sz="16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SOs: </a:t>
            </a:r>
            <a:r>
              <a:rPr lang="en-GB" sz="1600" dirty="0" smtClean="0"/>
              <a:t>DG-ENV, DG-JRC, DG-AGRI, EEA, EUROSTAT / </a:t>
            </a:r>
            <a:r>
              <a:rPr lang="en-GB" sz="16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representative </a:t>
            </a:r>
            <a:r>
              <a:rPr lang="en-GB" sz="1600" dirty="0" smtClean="0"/>
              <a:t>per DG/agency</a:t>
            </a:r>
          </a:p>
          <a:p>
            <a:pPr marL="800100" lvl="1" indent="-317500">
              <a:spcBef>
                <a:spcPts val="600"/>
              </a:spcBef>
            </a:pPr>
            <a:r>
              <a:rPr lang="en-GB" sz="1800" dirty="0" smtClean="0"/>
              <a:t>If </a:t>
            </a:r>
            <a:r>
              <a:rPr lang="en-GB" sz="18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</a:t>
            </a:r>
            <a:r>
              <a:rPr lang="en-GB" sz="1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</a:t>
            </a:r>
            <a:r>
              <a:rPr lang="en-GB" sz="1800" dirty="0" smtClean="0"/>
              <a:t> for a country / EU-level organisation </a:t>
            </a:r>
            <a:r>
              <a:rPr lang="en-GB" sz="1800" dirty="0">
                <a:sym typeface="Wingdings" panose="05000000000000000000" pitchFamily="2" charset="2"/>
              </a:rPr>
              <a:t></a:t>
            </a:r>
            <a:r>
              <a:rPr lang="en-GB" sz="1800" dirty="0"/>
              <a:t> </a:t>
            </a:r>
            <a:r>
              <a:rPr lang="en-GB" sz="18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Contact country NCP </a:t>
            </a:r>
            <a:r>
              <a:rPr lang="en-GB" sz="1800" dirty="0" smtClean="0"/>
              <a:t>- Inform the MIG, if no answer.</a:t>
            </a:r>
            <a:endParaRPr lang="en-GB" sz="1800" dirty="0"/>
          </a:p>
          <a:p>
            <a:pPr marL="342900" lvl="0" indent="-317500">
              <a:spcBef>
                <a:spcPts val="600"/>
              </a:spcBef>
              <a:spcAft>
                <a:spcPts val="600"/>
              </a:spcAft>
              <a:buSzPts val="2000"/>
            </a:pP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Steps and Timing</a:t>
            </a:r>
          </a:p>
          <a:p>
            <a:pPr marL="800100" lvl="1" indent="-317500">
              <a:spcBef>
                <a:spcPts val="600"/>
              </a:spcBef>
              <a:tabLst>
                <a:tab pos="3227388" algn="l"/>
                <a:tab pos="6099175" algn="l"/>
              </a:tabLst>
            </a:pPr>
            <a:r>
              <a:rPr lang="en-GB" sz="1800" dirty="0"/>
              <a:t>20–24 Feb</a:t>
            </a:r>
            <a:r>
              <a:rPr lang="en-GB" sz="1800" dirty="0">
                <a:solidFill>
                  <a:schemeClr val="bg1">
                    <a:lumMod val="75000"/>
                  </a:schemeClr>
                </a:solidFill>
              </a:rPr>
              <a:t>….……..</a:t>
            </a:r>
            <a:r>
              <a:rPr lang="en-GB" sz="1800" dirty="0">
                <a:solidFill>
                  <a:srgbClr val="BFBFBF"/>
                </a:solidFill>
              </a:rPr>
              <a:t>…</a:t>
            </a:r>
            <a:r>
              <a:rPr lang="en-GB" sz="1800" dirty="0">
                <a:solidFill>
                  <a:schemeClr val="bg1">
                    <a:lumMod val="75000"/>
                  </a:schemeClr>
                </a:solidFill>
              </a:rPr>
              <a:t>..	</a:t>
            </a:r>
            <a:r>
              <a:rPr lang="en-GB" sz="1800" dirty="0" smtClean="0">
                <a:solidFill>
                  <a:schemeClr val="tx1"/>
                </a:solidFill>
              </a:rPr>
              <a:t>Outreach &amp; Promotion</a:t>
            </a:r>
            <a:r>
              <a:rPr lang="en-GB" sz="1800" dirty="0" smtClean="0">
                <a:solidFill>
                  <a:srgbClr val="BFBFBF"/>
                </a:solidFill>
              </a:rPr>
              <a:t>…….</a:t>
            </a:r>
            <a:r>
              <a:rPr lang="en-GB" sz="1800" dirty="0">
                <a:solidFill>
                  <a:srgbClr val="BFBFBF"/>
                </a:solidFill>
              </a:rPr>
              <a:t>	</a:t>
            </a:r>
            <a:r>
              <a:rPr lang="en-GB" sz="1800" dirty="0"/>
              <a:t>Email </a:t>
            </a:r>
            <a:r>
              <a:rPr lang="en-GB" sz="1800" dirty="0" smtClean="0"/>
              <a:t>to: NCPs + Current representatives</a:t>
            </a:r>
            <a:endParaRPr lang="en-GB" sz="1800" dirty="0"/>
          </a:p>
          <a:p>
            <a:pPr marL="800100" lvl="1" indent="-317500">
              <a:spcBef>
                <a:spcPts val="600"/>
              </a:spcBef>
              <a:tabLst>
                <a:tab pos="3227388" algn="l"/>
                <a:tab pos="6099175" algn="l"/>
              </a:tabLst>
            </a:pPr>
            <a:r>
              <a:rPr lang="en-GB" sz="1800" dirty="0" smtClean="0"/>
              <a:t>20 </a:t>
            </a:r>
            <a:r>
              <a:rPr lang="en-GB" sz="1800" dirty="0"/>
              <a:t>Feb–3 Mar</a:t>
            </a:r>
            <a:r>
              <a:rPr lang="en-GB" sz="1800" dirty="0">
                <a:solidFill>
                  <a:schemeClr val="bg1">
                    <a:lumMod val="75000"/>
                  </a:schemeClr>
                </a:solidFill>
              </a:rPr>
              <a:t>…..….....	</a:t>
            </a:r>
            <a:r>
              <a:rPr lang="en-GB" sz="1800" dirty="0" smtClean="0">
                <a:solidFill>
                  <a:schemeClr val="tx1"/>
                </a:solidFill>
              </a:rPr>
              <a:t>Propose representatives</a:t>
            </a:r>
            <a:r>
              <a:rPr lang="en-GB" sz="1800" dirty="0" smtClean="0">
                <a:solidFill>
                  <a:srgbClr val="BFBFBF"/>
                </a:solidFill>
              </a:rPr>
              <a:t>.....</a:t>
            </a:r>
            <a:r>
              <a:rPr lang="en-GB" sz="1800" dirty="0">
                <a:solidFill>
                  <a:schemeClr val="tx1"/>
                </a:solidFill>
              </a:rPr>
              <a:t>	</a:t>
            </a:r>
            <a:r>
              <a:rPr lang="en-GB" sz="1800" dirty="0" smtClean="0"/>
              <a:t>Email to: </a:t>
            </a:r>
            <a:r>
              <a:rPr lang="en-GB" sz="1800" dirty="0">
                <a:hlinkClick r:id="rId4"/>
              </a:rPr>
              <a:t>jordi.escriu@ec.europa.eu</a:t>
            </a:r>
            <a:r>
              <a:rPr lang="en-GB" sz="1800" dirty="0"/>
              <a:t> </a:t>
            </a:r>
          </a:p>
          <a:p>
            <a:pPr marL="800100" lvl="1" indent="-317500">
              <a:spcBef>
                <a:spcPts val="600"/>
              </a:spcBef>
              <a:tabLst>
                <a:tab pos="3227388" algn="l"/>
                <a:tab pos="6099175" algn="l"/>
              </a:tabLst>
            </a:pPr>
            <a:r>
              <a:rPr lang="en-GB" sz="1800" dirty="0"/>
              <a:t>6 Mar</a:t>
            </a:r>
            <a:r>
              <a:rPr lang="en-GB" sz="1800" dirty="0">
                <a:solidFill>
                  <a:schemeClr val="bg1">
                    <a:lumMod val="75000"/>
                  </a:schemeClr>
                </a:solidFill>
              </a:rPr>
              <a:t>….…………….....	</a:t>
            </a:r>
            <a:r>
              <a:rPr lang="en-GB" sz="1800" dirty="0"/>
              <a:t>Official nomination</a:t>
            </a:r>
            <a:r>
              <a:rPr lang="en-GB" sz="1800" dirty="0">
                <a:solidFill>
                  <a:srgbClr val="BFBFBF"/>
                </a:solidFill>
              </a:rPr>
              <a:t>…………	</a:t>
            </a:r>
            <a:r>
              <a:rPr lang="en-GB" sz="1800" dirty="0"/>
              <a:t>INSPIRE Registry helpdesk + MIG-T mailing list</a:t>
            </a:r>
          </a:p>
          <a:p>
            <a:pPr marL="800100" lvl="1" indent="-317500">
              <a:spcBef>
                <a:spcPts val="600"/>
              </a:spcBef>
              <a:spcAft>
                <a:spcPts val="600"/>
              </a:spcAft>
            </a:pPr>
            <a:endParaRPr lang="en-GB" sz="1800" dirty="0"/>
          </a:p>
        </p:txBody>
      </p:sp>
      <p:sp>
        <p:nvSpPr>
          <p:cNvPr id="135" name="Google Shape;135;g13b558b9494_0_1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9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lvl="0" algn="l">
              <a:buSzPts val="4000"/>
            </a:pPr>
            <a:r>
              <a:rPr lang="en-GB" sz="4000" b="1" dirty="0"/>
              <a:t>INSPIRE Registry</a:t>
            </a:r>
            <a:endParaRPr b="1" dirty="0"/>
          </a:p>
        </p:txBody>
      </p:sp>
    </p:spTree>
    <p:extLst>
      <p:ext uri="{BB962C8B-B14F-4D97-AF65-F5344CB8AC3E}">
        <p14:creationId xmlns:p14="http://schemas.microsoft.com/office/powerpoint/2010/main" val="31277623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3b558b9494_0_1"/>
          <p:cNvSpPr txBox="1">
            <a:spLocks noGrp="1"/>
          </p:cNvSpPr>
          <p:nvPr>
            <p:ph type="body" idx="1"/>
          </p:nvPr>
        </p:nvSpPr>
        <p:spPr>
          <a:xfrm>
            <a:off x="849516" y="1630970"/>
            <a:ext cx="10267500" cy="41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2400"/>
              <a:buNone/>
            </a:pPr>
            <a:r>
              <a:rPr lang="en-GB" sz="2800" b="1" dirty="0" smtClean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Community feedback</a:t>
            </a:r>
            <a:endParaRPr lang="en-GB" sz="2800" b="1" dirty="0">
              <a:solidFill>
                <a:schemeClr val="dk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17500">
              <a:spcBef>
                <a:spcPts val="600"/>
              </a:spcBef>
              <a:spcAft>
                <a:spcPts val="600"/>
              </a:spcAft>
              <a:buSzPts val="2000"/>
            </a:pPr>
            <a:r>
              <a:rPr lang="en-GB" dirty="0" smtClean="0"/>
              <a:t>New surveys will be </a:t>
            </a:r>
            <a:r>
              <a:rPr lang="en-GB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available soon in </a:t>
            </a:r>
            <a:r>
              <a:rPr lang="en-GB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EU-Survey</a:t>
            </a:r>
          </a:p>
          <a:p>
            <a:pPr marL="342900" indent="-317500">
              <a:spcBef>
                <a:spcPts val="1200"/>
              </a:spcBef>
              <a:spcAft>
                <a:spcPts val="600"/>
              </a:spcAft>
              <a:buSzPts val="2000"/>
            </a:pPr>
            <a:endParaRPr lang="en-GB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17500">
              <a:spcBef>
                <a:spcPts val="1200"/>
              </a:spcBef>
              <a:spcAft>
                <a:spcPts val="600"/>
              </a:spcAft>
              <a:buSzPts val="2000"/>
            </a:pPr>
            <a:endParaRPr lang="en-GB" sz="28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17500">
              <a:spcBef>
                <a:spcPts val="1200"/>
              </a:spcBef>
              <a:spcAft>
                <a:spcPts val="600"/>
              </a:spcAft>
              <a:buSzPts val="2000"/>
            </a:pPr>
            <a:r>
              <a:rPr lang="en-GB" dirty="0" smtClean="0">
                <a:solidFill>
                  <a:schemeClr val="tx1"/>
                </a:solidFill>
              </a:rPr>
              <a:t>Promotion:</a:t>
            </a:r>
          </a:p>
          <a:p>
            <a:pPr marL="800100" lvl="1" indent="-317500">
              <a:spcBef>
                <a:spcPts val="600"/>
              </a:spcBef>
            </a:pPr>
            <a:r>
              <a:rPr lang="en-GB" dirty="0" smtClean="0">
                <a:solidFill>
                  <a:schemeClr val="tx1"/>
                </a:solidFill>
              </a:rPr>
              <a:t>Re3gistry software / INSPIRE Registry</a:t>
            </a:r>
          </a:p>
          <a:p>
            <a:pPr marL="800100" lvl="1" indent="-317500">
              <a:spcBef>
                <a:spcPts val="600"/>
              </a:spcBef>
            </a:pPr>
            <a:r>
              <a:rPr lang="en-GB" dirty="0" smtClean="0">
                <a:solidFill>
                  <a:schemeClr val="tx1"/>
                </a:solidFill>
              </a:rPr>
              <a:t>GitHub helpdesks:</a:t>
            </a:r>
          </a:p>
          <a:p>
            <a:pPr marL="1257300" lvl="2" indent="-317500">
              <a:spcBef>
                <a:spcPts val="600"/>
              </a:spcBef>
            </a:pPr>
            <a:r>
              <a:rPr lang="en-GB" sz="1600" dirty="0">
                <a:solidFill>
                  <a:schemeClr val="tx1"/>
                </a:solidFill>
                <a:hlinkClick r:id="rId3"/>
              </a:rPr>
              <a:t>https://github.com/ec-jrc/re3gistry</a:t>
            </a:r>
          </a:p>
          <a:p>
            <a:pPr marL="1257300" lvl="2" indent="-317500">
              <a:spcBef>
                <a:spcPts val="600"/>
              </a:spcBef>
            </a:pPr>
            <a:r>
              <a:rPr lang="en-GB" sz="1600" dirty="0" smtClean="0">
                <a:solidFill>
                  <a:schemeClr val="tx1"/>
                </a:solidFill>
                <a:hlinkClick r:id="rId3"/>
              </a:rPr>
              <a:t>https</a:t>
            </a:r>
            <a:r>
              <a:rPr lang="en-GB" sz="1600" dirty="0">
                <a:solidFill>
                  <a:schemeClr val="tx1"/>
                </a:solidFill>
                <a:hlinkClick r:id="rId3"/>
              </a:rPr>
              <a:t>://</a:t>
            </a:r>
            <a:r>
              <a:rPr lang="en-GB" sz="1600" dirty="0" smtClean="0">
                <a:solidFill>
                  <a:schemeClr val="tx1"/>
                </a:solidFill>
                <a:hlinkClick r:id="rId3"/>
              </a:rPr>
              <a:t>github.com/INSPIRE-MIF/helpdesk-registry</a:t>
            </a:r>
            <a:endParaRPr lang="en-GB" sz="1600" dirty="0" smtClean="0">
              <a:solidFill>
                <a:schemeClr val="tx1"/>
              </a:solidFill>
            </a:endParaRPr>
          </a:p>
          <a:p>
            <a:pPr marL="800100" lvl="1" indent="-317500">
              <a:spcBef>
                <a:spcPts val="1200"/>
              </a:spcBef>
            </a:pPr>
            <a:r>
              <a:rPr lang="en-GB" sz="1800" dirty="0" smtClean="0">
                <a:solidFill>
                  <a:schemeClr val="tx1"/>
                </a:solidFill>
              </a:rPr>
              <a:t>INSPIRE Communication channels</a:t>
            </a:r>
          </a:p>
          <a:p>
            <a:pPr marL="1257300" lvl="2" indent="-317500">
              <a:spcBef>
                <a:spcPts val="600"/>
              </a:spcBef>
              <a:spcAft>
                <a:spcPts val="600"/>
              </a:spcAft>
            </a:pPr>
            <a:endParaRPr lang="en-GB" sz="2200" dirty="0" smtClean="0">
              <a:solidFill>
                <a:schemeClr val="tx1"/>
              </a:solidFill>
            </a:endParaRPr>
          </a:p>
          <a:p>
            <a:pPr marL="342900" indent="-317500">
              <a:spcBef>
                <a:spcPts val="1800"/>
              </a:spcBef>
              <a:spcAft>
                <a:spcPts val="600"/>
              </a:spcAft>
              <a:buSzPts val="2000"/>
            </a:pPr>
            <a:endParaRPr lang="en-GB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17500" algn="l" rtl="0">
              <a:spcBef>
                <a:spcPts val="600"/>
              </a:spcBef>
              <a:spcAft>
                <a:spcPts val="600"/>
              </a:spcAft>
              <a:buSzPts val="2000"/>
              <a:buChar char="•"/>
            </a:pPr>
            <a:endParaRPr lang="en-GB" dirty="0" smtClean="0"/>
          </a:p>
        </p:txBody>
      </p:sp>
      <p:sp>
        <p:nvSpPr>
          <p:cNvPr id="135" name="Google Shape;135;g13b558b9494_0_1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9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lvl="0" algn="l">
              <a:buSzPts val="4000"/>
            </a:pPr>
            <a:r>
              <a:rPr lang="en-GB" sz="4000" b="1" dirty="0" smtClean="0"/>
              <a:t>Re3gistry &amp; INSPIRE </a:t>
            </a:r>
            <a:r>
              <a:rPr lang="en-GB" sz="4000" b="1" dirty="0"/>
              <a:t>Registry</a:t>
            </a:r>
            <a:endParaRPr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2097965" y="2680886"/>
            <a:ext cx="7996071" cy="1582809"/>
            <a:chOff x="2428877" y="3380149"/>
            <a:chExt cx="6088950" cy="120529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28877" y="3380149"/>
              <a:ext cx="1046709" cy="1205298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4618" y="3380149"/>
              <a:ext cx="1099338" cy="1205298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20900" y="3380149"/>
              <a:ext cx="1096927" cy="12052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209462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6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Font typeface="Arial"/>
              <a:buNone/>
            </a:pPr>
            <a:r>
              <a:rPr lang="es-ES"/>
              <a:t>Thank you!</a:t>
            </a:r>
            <a:endParaRPr/>
          </a:p>
        </p:txBody>
      </p:sp>
      <p:sp>
        <p:nvSpPr>
          <p:cNvPr id="6" name="Google Shape;162;p3"/>
          <p:cNvSpPr txBox="1">
            <a:spLocks/>
          </p:cNvSpPr>
          <p:nvPr/>
        </p:nvSpPr>
        <p:spPr>
          <a:xfrm>
            <a:off x="1084385" y="5142229"/>
            <a:ext cx="7900127" cy="1588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1050"/>
            </a:pPr>
            <a:r>
              <a:rPr lang="en-US" sz="1050" b="1" smtClean="0"/>
              <a:t>© European Union 2023</a:t>
            </a:r>
            <a:endParaRPr lang="en-US" smtClean="0"/>
          </a:p>
          <a:p>
            <a:pPr>
              <a:spcBef>
                <a:spcPts val="1800"/>
              </a:spcBef>
              <a:buSzPts val="1050"/>
            </a:pPr>
            <a:r>
              <a:rPr lang="en-US" sz="1050" smtClean="0"/>
              <a:t>Unless otherwise noted the reuse of this presentation is authorised under the </a:t>
            </a:r>
            <a:r>
              <a:rPr lang="en-US" sz="1050" u="sng" smtClean="0">
                <a:solidFill>
                  <a:schemeClr val="hlink"/>
                </a:solidFill>
                <a:hlinkClick r:id="rId3"/>
              </a:rPr>
              <a:t>CC BY 4.0 </a:t>
            </a:r>
            <a:r>
              <a:rPr lang="en-US" sz="1050" smtClean="0"/>
              <a:t>license. For any use or reproduction of elements that are not owned by the EU, permission may need to be sought directly from the respective right holders.</a:t>
            </a:r>
            <a:endParaRPr lang="en-US" dirty="0"/>
          </a:p>
        </p:txBody>
      </p:sp>
      <p:pic>
        <p:nvPicPr>
          <p:cNvPr id="7" name="Google Shape;163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72103" y="5363055"/>
            <a:ext cx="1023496" cy="35809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64;p3"/>
          <p:cNvSpPr txBox="1"/>
          <p:nvPr/>
        </p:nvSpPr>
        <p:spPr>
          <a:xfrm>
            <a:off x="3506989" y="5240182"/>
            <a:ext cx="7474688" cy="568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r>
              <a:rPr lang="en-GB" sz="2400" dirty="0">
                <a:solidFill>
                  <a:schemeClr val="dk2"/>
                </a:solidFill>
              </a:rPr>
              <a:t>j</a:t>
            </a:r>
            <a:r>
              <a:rPr lang="en-GB" sz="2400" b="0" i="0" strike="noStrike" cap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ordi.escriu@ec.europa.eu </a:t>
            </a:r>
            <a:endParaRPr sz="2400" b="0" i="0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Google Shape;165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21477" y="5110199"/>
            <a:ext cx="698038" cy="765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21"/>
          <p:cNvSpPr txBox="1">
            <a:spLocks noGrp="1"/>
          </p:cNvSpPr>
          <p:nvPr>
            <p:ph type="body" idx="1"/>
          </p:nvPr>
        </p:nvSpPr>
        <p:spPr>
          <a:xfrm>
            <a:off x="1944076" y="1825624"/>
            <a:ext cx="9290539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>
                <a:solidFill>
                  <a:schemeClr val="accent2"/>
                </a:solidFill>
              </a:rPr>
              <a:t>EU Science Hub: </a:t>
            </a:r>
            <a:r>
              <a:rPr lang="en-US"/>
              <a:t>ec.europa.eu/jrc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400"/>
              <a:buNone/>
            </a:pPr>
            <a:r>
              <a:rPr lang="en-US"/>
              <a:t>@EU_ScienceHub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400"/>
              <a:buNone/>
            </a:pPr>
            <a:r>
              <a:rPr lang="en-US"/>
              <a:t>EU Science Hub – Joint Research Centre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400"/>
              <a:buNone/>
            </a:pPr>
            <a:r>
              <a:rPr lang="en-US"/>
              <a:t>EU Science, Research and Innovation</a:t>
            </a:r>
            <a:endParaRPr/>
          </a:p>
          <a:p>
            <a:pPr marL="0" lvl="0" indent="0" algn="l" rtl="0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400"/>
              <a:buNone/>
            </a:pPr>
            <a:r>
              <a:rPr lang="en-US"/>
              <a:t>Eu Science Hub</a:t>
            </a:r>
            <a:endParaRPr/>
          </a:p>
        </p:txBody>
      </p:sp>
      <p:sp>
        <p:nvSpPr>
          <p:cNvPr id="333" name="Google Shape;333;p21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</a:pPr>
            <a:r>
              <a:rPr lang="en-US"/>
              <a:t>Keep in touch</a:t>
            </a:r>
            <a:endParaRPr/>
          </a:p>
        </p:txBody>
      </p:sp>
      <p:pic>
        <p:nvPicPr>
          <p:cNvPr id="334" name="Google Shape;334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9506" y="1710237"/>
            <a:ext cx="827881" cy="9076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p21" descr="Twitter_Social_Icon_Rounded_Square_Color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21417" y="2675006"/>
            <a:ext cx="624058" cy="624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p21" descr="LI-In-Bug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19514" y="4238027"/>
            <a:ext cx="746211" cy="634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21" descr="yt_icon_rgb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65667" y="5035058"/>
            <a:ext cx="739172" cy="52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21" descr="f_logo_RGB-Blue_72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70894" y="3375703"/>
            <a:ext cx="715500" cy="72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700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3b558b9494_0_1"/>
          <p:cNvSpPr txBox="1">
            <a:spLocks noGrp="1"/>
          </p:cNvSpPr>
          <p:nvPr>
            <p:ph type="body" idx="1"/>
          </p:nvPr>
        </p:nvSpPr>
        <p:spPr>
          <a:xfrm>
            <a:off x="849516" y="1630970"/>
            <a:ext cx="10267500" cy="41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2400"/>
              <a:buNone/>
            </a:pPr>
            <a:r>
              <a:rPr lang="en-GB" sz="3000" dirty="0" smtClean="0">
                <a:solidFill>
                  <a:schemeClr val="dk2"/>
                </a:solidFill>
              </a:rPr>
              <a:t>Strategy</a:t>
            </a:r>
            <a:endParaRPr lang="en-GB" sz="3000" dirty="0">
              <a:solidFill>
                <a:schemeClr val="dk2"/>
              </a:solidFill>
            </a:endParaRPr>
          </a:p>
          <a:p>
            <a:pPr marL="342900" lvl="0" indent="-317500" algn="l" rtl="0">
              <a:spcBef>
                <a:spcPts val="600"/>
              </a:spcBef>
              <a:spcAft>
                <a:spcPts val="600"/>
              </a:spcAft>
              <a:buSzPts val="2000"/>
              <a:buChar char="•"/>
            </a:pPr>
            <a:r>
              <a:rPr lang="en-GB" dirty="0" smtClean="0"/>
              <a:t>Helpdesk 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management workflow</a:t>
            </a:r>
          </a:p>
          <a:p>
            <a:pPr marL="360363" indent="0">
              <a:spcBef>
                <a:spcPts val="600"/>
              </a:spcBef>
              <a:spcAft>
                <a:spcPts val="600"/>
              </a:spcAft>
              <a:buSzPts val="2000"/>
              <a:buNone/>
            </a:pPr>
            <a:r>
              <a:rPr lang="en-GB" sz="1600" dirty="0">
                <a:hlinkClick r:id="rId3"/>
              </a:rPr>
              <a:t>https://</a:t>
            </a:r>
            <a:r>
              <a:rPr lang="en-GB" sz="1600" dirty="0" smtClean="0">
                <a:hlinkClick r:id="rId3"/>
              </a:rPr>
              <a:t>github.com/ec-jrc/re3gistry/tree/master/helpdesk-management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85800" lvl="1" indent="-228600" algn="l" rtl="0">
              <a:spcBef>
                <a:spcPts val="600"/>
              </a:spcBef>
              <a:spcAft>
                <a:spcPts val="600"/>
              </a:spcAft>
              <a:buSzPts val="2000"/>
              <a:buChar char="•"/>
            </a:pPr>
            <a:r>
              <a:rPr lang="en-GB" sz="2400" dirty="0"/>
              <a:t>Labels &amp; Issue management</a:t>
            </a:r>
          </a:p>
          <a:p>
            <a:pPr marL="34290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None/>
            </a:pPr>
            <a:endParaRPr sz="1800" dirty="0"/>
          </a:p>
          <a:p>
            <a:pPr marL="342900" lvl="0" indent="-1905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</a:pPr>
            <a:endParaRPr dirty="0"/>
          </a:p>
        </p:txBody>
      </p:sp>
      <p:sp>
        <p:nvSpPr>
          <p:cNvPr id="135" name="Google Shape;135;g13b558b9494_0_1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9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s-ES" sz="4000" b="1" dirty="0"/>
              <a:t>Re3gistry software</a:t>
            </a:r>
            <a:endParaRPr b="1" dirty="0"/>
          </a:p>
        </p:txBody>
      </p:sp>
      <p:pic>
        <p:nvPicPr>
          <p:cNvPr id="136" name="Google Shape;136;g13b558b9494_0_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22935" y="248647"/>
            <a:ext cx="3581961" cy="57427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37467" y="3849144"/>
            <a:ext cx="5320753" cy="2813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Google Shape;134;g13b558b9494_0_1"/>
          <p:cNvSpPr txBox="1">
            <a:spLocks/>
          </p:cNvSpPr>
          <p:nvPr/>
        </p:nvSpPr>
        <p:spPr>
          <a:xfrm>
            <a:off x="849516" y="3849144"/>
            <a:ext cx="2784487" cy="41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30200">
              <a:spcBef>
                <a:spcPts val="600"/>
              </a:spcBef>
              <a:spcAft>
                <a:spcPts val="600"/>
              </a:spcAft>
              <a:buSzPts val="2200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Release plan</a:t>
            </a:r>
          </a:p>
          <a:p>
            <a:pPr marL="360363" indent="0">
              <a:spcBef>
                <a:spcPts val="600"/>
              </a:spcBef>
              <a:spcAft>
                <a:spcPts val="600"/>
              </a:spcAft>
              <a:buSzPts val="2200"/>
              <a:buFont typeface="Arial"/>
              <a:buNone/>
            </a:pPr>
            <a:r>
              <a:rPr lang="en-US" sz="1600" dirty="0" smtClean="0">
                <a:hlinkClick r:id="rId6"/>
              </a:rPr>
              <a:t>https://github.com/ec-jrc/re3gistry/tree/master/release-strategy</a:t>
            </a:r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85800" lvl="1" indent="-228600">
              <a:spcBef>
                <a:spcPts val="600"/>
              </a:spcBef>
              <a:spcAft>
                <a:spcPts val="600"/>
              </a:spcAft>
            </a:pPr>
            <a:r>
              <a:rPr lang="en-US" sz="2400" dirty="0" smtClean="0"/>
              <a:t>Milestones</a:t>
            </a:r>
          </a:p>
          <a:p>
            <a:pPr marL="342900" indent="0">
              <a:spcBef>
                <a:spcPts val="1800"/>
              </a:spcBef>
              <a:buFont typeface="Arial"/>
              <a:buNone/>
            </a:pPr>
            <a:endParaRPr lang="en-US" sz="1800" dirty="0" smtClean="0"/>
          </a:p>
          <a:p>
            <a:pPr marL="342900" indent="-190500">
              <a:spcBef>
                <a:spcPts val="1800"/>
              </a:spcBef>
              <a:buFont typeface="Arial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"/>
          <p:cNvSpPr txBox="1">
            <a:spLocks noGrp="1"/>
          </p:cNvSpPr>
          <p:nvPr>
            <p:ph type="body" idx="1"/>
          </p:nvPr>
        </p:nvSpPr>
        <p:spPr>
          <a:xfrm>
            <a:off x="849516" y="1638503"/>
            <a:ext cx="10267462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200" dirty="0">
                <a:solidFill>
                  <a:schemeClr val="dk2"/>
                </a:solidFill>
              </a:rPr>
              <a:t>https://github.com/ec-jrc/re3gistry/releases</a:t>
            </a: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SzPts val="2400"/>
              <a:buNone/>
            </a:pPr>
            <a:r>
              <a:rPr lang="en-GB" sz="3000" dirty="0" smtClean="0">
                <a:solidFill>
                  <a:schemeClr val="dk2"/>
                </a:solidFill>
              </a:rPr>
              <a:t>Latest releases</a:t>
            </a:r>
            <a:endParaRPr lang="en-GB" sz="3000" dirty="0">
              <a:solidFill>
                <a:schemeClr val="dk2"/>
              </a:solidFill>
            </a:endParaRPr>
          </a:p>
          <a:p>
            <a:pPr marL="342900" indent="-311150">
              <a:spcBef>
                <a:spcPts val="600"/>
              </a:spcBef>
              <a:spcAft>
                <a:spcPts val="600"/>
              </a:spcAft>
              <a:buSzPts val="1900"/>
            </a:pPr>
            <a:r>
              <a:rPr lang="en-GB" sz="2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Minor </a:t>
            </a:r>
            <a:r>
              <a:rPr lang="en-GB" sz="22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release </a:t>
            </a:r>
            <a:r>
              <a:rPr lang="en-GB" sz="2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v2.4.1</a:t>
            </a:r>
            <a:r>
              <a:rPr lang="en-GB" sz="2200" dirty="0" smtClean="0"/>
              <a:t> (</a:t>
            </a:r>
            <a:r>
              <a:rPr lang="en-GB" sz="2200" dirty="0"/>
              <a:t>10 Jan. 2023</a:t>
            </a:r>
            <a:r>
              <a:rPr lang="en-GB" sz="2200" dirty="0" smtClean="0"/>
              <a:t>)</a:t>
            </a:r>
            <a:endParaRPr lang="en-GB" sz="2200" dirty="0"/>
          </a:p>
          <a:p>
            <a:pPr marL="342900" indent="-311150">
              <a:spcBef>
                <a:spcPts val="600"/>
              </a:spcBef>
              <a:spcAft>
                <a:spcPts val="600"/>
              </a:spcAft>
              <a:buSzPts val="1900"/>
            </a:pPr>
            <a:r>
              <a:rPr lang="en-GB" sz="2200" dirty="0"/>
              <a:t>Major release v2.4.0 </a:t>
            </a:r>
            <a:r>
              <a:rPr lang="en-GB" sz="2200" dirty="0" smtClean="0"/>
              <a:t>(</a:t>
            </a:r>
            <a:r>
              <a:rPr lang="en-GB" sz="2200" dirty="0"/>
              <a:t>21 Oct. 2022</a:t>
            </a:r>
            <a:r>
              <a:rPr lang="en-GB" sz="2200" dirty="0" smtClean="0"/>
              <a:t>)</a:t>
            </a:r>
          </a:p>
          <a:p>
            <a:pPr marL="0" lvl="0" indent="0" algn="l" rtl="0">
              <a:spcBef>
                <a:spcPts val="1200"/>
              </a:spcBef>
              <a:spcAft>
                <a:spcPts val="600"/>
              </a:spcAft>
              <a:buNone/>
            </a:pPr>
            <a:r>
              <a:rPr lang="en-GB" sz="3000" dirty="0" smtClean="0">
                <a:solidFill>
                  <a:schemeClr val="dk2"/>
                </a:solidFill>
              </a:rPr>
              <a:t>Next </a:t>
            </a:r>
            <a:r>
              <a:rPr lang="en-GB" sz="3000" dirty="0">
                <a:solidFill>
                  <a:schemeClr val="dk2"/>
                </a:solidFill>
              </a:rPr>
              <a:t>release</a:t>
            </a:r>
            <a:endParaRPr lang="en-GB" sz="3000" dirty="0"/>
          </a:p>
          <a:p>
            <a:pPr marL="4572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800"/>
              <a:buChar char="•"/>
            </a:pPr>
            <a:r>
              <a:rPr lang="en-GB" sz="2200" dirty="0" smtClean="0">
                <a:solidFill>
                  <a:schemeClr val="tx1"/>
                </a:solidFill>
              </a:rPr>
              <a:t>Minor release v2.4.2 (end Mar. 2023)</a:t>
            </a:r>
            <a:endParaRPr lang="en-GB" sz="2200" dirty="0">
              <a:solidFill>
                <a:schemeClr val="tx1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en-GB" sz="3000" dirty="0">
                <a:solidFill>
                  <a:schemeClr val="dk2"/>
                </a:solidFill>
              </a:rPr>
              <a:t>Register of </a:t>
            </a:r>
            <a:r>
              <a:rPr lang="en-GB" sz="3000" dirty="0">
                <a:solidFill>
                  <a:schemeClr val="dk2"/>
                </a:solidFill>
              </a:rPr>
              <a:t>Registers</a:t>
            </a:r>
          </a:p>
          <a:p>
            <a:pPr indent="-342900">
              <a:spcBef>
                <a:spcPts val="600"/>
              </a:spcBef>
              <a:spcAft>
                <a:spcPts val="600"/>
              </a:spcAft>
              <a:buSzPts val="1800"/>
            </a:pPr>
            <a:r>
              <a:rPr lang="en-GB" sz="2200" dirty="0" smtClean="0"/>
              <a:t>Integration with the Re3gistry postponed to June 2023 Major release.</a:t>
            </a:r>
            <a:endParaRPr lang="en-GB" sz="22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GB" sz="3000" dirty="0">
              <a:solidFill>
                <a:schemeClr val="dk2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sz="1600" dirty="0"/>
          </a:p>
          <a:p>
            <a:pPr marL="342900" lvl="0" indent="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sz="1800" dirty="0"/>
          </a:p>
          <a:p>
            <a:pPr marL="342900" lvl="0" indent="-1905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5"/>
              </a:buClr>
              <a:buSzPts val="2400"/>
              <a:buFont typeface="Arial"/>
              <a:buNone/>
            </a:pPr>
            <a:endParaRPr dirty="0"/>
          </a:p>
        </p:txBody>
      </p:sp>
      <p:sp>
        <p:nvSpPr>
          <p:cNvPr id="128" name="Google Shape;128;p2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s-ES" sz="4000" b="1" dirty="0"/>
              <a:t>Re3gistry software</a:t>
            </a:r>
            <a:endParaRPr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2316" y="2283049"/>
            <a:ext cx="5745225" cy="32800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3b558b9494_0_1"/>
          <p:cNvSpPr txBox="1">
            <a:spLocks noGrp="1"/>
          </p:cNvSpPr>
          <p:nvPr>
            <p:ph type="body" idx="1"/>
          </p:nvPr>
        </p:nvSpPr>
        <p:spPr>
          <a:xfrm>
            <a:off x="839787" y="1628775"/>
            <a:ext cx="10976621" cy="5143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600"/>
              </a:spcBef>
              <a:buNone/>
            </a:pPr>
            <a:r>
              <a:rPr lang="en-GB" sz="3000" dirty="0">
                <a:solidFill>
                  <a:schemeClr val="dk2"/>
                </a:solidFill>
              </a:rPr>
              <a:t>Next </a:t>
            </a:r>
            <a:r>
              <a:rPr lang="en-GB" sz="3000" dirty="0" smtClean="0">
                <a:solidFill>
                  <a:schemeClr val="dk2"/>
                </a:solidFill>
              </a:rPr>
              <a:t>release </a:t>
            </a:r>
          </a:p>
          <a:p>
            <a:pPr marL="0" lvl="0" indent="0">
              <a:spcAft>
                <a:spcPts val="600"/>
              </a:spcAft>
              <a:buNone/>
            </a:pPr>
            <a:r>
              <a:rPr lang="en-GB" sz="3000" dirty="0" smtClean="0">
                <a:solidFill>
                  <a:schemeClr val="dk2"/>
                </a:solidFill>
              </a:rPr>
              <a:t>m</a:t>
            </a:r>
            <a:r>
              <a:rPr lang="en-GB" sz="3000" dirty="0" smtClean="0">
                <a:solidFill>
                  <a:schemeClr val="dk2"/>
                </a:solidFill>
              </a:rPr>
              <a:t>ilestone</a:t>
            </a:r>
            <a:endParaRPr lang="en-GB" sz="3000" dirty="0">
              <a:solidFill>
                <a:schemeClr val="dk2"/>
              </a:solidFill>
            </a:endParaRPr>
          </a:p>
          <a:p>
            <a:pPr marL="342900" lvl="0" indent="-317500" algn="l" rtl="0">
              <a:spcBef>
                <a:spcPts val="600"/>
              </a:spcBef>
              <a:spcAft>
                <a:spcPts val="600"/>
              </a:spcAft>
              <a:buSzPts val="2000"/>
              <a:buChar char="•"/>
            </a:pPr>
            <a:r>
              <a:rPr lang="en-GB" sz="2200" dirty="0"/>
              <a:t>Available on GitHub</a:t>
            </a:r>
          </a:p>
          <a:p>
            <a:pPr marL="342900" lvl="0" indent="-317500" algn="l" rtl="0">
              <a:spcBef>
                <a:spcPts val="600"/>
              </a:spcBef>
              <a:spcAft>
                <a:spcPts val="600"/>
              </a:spcAft>
              <a:buSzPts val="2000"/>
              <a:buChar char="•"/>
            </a:pPr>
            <a:r>
              <a:rPr lang="en-GB" sz="2200" dirty="0"/>
              <a:t>Issues for </a:t>
            </a:r>
            <a:r>
              <a:rPr lang="en-GB" sz="2200" dirty="0" smtClean="0"/>
              <a:t>v2.4.2</a:t>
            </a:r>
          </a:p>
          <a:p>
            <a:pPr marL="360363" lvl="0" indent="0" algn="l" rtl="0">
              <a:spcBef>
                <a:spcPts val="600"/>
              </a:spcBef>
              <a:spcAft>
                <a:spcPts val="600"/>
              </a:spcAft>
              <a:buSzPts val="2000"/>
              <a:buNone/>
            </a:pPr>
            <a:endParaRPr lang="es-ES" sz="2200" dirty="0" smtClean="0">
              <a:hlinkClick r:id="rId3"/>
            </a:endParaRPr>
          </a:p>
          <a:p>
            <a:pPr marL="360363" lvl="0" indent="0" algn="l" rtl="0">
              <a:spcBef>
                <a:spcPts val="600"/>
              </a:spcBef>
              <a:spcAft>
                <a:spcPts val="600"/>
              </a:spcAft>
              <a:buSzPts val="2000"/>
              <a:buNone/>
            </a:pPr>
            <a:endParaRPr lang="es-ES" sz="2200" dirty="0">
              <a:hlinkClick r:id="rId3"/>
            </a:endParaRPr>
          </a:p>
          <a:p>
            <a:pPr marL="360363" lvl="0" indent="0" algn="l" rtl="0">
              <a:spcBef>
                <a:spcPts val="600"/>
              </a:spcBef>
              <a:spcAft>
                <a:spcPts val="600"/>
              </a:spcAft>
              <a:buSzPts val="2000"/>
              <a:buNone/>
            </a:pPr>
            <a:endParaRPr lang="es-ES" sz="2200" dirty="0" smtClean="0">
              <a:hlinkClick r:id="rId3"/>
            </a:endParaRPr>
          </a:p>
          <a:p>
            <a:pPr marL="360363" lvl="0" indent="0" algn="l" rtl="0">
              <a:spcBef>
                <a:spcPts val="600"/>
              </a:spcBef>
              <a:spcAft>
                <a:spcPts val="600"/>
              </a:spcAft>
              <a:buSzPts val="2000"/>
              <a:buNone/>
            </a:pPr>
            <a:endParaRPr lang="es-ES" sz="2200" dirty="0">
              <a:hlinkClick r:id="rId3"/>
            </a:endParaRPr>
          </a:p>
          <a:p>
            <a:pPr marL="360363" lvl="0" indent="0" algn="l" rtl="0">
              <a:spcBef>
                <a:spcPts val="600"/>
              </a:spcBef>
              <a:spcAft>
                <a:spcPts val="600"/>
              </a:spcAft>
              <a:buSzPts val="2000"/>
              <a:buNone/>
            </a:pPr>
            <a:endParaRPr lang="es-ES" sz="2200" dirty="0" smtClean="0">
              <a:hlinkClick r:id="rId3"/>
            </a:endParaRPr>
          </a:p>
          <a:p>
            <a:pPr marL="3314700" lvl="0" indent="0" algn="l" rtl="0">
              <a:spcBef>
                <a:spcPts val="600"/>
              </a:spcBef>
              <a:spcAft>
                <a:spcPts val="600"/>
              </a:spcAft>
              <a:buSzPts val="2000"/>
              <a:buNone/>
            </a:pPr>
            <a:r>
              <a:rPr lang="es-ES" sz="2000" dirty="0" smtClean="0">
                <a:hlinkClick r:id="rId3"/>
              </a:rPr>
              <a:t>https</a:t>
            </a:r>
            <a:r>
              <a:rPr lang="es-ES" sz="2000" dirty="0">
                <a:hlinkClick r:id="rId3"/>
              </a:rPr>
              <a:t>://</a:t>
            </a:r>
            <a:r>
              <a:rPr lang="es-ES" sz="2000" dirty="0" smtClean="0">
                <a:hlinkClick r:id="rId3"/>
              </a:rPr>
              <a:t>github.com/ec-jrc/re3gistry/milestone/4</a:t>
            </a:r>
            <a:r>
              <a:rPr lang="es-ES" sz="2000" dirty="0" smtClean="0"/>
              <a:t> </a:t>
            </a:r>
            <a:endParaRPr sz="2000" dirty="0"/>
          </a:p>
        </p:txBody>
      </p:sp>
      <p:sp>
        <p:nvSpPr>
          <p:cNvPr id="135" name="Google Shape;135;g13b558b9494_0_1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9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s-ES" sz="4000" b="1" dirty="0"/>
              <a:t>Re3gistry software</a:t>
            </a:r>
            <a:endParaRPr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4924" y="1522587"/>
            <a:ext cx="6804726" cy="44763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2867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5"/>
          <p:cNvSpPr txBox="1">
            <a:spLocks noGrp="1"/>
          </p:cNvSpPr>
          <p:nvPr>
            <p:ph type="title"/>
          </p:nvPr>
        </p:nvSpPr>
        <p:spPr>
          <a:xfrm>
            <a:off x="970722" y="583921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GB" sz="4000" b="1" dirty="0" smtClean="0"/>
              <a:t>Re3gistry</a:t>
            </a:r>
            <a:br>
              <a:rPr lang="en-GB" sz="4000" b="1" dirty="0" smtClean="0"/>
            </a:br>
            <a:r>
              <a:rPr lang="en-GB" sz="4000" b="1" dirty="0" smtClean="0"/>
              <a:t>Community building</a:t>
            </a:r>
            <a:endParaRPr lang="en-GB" b="1" dirty="0"/>
          </a:p>
        </p:txBody>
      </p:sp>
      <p:sp>
        <p:nvSpPr>
          <p:cNvPr id="157" name="Google Shape;157;p5"/>
          <p:cNvSpPr txBox="1"/>
          <p:nvPr/>
        </p:nvSpPr>
        <p:spPr>
          <a:xfrm>
            <a:off x="849514" y="1440000"/>
            <a:ext cx="10506743" cy="51706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800" b="0" i="0" u="none" strike="noStrike" cap="none" dirty="0" smtClean="0">
                <a:solidFill>
                  <a:schemeClr val="dk2"/>
                </a:solidFill>
                <a:sym typeface="Arial"/>
              </a:rPr>
              <a:t>Next planned</a:t>
            </a:r>
            <a:r>
              <a:rPr lang="en-GB" sz="3000" b="0" i="0" u="none" strike="noStrike" cap="none" dirty="0" smtClean="0">
                <a:solidFill>
                  <a:schemeClr val="dk2"/>
                </a:solidFill>
                <a:sym typeface="Arial"/>
              </a:rPr>
              <a:t> activities</a:t>
            </a:r>
            <a:endParaRPr lang="en-GB" sz="1700" dirty="0">
              <a:highlight>
                <a:srgbClr val="FFFFFF"/>
              </a:highlight>
              <a:latin typeface="Georgia"/>
              <a:ea typeface="Georgia"/>
              <a:cs typeface="Georgia"/>
              <a:sym typeface="Georgia"/>
            </a:endParaRPr>
          </a:p>
          <a:p>
            <a:pPr marL="342900" lvl="0" indent="-342900">
              <a:spcBef>
                <a:spcPts val="600"/>
              </a:spcBef>
              <a:buClr>
                <a:schemeClr val="accent5"/>
              </a:buClr>
              <a:buSzPts val="2000"/>
              <a:buFont typeface="Arial"/>
              <a:buChar char="•"/>
            </a:pPr>
            <a:r>
              <a:rPr lang="en-US" sz="2400" dirty="0" smtClean="0">
                <a:highlight>
                  <a:srgbClr val="FFFFFF"/>
                </a:highlight>
              </a:rPr>
              <a:t>New Re3gistry video -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FF"/>
                </a:highlight>
              </a:rPr>
              <a:t>A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FFFFFF"/>
                </a:highlight>
              </a:rPr>
              <a:t>vailable soon</a:t>
            </a:r>
            <a:endParaRPr lang="en-US" sz="2400" dirty="0" smtClean="0">
              <a:highlight>
                <a:srgbClr val="FFFFFF"/>
              </a:highlight>
            </a:endParaRPr>
          </a:p>
          <a:p>
            <a:pPr marL="342900" lvl="0" indent="-342900">
              <a:spcBef>
                <a:spcPts val="1800"/>
              </a:spcBef>
              <a:buClr>
                <a:schemeClr val="accent5"/>
              </a:buClr>
              <a:buSzPts val="2000"/>
              <a:buFont typeface="Arial"/>
              <a:buChar char="•"/>
            </a:pPr>
            <a:r>
              <a:rPr lang="en-US" sz="2400" dirty="0" smtClean="0">
                <a:highlight>
                  <a:srgbClr val="FFFFFF"/>
                </a:highlight>
              </a:rPr>
              <a:t>European </a:t>
            </a:r>
            <a:r>
              <a:rPr lang="en-US" sz="2400" dirty="0">
                <a:highlight>
                  <a:srgbClr val="FFFFFF"/>
                </a:highlight>
              </a:rPr>
              <a:t>Data Conference on </a:t>
            </a:r>
            <a:endParaRPr lang="en-US" sz="2400" dirty="0" smtClean="0">
              <a:highlight>
                <a:srgbClr val="FFFFFF"/>
              </a:highlight>
            </a:endParaRPr>
          </a:p>
          <a:p>
            <a:pPr marL="360363" lvl="0">
              <a:spcAft>
                <a:spcPts val="600"/>
              </a:spcAft>
              <a:buClr>
                <a:schemeClr val="accent5"/>
              </a:buClr>
              <a:buSzPts val="2000"/>
            </a:pPr>
            <a:r>
              <a:rPr lang="en-US" sz="2400" dirty="0" smtClean="0">
                <a:highlight>
                  <a:srgbClr val="FFFFFF"/>
                </a:highlight>
              </a:rPr>
              <a:t>Reference </a:t>
            </a:r>
            <a:r>
              <a:rPr lang="en-US" sz="2400" dirty="0">
                <a:highlight>
                  <a:srgbClr val="FFFFFF"/>
                </a:highlight>
              </a:rPr>
              <a:t>Data and </a:t>
            </a:r>
            <a:r>
              <a:rPr lang="en-US" sz="2400" dirty="0" smtClean="0">
                <a:highlight>
                  <a:srgbClr val="FFFFFF"/>
                </a:highlight>
              </a:rPr>
              <a:t>Semantics</a:t>
            </a:r>
          </a:p>
          <a:p>
            <a:pPr marL="719138" lvl="0">
              <a:buClr>
                <a:schemeClr val="accent5"/>
              </a:buClr>
              <a:buSzPts val="2000"/>
            </a:pPr>
            <a:r>
              <a:rPr lang="en-GB" sz="1600" dirty="0" smtClean="0">
                <a:solidFill>
                  <a:schemeClr val="dk1"/>
                </a:solidFill>
                <a:hlinkClick r:id="rId3"/>
              </a:rPr>
              <a:t>https</a:t>
            </a:r>
            <a:r>
              <a:rPr lang="en-GB" sz="1600" dirty="0">
                <a:solidFill>
                  <a:schemeClr val="dk1"/>
                </a:solidFill>
                <a:hlinkClick r:id="rId3"/>
              </a:rPr>
              <a:t>://</a:t>
            </a:r>
            <a:r>
              <a:rPr lang="en-GB" sz="1600" dirty="0" smtClean="0">
                <a:solidFill>
                  <a:schemeClr val="dk1"/>
                </a:solidFill>
                <a:hlinkClick r:id="rId3"/>
              </a:rPr>
              <a:t>op.europa.eu/en/web/endorse</a:t>
            </a:r>
            <a:endParaRPr lang="en-GB" sz="1600" dirty="0" smtClean="0">
              <a:solidFill>
                <a:schemeClr val="dk1"/>
              </a:solidFill>
            </a:endParaRPr>
          </a:p>
          <a:p>
            <a:pPr marL="719138" lvl="0">
              <a:buClr>
                <a:schemeClr val="accent5"/>
              </a:buClr>
              <a:buSzPts val="2000"/>
            </a:pPr>
            <a:r>
              <a:rPr lang="en-GB" sz="1600" dirty="0">
                <a:solidFill>
                  <a:schemeClr val="dk1"/>
                </a:solidFill>
                <a:hlinkClick r:id="rId4"/>
              </a:rPr>
              <a:t>https://</a:t>
            </a:r>
            <a:r>
              <a:rPr lang="en-GB" sz="1600" dirty="0" smtClean="0">
                <a:solidFill>
                  <a:schemeClr val="dk1"/>
                </a:solidFill>
                <a:hlinkClick r:id="rId4"/>
              </a:rPr>
              <a:t>op.europa.eu/en/web/endorse-2023/programme</a:t>
            </a:r>
            <a:r>
              <a:rPr lang="en-GB" sz="1600" dirty="0" smtClean="0">
                <a:solidFill>
                  <a:schemeClr val="dk1"/>
                </a:solidFill>
              </a:rPr>
              <a:t> </a:t>
            </a:r>
          </a:p>
          <a:p>
            <a:pPr marL="719138" lvl="1" indent="-342900">
              <a:spcBef>
                <a:spcPts val="1200"/>
              </a:spcBef>
              <a:buClr>
                <a:schemeClr val="accent5"/>
              </a:buClr>
              <a:buSzPts val="2000"/>
              <a:buFont typeface="Arial"/>
              <a:buChar char="•"/>
            </a:pPr>
            <a:r>
              <a:rPr lang="en-GB" sz="2000" dirty="0" smtClean="0">
                <a:highlight>
                  <a:srgbClr val="FFFFFF"/>
                </a:highlight>
              </a:rPr>
              <a:t>Demonstration (</a:t>
            </a:r>
            <a:r>
              <a:rPr lang="en-GB" sz="2000" dirty="0" smtClean="0"/>
              <a:t>15/03</a:t>
            </a:r>
            <a:r>
              <a:rPr lang="en-GB" sz="2000" dirty="0"/>
              <a:t>, </a:t>
            </a:r>
            <a:r>
              <a:rPr lang="en-GB" sz="2000" dirty="0" smtClean="0"/>
              <a:t>12:15-13:15)</a:t>
            </a:r>
            <a:endParaRPr lang="en-GB" sz="2000" dirty="0" smtClean="0">
              <a:highlight>
                <a:srgbClr val="FFFFFF"/>
              </a:highlight>
            </a:endParaRPr>
          </a:p>
          <a:p>
            <a:pPr marL="719138" lvl="1" indent="-342900">
              <a:spcBef>
                <a:spcPts val="600"/>
              </a:spcBef>
              <a:buClr>
                <a:schemeClr val="accent5"/>
              </a:buClr>
              <a:buSzPts val="2000"/>
              <a:buFont typeface="Arial"/>
              <a:buChar char="•"/>
            </a:pPr>
            <a:r>
              <a:rPr lang="en-GB" sz="2000" dirty="0" smtClean="0">
                <a:highlight>
                  <a:srgbClr val="FFFFFF"/>
                </a:highlight>
              </a:rPr>
              <a:t>Presentation </a:t>
            </a:r>
            <a:r>
              <a:rPr lang="en-GB" sz="2000" dirty="0" smtClean="0"/>
              <a:t>(</a:t>
            </a:r>
            <a:r>
              <a:rPr lang="en-GB" sz="2000" dirty="0"/>
              <a:t>16/03, 14:25-14:40</a:t>
            </a:r>
            <a:r>
              <a:rPr lang="en-GB" sz="2000" dirty="0" smtClean="0"/>
              <a:t>)</a:t>
            </a:r>
          </a:p>
          <a:p>
            <a:pPr marL="342900" indent="-342900">
              <a:spcBef>
                <a:spcPts val="1800"/>
              </a:spcBef>
              <a:spcAft>
                <a:spcPts val="600"/>
              </a:spcAft>
              <a:buClr>
                <a:schemeClr val="accent5"/>
              </a:buClr>
              <a:buSzPts val="2000"/>
              <a:buFont typeface="Arial"/>
              <a:buChar char="•"/>
            </a:pPr>
            <a:r>
              <a:rPr lang="en-GB" sz="2400" dirty="0" smtClean="0"/>
              <a:t>Google Summer of Code 2023</a:t>
            </a:r>
          </a:p>
          <a:p>
            <a:pPr marL="719138" lvl="1" indent="-342900">
              <a:spcBef>
                <a:spcPts val="600"/>
              </a:spcBef>
              <a:spcAft>
                <a:spcPts val="600"/>
              </a:spcAft>
              <a:buClr>
                <a:schemeClr val="accent5"/>
              </a:buClr>
              <a:buSzPts val="2000"/>
              <a:buFont typeface="Arial"/>
              <a:buChar char="•"/>
            </a:pPr>
            <a:r>
              <a:rPr lang="en-GB" sz="2000" dirty="0" smtClean="0"/>
              <a:t>Proposal submitted:</a:t>
            </a:r>
          </a:p>
          <a:p>
            <a:pPr marL="719138" lvl="1">
              <a:buClr>
                <a:schemeClr val="accent5"/>
              </a:buClr>
              <a:buSzPts val="2000"/>
            </a:pPr>
            <a:r>
              <a:rPr lang="en-GB" sz="1600" dirty="0">
                <a:hlinkClick r:id="rId5"/>
              </a:rPr>
              <a:t>https://</a:t>
            </a:r>
            <a:r>
              <a:rPr lang="en-GB" sz="1600" dirty="0" smtClean="0">
                <a:hlinkClick r:id="rId5"/>
              </a:rPr>
              <a:t>wiki.osgeo.org/wiki/Google_Summer_of_Code_2023_Ideas</a:t>
            </a:r>
            <a:r>
              <a:rPr lang="en-GB" sz="1600" dirty="0" smtClean="0"/>
              <a:t> </a:t>
            </a:r>
          </a:p>
          <a:p>
            <a:pPr marL="719138" lvl="1">
              <a:buClr>
                <a:schemeClr val="accent5"/>
              </a:buClr>
              <a:buSzPts val="2000"/>
            </a:pPr>
            <a:r>
              <a:rPr lang="en-GB" sz="1600" dirty="0">
                <a:hlinkClick r:id="rId6"/>
              </a:rPr>
              <a:t>https://</a:t>
            </a:r>
            <a:r>
              <a:rPr lang="en-GB" sz="1600" dirty="0" smtClean="0">
                <a:hlinkClick r:id="rId6"/>
              </a:rPr>
              <a:t>github.com/ec-jrc/re3gistry/wiki/Google-Summer-of-Code-2023</a:t>
            </a:r>
            <a:r>
              <a:rPr lang="en-GB" sz="1600" dirty="0" smtClean="0"/>
              <a:t> </a:t>
            </a: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045868" y="1583587"/>
            <a:ext cx="4616595" cy="2924064"/>
            <a:chOff x="7255222" y="980821"/>
            <a:chExt cx="4572000" cy="2895819"/>
          </a:xfrm>
        </p:grpSpPr>
        <p:pic>
          <p:nvPicPr>
            <p:cNvPr id="1028" name="Picture 4" descr="Endorse home">
              <a:extLst>
                <a:ext uri="{FF2B5EF4-FFF2-40B4-BE49-F238E27FC236}">
                  <a16:creationId xmlns:a16="http://schemas.microsoft.com/office/drawing/2014/main" id="{43F1231E-D935-6502-410D-D1B5A2065F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47658" y="980821"/>
              <a:ext cx="3987128" cy="9165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255222" y="1946890"/>
              <a:ext cx="4572000" cy="771525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499433" y="2754999"/>
              <a:ext cx="4083578" cy="112164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14112" y="4759868"/>
            <a:ext cx="5080106" cy="11346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0325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"/>
          <p:cNvSpPr txBox="1">
            <a:spLocks noGrp="1"/>
          </p:cNvSpPr>
          <p:nvPr>
            <p:ph type="title"/>
          </p:nvPr>
        </p:nvSpPr>
        <p:spPr>
          <a:xfrm>
            <a:off x="970722" y="583921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GB" sz="4000" b="1" dirty="0" smtClean="0"/>
              <a:t>INSPIRE Registry</a:t>
            </a:r>
            <a:endParaRPr lang="en-GB" b="1" dirty="0"/>
          </a:p>
        </p:txBody>
      </p:sp>
      <p:sp>
        <p:nvSpPr>
          <p:cNvPr id="151" name="Google Shape;151;p4"/>
          <p:cNvSpPr txBox="1"/>
          <p:nvPr/>
        </p:nvSpPr>
        <p:spPr>
          <a:xfrm>
            <a:off x="839788" y="1628775"/>
            <a:ext cx="11088026" cy="4955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200" b="0" i="0" u="none" strike="noStrike" cap="none" dirty="0">
                <a:solidFill>
                  <a:schemeClr val="dk2"/>
                </a:solidFill>
                <a:sym typeface="Arial"/>
              </a:rPr>
              <a:t>Software update</a:t>
            </a:r>
          </a:p>
          <a:p>
            <a:pPr marL="285750" marR="0" lvl="0" indent="-273050" algn="l" rtl="0">
              <a:spcBef>
                <a:spcPts val="600"/>
              </a:spcBef>
              <a:spcAft>
                <a:spcPts val="600"/>
              </a:spcAft>
              <a:buClr>
                <a:schemeClr val="accent5"/>
              </a:buClr>
              <a:buSzPts val="1800"/>
              <a:buFont typeface="Arial"/>
              <a:buChar char="•"/>
            </a:pPr>
            <a:r>
              <a:rPr lang="en-US" sz="2000" b="0" i="0" u="none" strike="noStrike" cap="none" dirty="0" smtClean="0">
                <a:solidFill>
                  <a:schemeClr val="dk1"/>
                </a:solidFill>
                <a:sym typeface="Arial"/>
              </a:rPr>
              <a:t>INSPIRE </a:t>
            </a:r>
            <a:r>
              <a:rPr lang="en-US" sz="2000" b="0" i="0" u="none" strike="noStrike" cap="none" dirty="0">
                <a:solidFill>
                  <a:schemeClr val="dk1"/>
                </a:solidFill>
                <a:sym typeface="Arial"/>
              </a:rPr>
              <a:t>Registry v2 </a:t>
            </a:r>
            <a:r>
              <a:rPr lang="en-US" sz="2000" b="0" i="0" u="none" strike="noStrike" cap="none" dirty="0" smtClean="0">
                <a:solidFill>
                  <a:schemeClr val="dk1"/>
                </a:solidFill>
                <a:sym typeface="Arial"/>
              </a:rPr>
              <a:t>(</a:t>
            </a:r>
            <a:r>
              <a:rPr lang="en-US" sz="2000" b="0" i="0" u="none" strike="noStrike" cap="none" dirty="0" smtClean="0">
                <a:solidFill>
                  <a:schemeClr val="dk1"/>
                </a:solidFill>
                <a:sym typeface="Arial"/>
              </a:rPr>
              <a:t>Based </a:t>
            </a:r>
            <a:r>
              <a:rPr lang="en-US" sz="2000" b="0" i="0" u="none" strike="noStrike" cap="none" dirty="0">
                <a:solidFill>
                  <a:schemeClr val="dk1"/>
                </a:solidFill>
                <a:sym typeface="Arial"/>
              </a:rPr>
              <a:t>on Re3gistry </a:t>
            </a:r>
            <a:r>
              <a:rPr lang="en-US" sz="2000" b="0" i="0" u="none" strike="noStrike" cap="none" dirty="0" smtClean="0">
                <a:solidFill>
                  <a:schemeClr val="dk1"/>
                </a:solidFill>
                <a:sym typeface="Arial"/>
              </a:rPr>
              <a:t>v2.3.1</a:t>
            </a:r>
            <a:r>
              <a:rPr lang="en-GB" sz="2000" dirty="0">
                <a:solidFill>
                  <a:schemeClr val="dk1"/>
                </a:solidFill>
              </a:rPr>
              <a:t>)</a:t>
            </a:r>
            <a:endParaRPr lang="en-GB" sz="2000" b="0" i="0" u="none" strike="noStrike" cap="none" dirty="0">
              <a:solidFill>
                <a:schemeClr val="dk1"/>
              </a:solidFill>
              <a:sym typeface="Arial"/>
            </a:endParaRPr>
          </a:p>
          <a:p>
            <a:pPr marL="714375" lvl="1" indent="-342900">
              <a:spcAft>
                <a:spcPts val="600"/>
              </a:spcAft>
              <a:buClr>
                <a:schemeClr val="dk1"/>
              </a:buClr>
              <a:buSzPts val="1800"/>
              <a:buChar char="○"/>
            </a:pPr>
            <a:r>
              <a:rPr lang="en-GB" sz="1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Launch completed </a:t>
            </a:r>
            <a:r>
              <a:rPr lang="en-GB" sz="1800" dirty="0" smtClean="0">
                <a:solidFill>
                  <a:schemeClr val="tx1"/>
                </a:solidFill>
              </a:rPr>
              <a:t>- </a:t>
            </a:r>
            <a:r>
              <a:rPr lang="en-GB" sz="1800" dirty="0" smtClean="0">
                <a:solidFill>
                  <a:schemeClr val="dk1"/>
                </a:solidFill>
              </a:rPr>
              <a:t>6 October 2022.</a:t>
            </a:r>
            <a:endParaRPr lang="en-GB" sz="1800" b="0" i="0" u="none" strike="noStrike" cap="none" dirty="0" smtClean="0">
              <a:solidFill>
                <a:schemeClr val="dk1"/>
              </a:solidFill>
              <a:sym typeface="Arial"/>
            </a:endParaRPr>
          </a:p>
          <a:p>
            <a:pPr>
              <a:spcBef>
                <a:spcPts val="2400"/>
              </a:spcBef>
              <a:spcAft>
                <a:spcPts val="600"/>
              </a:spcAft>
              <a:buSzPts val="1800"/>
            </a:pPr>
            <a:r>
              <a:rPr lang="en-GB" sz="2200" dirty="0">
                <a:solidFill>
                  <a:schemeClr val="dk2"/>
                </a:solidFill>
              </a:rPr>
              <a:t>Evaluation</a:t>
            </a:r>
          </a:p>
          <a:p>
            <a:pPr marL="360363" lvl="4" indent="-330200">
              <a:buClr>
                <a:schemeClr val="accent5"/>
              </a:buClr>
              <a:buSzPts val="1800"/>
              <a:buFont typeface="Arial"/>
              <a:buChar char="•"/>
            </a:pPr>
            <a:r>
              <a:rPr lang="en-GB" sz="2000" dirty="0">
                <a:solidFill>
                  <a:schemeClr val="dk1"/>
                </a:solidFill>
              </a:rPr>
              <a:t>The tool demonstrated good performance </a:t>
            </a:r>
            <a:r>
              <a:rPr lang="en-GB" sz="2000" dirty="0" smtClean="0">
                <a:solidFill>
                  <a:schemeClr val="dk1"/>
                </a:solidFill>
              </a:rPr>
              <a:t>during the</a:t>
            </a:r>
          </a:p>
          <a:p>
            <a:pPr marL="360363" lvl="4">
              <a:buClr>
                <a:schemeClr val="accent5"/>
              </a:buClr>
              <a:buSzPts val="1800"/>
            </a:pPr>
            <a:r>
              <a:rPr lang="en-GB" sz="2000" dirty="0" smtClean="0">
                <a:solidFill>
                  <a:schemeClr val="dk1"/>
                </a:solidFill>
              </a:rPr>
              <a:t>M&amp;R 2022.</a:t>
            </a:r>
            <a:endParaRPr lang="en-GB" sz="2000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2400"/>
              </a:spcBef>
              <a:spcAft>
                <a:spcPts val="600"/>
              </a:spcAft>
              <a:buNone/>
            </a:pPr>
            <a:r>
              <a:rPr lang="en-GB" sz="2200" b="0" i="0" u="none" strike="noStrike" cap="none" dirty="0" smtClean="0">
                <a:solidFill>
                  <a:schemeClr val="dk2"/>
                </a:solidFill>
                <a:sym typeface="Arial"/>
              </a:rPr>
              <a:t>Maintenance </a:t>
            </a:r>
            <a:r>
              <a:rPr lang="en-GB" sz="2200" b="0" i="0" u="none" strike="noStrike" cap="none" dirty="0">
                <a:solidFill>
                  <a:schemeClr val="dk2"/>
                </a:solidFill>
                <a:sym typeface="Arial"/>
              </a:rPr>
              <a:t>and evolution</a:t>
            </a:r>
          </a:p>
          <a:p>
            <a:pPr marL="360363" lvl="5" indent="-330200">
              <a:buClr>
                <a:schemeClr val="accent5"/>
              </a:buClr>
              <a:buSzPts val="1800"/>
              <a:buFont typeface="Arial"/>
              <a:buChar char="•"/>
            </a:pPr>
            <a:r>
              <a:rPr lang="en-GB" sz="2000" dirty="0" smtClean="0">
                <a:solidFill>
                  <a:schemeClr val="dk1"/>
                </a:solidFill>
              </a:rPr>
              <a:t>Management workflow</a:t>
            </a:r>
          </a:p>
          <a:p>
            <a:pPr marL="360363" lvl="5">
              <a:spcBef>
                <a:spcPts val="600"/>
              </a:spcBef>
              <a:spcAft>
                <a:spcPts val="600"/>
              </a:spcAft>
              <a:buClr>
                <a:schemeClr val="accent5"/>
              </a:buClr>
              <a:buSzPts val="1800"/>
            </a:pPr>
            <a:r>
              <a:rPr lang="es-ES" sz="1600" dirty="0">
                <a:hlinkClick r:id="rId3"/>
              </a:rPr>
              <a:t>https://github.com/INSPIRE-MIF/helpdesk-registry/tree/main/helpdesk-management</a:t>
            </a:r>
            <a:endParaRPr lang="es-ES" sz="1600" dirty="0"/>
          </a:p>
          <a:p>
            <a:pPr marL="330200" lvl="5" indent="-330200">
              <a:spcBef>
                <a:spcPts val="600"/>
              </a:spcBef>
              <a:buClr>
                <a:schemeClr val="accent5"/>
              </a:buClr>
              <a:buSzPts val="1800"/>
              <a:buFont typeface="Arial"/>
              <a:buChar char="•"/>
            </a:pPr>
            <a:r>
              <a:rPr lang="en-GB" sz="2000" dirty="0" smtClean="0">
                <a:solidFill>
                  <a:schemeClr val="dk1"/>
                </a:solidFill>
              </a:rPr>
              <a:t>Issues</a:t>
            </a:r>
          </a:p>
          <a:p>
            <a:pPr marL="360363" lvl="5">
              <a:spcBef>
                <a:spcPts val="600"/>
              </a:spcBef>
              <a:spcAft>
                <a:spcPts val="600"/>
              </a:spcAft>
              <a:buClr>
                <a:schemeClr val="accent5"/>
              </a:buClr>
              <a:buSzPts val="1800"/>
            </a:pPr>
            <a:r>
              <a:rPr lang="es-ES" sz="1600" dirty="0">
                <a:hlinkClick r:id="rId4"/>
              </a:rPr>
              <a:t>https://</a:t>
            </a:r>
            <a:r>
              <a:rPr lang="es-ES" sz="1600" dirty="0" smtClean="0">
                <a:hlinkClick r:id="rId4"/>
              </a:rPr>
              <a:t>github.com/INSPIRE-MIF/helpdesk-registry/issues</a:t>
            </a:r>
            <a:endParaRPr lang="es-ES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76ABAE-00D3-77C4-D811-143D834851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39922" y="466049"/>
            <a:ext cx="4587892" cy="39547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517870" y="4514977"/>
            <a:ext cx="6409944" cy="600164"/>
          </a:xfrm>
          <a:prstGeom prst="rect">
            <a:avLst/>
          </a:prstGeom>
          <a:solidFill>
            <a:schemeClr val="accent5">
              <a:lumMod val="60000"/>
              <a:lumOff val="40000"/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b="1" dirty="0" smtClean="0">
                <a:solidFill>
                  <a:srgbClr val="FF0000"/>
                </a:solidFill>
              </a:rPr>
              <a:t>News </a:t>
            </a:r>
            <a:r>
              <a:rPr lang="en-GB" b="1" dirty="0">
                <a:solidFill>
                  <a:srgbClr val="FF0000"/>
                </a:solidFill>
              </a:rPr>
              <a:t>i</a:t>
            </a:r>
            <a:r>
              <a:rPr lang="en-GB" b="1" dirty="0" smtClean="0">
                <a:solidFill>
                  <a:srgbClr val="FF0000"/>
                </a:solidFill>
              </a:rPr>
              <a:t>tem in INSPIRE Knowledge Base</a:t>
            </a:r>
            <a:r>
              <a:rPr lang="en-GB" dirty="0" smtClean="0">
                <a:solidFill>
                  <a:srgbClr val="FF0000"/>
                </a:solidFill>
              </a:rPr>
              <a:t>:</a:t>
            </a:r>
            <a:endParaRPr lang="es-ES" dirty="0" smtClean="0">
              <a:solidFill>
                <a:srgbClr val="FF0000"/>
              </a:solidFill>
            </a:endParaRPr>
          </a:p>
          <a:p>
            <a:pPr algn="r"/>
            <a:r>
              <a:rPr lang="es-ES" dirty="0">
                <a:hlinkClick r:id="rId6"/>
              </a:rPr>
              <a:t>https://</a:t>
            </a:r>
            <a:r>
              <a:rPr lang="es-ES" dirty="0" smtClean="0">
                <a:hlinkClick r:id="rId6"/>
              </a:rPr>
              <a:t>inspire.ec.europa.eu/news/update-inspire-registry-re3gistry-software-v2</a:t>
            </a:r>
            <a:r>
              <a:rPr lang="es-ES" dirty="0" smtClean="0"/>
              <a:t>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3b558b9494_0_1"/>
          <p:cNvSpPr txBox="1">
            <a:spLocks noGrp="1"/>
          </p:cNvSpPr>
          <p:nvPr>
            <p:ph type="body" idx="1"/>
          </p:nvPr>
        </p:nvSpPr>
        <p:spPr>
          <a:xfrm>
            <a:off x="849516" y="1440000"/>
            <a:ext cx="10267500" cy="41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5400" lvl="0" indent="0">
              <a:spcBef>
                <a:spcPts val="600"/>
              </a:spcBef>
              <a:spcAft>
                <a:spcPts val="600"/>
              </a:spcAft>
              <a:buSzPts val="2000"/>
              <a:buNone/>
            </a:pPr>
            <a:r>
              <a:rPr lang="en-GB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 </a:t>
            </a:r>
            <a:r>
              <a:rPr lang="en-GB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management</a:t>
            </a:r>
            <a:r>
              <a:rPr lang="en-GB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dirty="0" smtClean="0">
                <a:solidFill>
                  <a:schemeClr val="bg2"/>
                </a:solidFill>
              </a:rPr>
              <a:t>– </a:t>
            </a:r>
            <a:r>
              <a:rPr lang="en-GB" sz="2200" dirty="0" smtClean="0">
                <a:solidFill>
                  <a:schemeClr val="bg2"/>
                </a:solidFill>
              </a:rPr>
              <a:t>Objectives 2023</a:t>
            </a:r>
          </a:p>
          <a:p>
            <a:pPr marL="342900" lvl="0" indent="-317500">
              <a:spcBef>
                <a:spcPts val="600"/>
              </a:spcBef>
              <a:buSzPts val="2000"/>
            </a:pPr>
            <a:r>
              <a:rPr lang="en-GB" sz="2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Update the governance process</a:t>
            </a:r>
            <a:r>
              <a:rPr lang="en-GB" sz="2000" dirty="0" smtClean="0"/>
              <a:t>, streamlining and simplifying it as much as possible to achieve an agile operation.</a:t>
            </a:r>
          </a:p>
          <a:p>
            <a:pPr marL="342900" indent="-317500">
              <a:spcBef>
                <a:spcPts val="600"/>
              </a:spcBef>
              <a:buSzPts val="2000"/>
            </a:pPr>
            <a:r>
              <a:rPr lang="en-GB" sz="2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Processing the accumulated backlog of changes proposals </a:t>
            </a:r>
            <a:r>
              <a:rPr lang="en-GB" sz="2000" dirty="0"/>
              <a:t>to the INSPIRE Registry content, taking advantage of its administration interface (v2</a:t>
            </a:r>
            <a:r>
              <a:rPr lang="en-GB" sz="2000" dirty="0" smtClean="0"/>
              <a:t>).</a:t>
            </a:r>
            <a:endParaRPr lang="en-GB" sz="2000" dirty="0" smtClean="0"/>
          </a:p>
          <a:p>
            <a:pPr marL="25400" lvl="0" indent="0" algn="l" rtl="0">
              <a:spcBef>
                <a:spcPts val="1200"/>
              </a:spcBef>
              <a:spcAft>
                <a:spcPts val="600"/>
              </a:spcAft>
              <a:buSzPts val="2000"/>
              <a:buNone/>
            </a:pPr>
            <a:r>
              <a:rPr lang="en-GB" sz="2200" dirty="0" smtClean="0">
                <a:solidFill>
                  <a:schemeClr val="bg2"/>
                </a:solidFill>
              </a:rPr>
              <a:t>Proposals 73 MIG-T</a:t>
            </a:r>
          </a:p>
          <a:p>
            <a:pPr marL="342900" indent="-317500">
              <a:spcBef>
                <a:spcPts val="600"/>
              </a:spcBef>
              <a:buSzPts val="2000"/>
            </a:pPr>
            <a:r>
              <a:rPr lang="en-GB" sz="2000" dirty="0"/>
              <a:t>Reactivate the operation according an </a:t>
            </a:r>
            <a:r>
              <a:rPr lang="en-GB" sz="2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updated governance process</a:t>
            </a:r>
            <a:r>
              <a:rPr lang="en-GB" sz="2000" dirty="0"/>
              <a:t> and </a:t>
            </a:r>
            <a:r>
              <a:rPr lang="en-GB" sz="2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release strategy</a:t>
            </a:r>
            <a:r>
              <a:rPr lang="en-GB" sz="2000" dirty="0"/>
              <a:t>, including periodic milestones.</a:t>
            </a:r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lvl="0" indent="-317500" algn="l" rtl="0">
              <a:spcBef>
                <a:spcPts val="600"/>
              </a:spcBef>
              <a:buSzPts val="2000"/>
              <a:buChar char="•"/>
            </a:pPr>
            <a:r>
              <a:rPr lang="en-GB" sz="2000" dirty="0" smtClean="0"/>
              <a:t>Elect new members for the </a:t>
            </a:r>
            <a:r>
              <a:rPr lang="en-GB" sz="2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Body</a:t>
            </a:r>
            <a:r>
              <a:rPr lang="en-GB" sz="2000" dirty="0" smtClean="0"/>
              <a:t> and reactivate its operation.</a:t>
            </a:r>
          </a:p>
          <a:p>
            <a:pPr marL="342900" lvl="0" indent="-317500">
              <a:spcBef>
                <a:spcPts val="600"/>
              </a:spcBef>
              <a:buSzPts val="2000"/>
            </a:pPr>
            <a:r>
              <a:rPr lang="en-GB" sz="2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Update</a:t>
            </a:r>
            <a:r>
              <a:rPr lang="en-GB" sz="2000" dirty="0" smtClean="0"/>
              <a:t> appointed </a:t>
            </a:r>
            <a:r>
              <a:rPr lang="en-GB" sz="2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Submitting organisations (SOs) </a:t>
            </a:r>
            <a:r>
              <a:rPr lang="en-GB" sz="2000" dirty="0" smtClean="0">
                <a:solidFill>
                  <a:schemeClr val="tx1"/>
                </a:solidFill>
              </a:rPr>
              <a:t>and associated </a:t>
            </a:r>
            <a:r>
              <a:rPr lang="en-GB" sz="20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representatives</a:t>
            </a:r>
            <a:r>
              <a:rPr lang="en-GB" sz="2000" dirty="0" smtClean="0"/>
              <a:t>.</a:t>
            </a:r>
          </a:p>
          <a:p>
            <a:pPr marL="342900" lvl="0" indent="-317500">
              <a:spcBef>
                <a:spcPts val="600"/>
              </a:spcBef>
              <a:buSzPts val="2000"/>
            </a:pPr>
            <a:r>
              <a:rPr lang="en-GB" sz="2000" dirty="0" smtClean="0"/>
              <a:t>Organise training sessions for SOs in the use of the INSPIRE Registry v2 administration Interface.</a:t>
            </a:r>
          </a:p>
          <a:p>
            <a:pPr marL="25400" lvl="0" indent="0" algn="l" rtl="0">
              <a:spcBef>
                <a:spcPts val="600"/>
              </a:spcBef>
              <a:spcAft>
                <a:spcPts val="600"/>
              </a:spcAft>
              <a:buSzPts val="2000"/>
              <a:buNone/>
            </a:pPr>
            <a:r>
              <a:rPr lang="en-GB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Specific proposals to be validated by the MIG-T today</a:t>
            </a:r>
            <a:endParaRPr lang="en-GB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5" name="Google Shape;135;g13b558b9494_0_1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9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algn="l">
              <a:buSzPts val="4000"/>
            </a:pPr>
            <a:r>
              <a:rPr lang="en-GB" sz="4000" b="1" dirty="0"/>
              <a:t>INSPIRE </a:t>
            </a:r>
            <a:r>
              <a:rPr lang="en-GB" sz="4000" b="1" dirty="0" smtClean="0"/>
              <a:t>Registry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3669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3b558b9494_0_1"/>
          <p:cNvSpPr txBox="1">
            <a:spLocks noGrp="1"/>
          </p:cNvSpPr>
          <p:nvPr>
            <p:ph type="body" idx="1"/>
          </p:nvPr>
        </p:nvSpPr>
        <p:spPr>
          <a:xfrm>
            <a:off x="849516" y="1440000"/>
            <a:ext cx="10267500" cy="41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200" b="1" dirty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Governance </a:t>
            </a:r>
            <a:r>
              <a:rPr lang="en-GB" sz="2200" b="1" dirty="0" smtClean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 proposal </a:t>
            </a:r>
            <a:r>
              <a:rPr lang="en-GB" sz="2200" b="1" dirty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(73 MIG-T</a:t>
            </a:r>
            <a:r>
              <a:rPr lang="en-GB" sz="2200" b="1" dirty="0" smtClean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200" b="1" dirty="0" smtClean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</a:t>
            </a:r>
            <a:r>
              <a:rPr lang="en-US" sz="2200" b="1" dirty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INSPIRE registry – Terms of Reference for the control body and submitting organisations</a:t>
            </a:r>
            <a:r>
              <a:rPr lang="en-GB" sz="2200" b="1" dirty="0" smtClean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endParaRPr lang="en-GB" sz="2200" b="1" dirty="0">
              <a:solidFill>
                <a:schemeClr val="dk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17500">
              <a:spcBef>
                <a:spcPts val="600"/>
              </a:spcBef>
              <a:buSzPts val="2000"/>
            </a:pPr>
            <a:r>
              <a:rPr lang="en-GB" sz="2000" dirty="0" smtClean="0">
                <a:solidFill>
                  <a:schemeClr val="bg2"/>
                </a:solidFill>
              </a:rPr>
              <a:t>Validate </a:t>
            </a:r>
            <a:r>
              <a:rPr lang="en-GB" sz="2000" dirty="0">
                <a:solidFill>
                  <a:schemeClr val="bg2"/>
                </a:solidFill>
              </a:rPr>
              <a:t>the current governance </a:t>
            </a:r>
            <a:r>
              <a:rPr lang="en-GB" sz="2000" dirty="0" smtClean="0">
                <a:solidFill>
                  <a:schemeClr val="bg2"/>
                </a:solidFill>
              </a:rPr>
              <a:t>process</a:t>
            </a:r>
            <a:r>
              <a:rPr lang="en-GB" sz="2000" dirty="0">
                <a:solidFill>
                  <a:schemeClr val="bg2"/>
                </a:solidFill>
              </a:rPr>
              <a:t>:</a:t>
            </a:r>
          </a:p>
          <a:p>
            <a:pPr marL="35560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1600" dirty="0">
                <a:hlinkClick r:id="rId3"/>
              </a:rPr>
              <a:t>https://</a:t>
            </a:r>
            <a:r>
              <a:rPr lang="en-GB" sz="1600" dirty="0" smtClean="0">
                <a:hlinkClick r:id="rId3"/>
              </a:rPr>
              <a:t>github.com/INSPIRE-MIF/helpdesk-registry/blob/main/registry-control-body-and-submitting-organisations.md</a:t>
            </a:r>
            <a:r>
              <a:rPr lang="en-GB" sz="1600" dirty="0" smtClean="0"/>
              <a:t> </a:t>
            </a:r>
            <a:r>
              <a:rPr lang="en-GB" sz="1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(to be updated)</a:t>
            </a:r>
          </a:p>
          <a:p>
            <a:pPr marL="342900" lvl="1" indent="-317500">
              <a:spcBef>
                <a:spcPts val="600"/>
              </a:spcBef>
            </a:pPr>
            <a:r>
              <a:rPr lang="en-GB" dirty="0" smtClean="0">
                <a:solidFill>
                  <a:schemeClr val="bg2"/>
                </a:solidFill>
              </a:rPr>
              <a:t>With proposed minor </a:t>
            </a:r>
            <a:r>
              <a:rPr lang="en-GB" dirty="0">
                <a:solidFill>
                  <a:schemeClr val="bg2"/>
                </a:solidFill>
              </a:rPr>
              <a:t>updates</a:t>
            </a:r>
            <a:r>
              <a:rPr lang="en-GB" dirty="0" smtClean="0">
                <a:solidFill>
                  <a:schemeClr val="bg2"/>
                </a:solidFill>
              </a:rPr>
              <a:t>:</a:t>
            </a:r>
          </a:p>
          <a:p>
            <a:pPr marL="1076325" lvl="2" indent="-317500">
              <a:spcBef>
                <a:spcPts val="600"/>
              </a:spcBef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4. The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control body shall regularly inform the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MIG</a:t>
            </a:r>
            <a:r>
              <a:rPr lang="en-US" sz="1600" b="1" dirty="0" smtClean="0">
                <a:solidFill>
                  <a:srgbClr val="00B050"/>
                </a:solidFill>
              </a:rPr>
              <a:t>, particularly through its technical MIG-T sub-group,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about its progress and can request guidance from the MIG when needed, particularly for issues, that may have far-reaching consequences for INSPIRE implementation in the Member States.</a:t>
            </a:r>
          </a:p>
          <a:p>
            <a:pPr marL="1076325" lvl="2" indent="-317500">
              <a:spcBef>
                <a:spcPts val="600"/>
              </a:spcBef>
            </a:pP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5. Secretarial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services shall be provided by the Joint Research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Centre</a:t>
            </a:r>
            <a:r>
              <a:rPr lang="en-US" sz="1600" b="1" dirty="0" smtClean="0">
                <a:solidFill>
                  <a:srgbClr val="00B050"/>
                </a:solidFill>
              </a:rPr>
              <a:t>, who may delegate part of these tasks to the contractors operating the INSPIRE Registry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pPr marL="1076325" lvl="2" indent="-317500">
              <a:spcBef>
                <a:spcPts val="600"/>
              </a:spcBef>
            </a:pPr>
            <a:r>
              <a:rPr lang="en-US" sz="1600" dirty="0">
                <a:solidFill>
                  <a:schemeClr val="tx1"/>
                </a:solidFill>
              </a:rPr>
              <a:t>[ADD]: </a:t>
            </a:r>
            <a:r>
              <a:rPr lang="en-US" sz="1600" b="1" dirty="0">
                <a:solidFill>
                  <a:srgbClr val="00B050"/>
                </a:solidFill>
              </a:rPr>
              <a:t>INSPIRE National Contact Points shall regularly (e.g. once a year) update the list of representatives for their Submitting organization.</a:t>
            </a:r>
          </a:p>
          <a:p>
            <a:pPr marL="800100" lvl="2" indent="-317500">
              <a:spcBef>
                <a:spcPts val="600"/>
              </a:spcBef>
            </a:pP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  <a:p>
            <a:pPr marL="342900" lvl="1" indent="-317500">
              <a:spcBef>
                <a:spcPts val="600"/>
              </a:spcBef>
              <a:spcAft>
                <a:spcPts val="600"/>
              </a:spcAft>
            </a:pPr>
            <a:endParaRPr lang="en-GB" dirty="0">
              <a:solidFill>
                <a:schemeClr val="bg2"/>
              </a:solidFill>
            </a:endParaRPr>
          </a:p>
          <a:p>
            <a:pPr marL="355600" lvl="1" indent="-317500">
              <a:spcBef>
                <a:spcPts val="600"/>
              </a:spcBef>
              <a:spcAft>
                <a:spcPts val="600"/>
              </a:spcAft>
            </a:pPr>
            <a:endParaRPr lang="en-GB" sz="1600" dirty="0" smtClean="0"/>
          </a:p>
          <a:p>
            <a:pPr marL="355600" lvl="1" indent="-317500">
              <a:spcBef>
                <a:spcPts val="600"/>
              </a:spcBef>
              <a:spcAft>
                <a:spcPts val="600"/>
              </a:spcAft>
            </a:pPr>
            <a:endParaRPr lang="en-GB" sz="1600" dirty="0"/>
          </a:p>
          <a:p>
            <a:pPr marL="342900" indent="-317500">
              <a:spcBef>
                <a:spcPts val="600"/>
              </a:spcBef>
              <a:spcAft>
                <a:spcPts val="600"/>
              </a:spcAft>
              <a:buSzPts val="2000"/>
            </a:pPr>
            <a:endParaRPr lang="en-GB" dirty="0"/>
          </a:p>
          <a:p>
            <a:pPr marL="25400" lvl="0" indent="0" algn="l" rtl="0">
              <a:spcBef>
                <a:spcPts val="600"/>
              </a:spcBef>
              <a:spcAft>
                <a:spcPts val="600"/>
              </a:spcAft>
              <a:buSzPts val="2000"/>
              <a:buNone/>
            </a:pPr>
            <a:endParaRPr lang="en-GB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5" name="Google Shape;135;g13b558b9494_0_1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9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lvl="0" algn="l">
              <a:buSzPts val="4000"/>
            </a:pPr>
            <a:r>
              <a:rPr lang="en-GB" sz="4000" b="1" dirty="0"/>
              <a:t>INSPIRE Registry</a:t>
            </a:r>
            <a:endParaRPr b="1" dirty="0"/>
          </a:p>
        </p:txBody>
      </p:sp>
      <p:sp>
        <p:nvSpPr>
          <p:cNvPr id="3" name="TextBox 2"/>
          <p:cNvSpPr txBox="1"/>
          <p:nvPr/>
        </p:nvSpPr>
        <p:spPr>
          <a:xfrm>
            <a:off x="201711" y="4235817"/>
            <a:ext cx="1391771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1600" u="sng" dirty="0" smtClean="0">
                <a:solidFill>
                  <a:schemeClr val="bg2"/>
                </a:solidFill>
              </a:rPr>
              <a:t>Control body</a:t>
            </a:r>
          </a:p>
          <a:p>
            <a:pPr>
              <a:spcBef>
                <a:spcPts val="600"/>
              </a:spcBef>
            </a:pPr>
            <a:endParaRPr lang="en-GB" sz="1600" dirty="0" smtClean="0"/>
          </a:p>
          <a:p>
            <a:pPr>
              <a:spcBef>
                <a:spcPts val="600"/>
              </a:spcBef>
            </a:pPr>
            <a:endParaRPr lang="en-GB" sz="1600" dirty="0" smtClean="0"/>
          </a:p>
          <a:p>
            <a:pPr>
              <a:spcBef>
                <a:spcPts val="600"/>
              </a:spcBef>
            </a:pPr>
            <a:endParaRPr lang="en-GB" sz="1600" dirty="0" smtClean="0"/>
          </a:p>
          <a:p>
            <a:pPr>
              <a:spcBef>
                <a:spcPts val="600"/>
              </a:spcBef>
            </a:pPr>
            <a:endParaRPr lang="en-GB" sz="1600" dirty="0" smtClean="0"/>
          </a:p>
          <a:p>
            <a:pPr>
              <a:spcBef>
                <a:spcPts val="600"/>
              </a:spcBef>
            </a:pPr>
            <a:r>
              <a:rPr lang="en-GB" sz="1600" u="sng" dirty="0" smtClean="0">
                <a:solidFill>
                  <a:schemeClr val="bg2"/>
                </a:solidFill>
              </a:rPr>
              <a:t>Submitting organisations</a:t>
            </a:r>
            <a:endParaRPr lang="en-GB" sz="1600" u="sng" dirty="0">
              <a:solidFill>
                <a:schemeClr val="bg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593482" y="4309776"/>
            <a:ext cx="0" cy="144556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591235" y="5853938"/>
            <a:ext cx="0" cy="546852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321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3b558b9494_0_1"/>
          <p:cNvSpPr txBox="1">
            <a:spLocks noGrp="1"/>
          </p:cNvSpPr>
          <p:nvPr>
            <p:ph type="body" idx="1"/>
          </p:nvPr>
        </p:nvSpPr>
        <p:spPr>
          <a:xfrm>
            <a:off x="849516" y="1630970"/>
            <a:ext cx="10267500" cy="417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200" b="1" dirty="0" smtClean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Release strategy </a:t>
            </a:r>
            <a:r>
              <a:rPr lang="en-GB" sz="2200" b="1" dirty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proposal (</a:t>
            </a:r>
            <a:r>
              <a:rPr lang="en-GB" sz="2200" b="1" dirty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73 MIG-T</a:t>
            </a:r>
            <a:r>
              <a:rPr lang="en-GB" sz="2200" b="1" dirty="0">
                <a:solidFill>
                  <a:schemeClr val="dk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GB" sz="2200" b="1" dirty="0">
              <a:solidFill>
                <a:schemeClr val="dk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17500">
              <a:spcBef>
                <a:spcPts val="600"/>
              </a:spcBef>
              <a:buSzPts val="2000"/>
            </a:pPr>
            <a:r>
              <a:rPr lang="en-GB" sz="2000" dirty="0" smtClean="0"/>
              <a:t>3 releases over the year (1 month before each INSPIRE Reference Validator release)</a:t>
            </a:r>
          </a:p>
          <a:p>
            <a:pPr marL="800100" lvl="1" indent="-317500">
              <a:spcBef>
                <a:spcPts val="600"/>
              </a:spcBef>
            </a:pPr>
            <a:r>
              <a:rPr lang="en-US" sz="1600" dirty="0" smtClean="0"/>
              <a:t>First </a:t>
            </a:r>
            <a:r>
              <a:rPr lang="en-US" sz="1600" dirty="0"/>
              <a:t>annual release 202x.01 </a:t>
            </a:r>
            <a:r>
              <a:rPr lang="en-US" sz="1600" dirty="0" smtClean="0"/>
              <a:t>(15 February</a:t>
            </a:r>
            <a:r>
              <a:rPr lang="en-US" sz="1600" dirty="0"/>
              <a:t>).</a:t>
            </a:r>
          </a:p>
          <a:p>
            <a:pPr marL="800100" lvl="1" indent="-317500">
              <a:spcBef>
                <a:spcPts val="600"/>
              </a:spcBef>
            </a:pPr>
            <a:r>
              <a:rPr lang="en-US" sz="1600" dirty="0" smtClean="0"/>
              <a:t>Second </a:t>
            </a:r>
            <a:r>
              <a:rPr lang="en-US" sz="1600" dirty="0"/>
              <a:t>annual release 202x.02 </a:t>
            </a:r>
            <a:r>
              <a:rPr lang="en-US" sz="1600" dirty="0" smtClean="0"/>
              <a:t>(15 May</a:t>
            </a:r>
            <a:r>
              <a:rPr lang="en-US" sz="1600" dirty="0"/>
              <a:t>).</a:t>
            </a:r>
          </a:p>
          <a:p>
            <a:pPr marL="800100" lvl="1" indent="-317500">
              <a:spcBef>
                <a:spcPts val="600"/>
              </a:spcBef>
            </a:pPr>
            <a:r>
              <a:rPr lang="en-US" sz="1600" dirty="0" smtClean="0"/>
              <a:t>Last </a:t>
            </a:r>
            <a:r>
              <a:rPr lang="en-US" sz="1600" dirty="0"/>
              <a:t>annual release 202x.03 </a:t>
            </a:r>
            <a:r>
              <a:rPr lang="en-US" sz="1600" dirty="0" smtClean="0"/>
              <a:t>(15 August).</a:t>
            </a:r>
          </a:p>
          <a:p>
            <a:pPr marL="342900" indent="-317500">
              <a:spcBef>
                <a:spcPts val="600"/>
              </a:spcBef>
              <a:buSzPts val="2000"/>
            </a:pPr>
            <a:r>
              <a:rPr lang="en-US" sz="2000" dirty="0"/>
              <a:t>No release </a:t>
            </a:r>
            <a:r>
              <a:rPr lang="en-US" sz="2000" dirty="0" smtClean="0"/>
              <a:t>at </a:t>
            </a:r>
            <a:r>
              <a:rPr lang="en-US" sz="2000" dirty="0"/>
              <a:t>the end of the year, to </a:t>
            </a:r>
            <a:r>
              <a:rPr lang="en-US" sz="2000" dirty="0" smtClean="0"/>
              <a:t>avoid interferences with </a:t>
            </a:r>
            <a:r>
              <a:rPr lang="en-US" sz="2000" dirty="0"/>
              <a:t>the </a:t>
            </a:r>
            <a:r>
              <a:rPr lang="en-US" sz="2000" dirty="0" smtClean="0"/>
              <a:t>M&amp;R.</a:t>
            </a:r>
          </a:p>
          <a:p>
            <a:pPr marL="342900" indent="-317500">
              <a:spcBef>
                <a:spcPts val="600"/>
              </a:spcBef>
              <a:buSzPts val="2000"/>
            </a:pPr>
            <a:r>
              <a:rPr lang="en-US" sz="2000" dirty="0" smtClean="0"/>
              <a:t>Changed </a:t>
            </a:r>
            <a:r>
              <a:rPr lang="en-US" sz="2000" dirty="0"/>
              <a:t>proposals </a:t>
            </a:r>
            <a:r>
              <a:rPr lang="en-US" sz="2000" dirty="0" smtClean="0"/>
              <a:t>included in each release – Milestones, until 1 month before the actual release:</a:t>
            </a:r>
            <a:endParaRPr lang="it-IT" sz="2000" dirty="0"/>
          </a:p>
          <a:p>
            <a:pPr marL="800100" lvl="1" indent="-317500">
              <a:spcBef>
                <a:spcPts val="600"/>
              </a:spcBef>
            </a:pPr>
            <a:r>
              <a:rPr lang="en-GB" sz="1600" dirty="0" smtClean="0"/>
              <a:t>Milestone </a:t>
            </a:r>
            <a:r>
              <a:rPr lang="en-GB" sz="1600" dirty="0"/>
              <a:t>202x.01 </a:t>
            </a:r>
            <a:r>
              <a:rPr lang="en-GB" sz="1600" dirty="0" smtClean="0"/>
              <a:t>(16 July - 15 January)</a:t>
            </a:r>
            <a:endParaRPr lang="en-GB" sz="1600" dirty="0"/>
          </a:p>
          <a:p>
            <a:pPr marL="800100" lvl="1" indent="-317500">
              <a:spcBef>
                <a:spcPts val="600"/>
              </a:spcBef>
            </a:pPr>
            <a:r>
              <a:rPr lang="en-GB" sz="1600" dirty="0" smtClean="0"/>
              <a:t>Milestone </a:t>
            </a:r>
            <a:r>
              <a:rPr lang="en-GB" sz="1600" dirty="0"/>
              <a:t>202x.02 </a:t>
            </a:r>
            <a:r>
              <a:rPr lang="en-GB" sz="1600" dirty="0" smtClean="0"/>
              <a:t>(16 </a:t>
            </a:r>
            <a:r>
              <a:rPr lang="en-GB" sz="1600" dirty="0"/>
              <a:t>January </a:t>
            </a:r>
            <a:r>
              <a:rPr lang="en-GB" sz="1600" dirty="0" smtClean="0"/>
              <a:t>-15 April)</a:t>
            </a:r>
            <a:endParaRPr lang="en-GB" sz="1600" dirty="0"/>
          </a:p>
          <a:p>
            <a:pPr marL="800100" lvl="1" indent="-317500">
              <a:spcBef>
                <a:spcPts val="600"/>
              </a:spcBef>
            </a:pPr>
            <a:r>
              <a:rPr lang="en-GB" sz="1600" dirty="0" smtClean="0"/>
              <a:t>Milestone </a:t>
            </a:r>
            <a:r>
              <a:rPr lang="en-GB" sz="1600" dirty="0"/>
              <a:t>202x.03 </a:t>
            </a:r>
            <a:r>
              <a:rPr lang="en-GB" sz="1600" dirty="0" smtClean="0"/>
              <a:t>(16 </a:t>
            </a:r>
            <a:r>
              <a:rPr lang="en-GB" sz="1600" dirty="0"/>
              <a:t>April </a:t>
            </a:r>
            <a:r>
              <a:rPr lang="en-GB" sz="1600" dirty="0" smtClean="0"/>
              <a:t>- 15 July)</a:t>
            </a:r>
            <a:endParaRPr lang="en-US" sz="2000" dirty="0"/>
          </a:p>
          <a:p>
            <a:pPr marL="342900" indent="-317500">
              <a:spcBef>
                <a:spcPts val="600"/>
              </a:spcBef>
              <a:buSzPts val="2000"/>
            </a:pPr>
            <a:r>
              <a:rPr lang="en-GB" sz="2000" dirty="0" smtClean="0"/>
              <a:t>Proposed release plan:</a:t>
            </a:r>
          </a:p>
          <a:p>
            <a:pPr marL="355600" indent="0">
              <a:spcBef>
                <a:spcPts val="600"/>
              </a:spcBef>
              <a:buSzPts val="2000"/>
              <a:buNone/>
            </a:pPr>
            <a:r>
              <a:rPr lang="en-GB" sz="1600" dirty="0">
                <a:hlinkClick r:id="rId3"/>
              </a:rPr>
              <a:t>https://</a:t>
            </a:r>
            <a:r>
              <a:rPr lang="en-GB" sz="1600" dirty="0" smtClean="0">
                <a:hlinkClick r:id="rId3"/>
              </a:rPr>
              <a:t>github.com/INSPIRE-MIF/helpdesk-registry/tree/main/release%20strategy</a:t>
            </a:r>
            <a:r>
              <a:rPr lang="en-GB" sz="1600" dirty="0" smtClean="0"/>
              <a:t> </a:t>
            </a:r>
            <a:endParaRPr lang="en-GB" sz="1600" dirty="0"/>
          </a:p>
          <a:p>
            <a:pPr marL="342900" indent="-317500">
              <a:spcBef>
                <a:spcPts val="600"/>
              </a:spcBef>
              <a:spcAft>
                <a:spcPts val="600"/>
              </a:spcAft>
              <a:buSzPts val="2000"/>
            </a:pPr>
            <a:endParaRPr lang="en-GB" dirty="0"/>
          </a:p>
          <a:p>
            <a:pPr marL="25400" lvl="0" indent="0" algn="l" rtl="0">
              <a:spcBef>
                <a:spcPts val="600"/>
              </a:spcBef>
              <a:spcAft>
                <a:spcPts val="600"/>
              </a:spcAft>
              <a:buSzPts val="2000"/>
              <a:buNone/>
            </a:pPr>
            <a:endParaRPr lang="en-GB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5" name="Google Shape;135;g13b558b9494_0_1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900" cy="7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lvl="0" algn="l">
              <a:buSzPts val="4000"/>
            </a:pPr>
            <a:r>
              <a:rPr lang="en-GB" sz="4000" b="1" dirty="0"/>
              <a:t>INSPIRE Registry</a:t>
            </a:r>
            <a:endParaRPr b="1" dirty="0"/>
          </a:p>
        </p:txBody>
      </p:sp>
    </p:spTree>
    <p:extLst>
      <p:ext uri="{BB962C8B-B14F-4D97-AF65-F5344CB8AC3E}">
        <p14:creationId xmlns:p14="http://schemas.microsoft.com/office/powerpoint/2010/main" val="3370328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</TotalTime>
  <Words>999</Words>
  <Application>Microsoft Office PowerPoint</Application>
  <PresentationFormat>Widescreen</PresentationFormat>
  <Paragraphs>156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Georgia</vt:lpstr>
      <vt:lpstr>Wingdings</vt:lpstr>
      <vt:lpstr>Office Theme</vt:lpstr>
      <vt:lpstr>INSPIRE Registry &amp; Re3gistry software</vt:lpstr>
      <vt:lpstr>Re3gistry software</vt:lpstr>
      <vt:lpstr>Re3gistry software</vt:lpstr>
      <vt:lpstr>Re3gistry software</vt:lpstr>
      <vt:lpstr>Re3gistry Community building</vt:lpstr>
      <vt:lpstr>INSPIRE Registry</vt:lpstr>
      <vt:lpstr>INSPIRE Registry</vt:lpstr>
      <vt:lpstr>INSPIRE Registry</vt:lpstr>
      <vt:lpstr>INSPIRE Registry</vt:lpstr>
      <vt:lpstr>INSPIRE Registry</vt:lpstr>
      <vt:lpstr>INSPIRE Registry</vt:lpstr>
      <vt:lpstr>Re3gistry &amp; INSPIRE Registry</vt:lpstr>
      <vt:lpstr>Thank you!</vt:lpstr>
      <vt:lpstr>Keep in touch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INSPIRE Registry</dc:title>
  <dc:creator>JOHN Yvonne (COMM)</dc:creator>
  <cp:lastModifiedBy>ESCRIU Jordi (JRC-ISPRA)</cp:lastModifiedBy>
  <cp:revision>68</cp:revision>
  <dcterms:created xsi:type="dcterms:W3CDTF">2019-08-09T12:06:42Z</dcterms:created>
  <dcterms:modified xsi:type="dcterms:W3CDTF">2023-02-17T03:30:47Z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ServerID">
    <vt:lpwstr>0d3b22a6-6203-4efc-8e8e-b5279256493b</vt:lpwstr>
  </property>
  <property fmtid="{D5CDD505-2E9C-101B-9397-08002B2CF9AE}" pid="3" name="Offisync_UpdateToken">
    <vt:lpwstr>5</vt:lpwstr>
  </property>
  <property fmtid="{D5CDD505-2E9C-101B-9397-08002B2CF9AE}" pid="4" name="Jive_VersionGuid">
    <vt:lpwstr>895d1684-e390-44f7-87f3-a893d9b6b3e1</vt:lpwstr>
  </property>
  <property fmtid="{D5CDD505-2E9C-101B-9397-08002B2CF9AE}" pid="5" name="Offisync_UniqueId">
    <vt:lpwstr>216256</vt:lpwstr>
  </property>
  <property fmtid="{D5CDD505-2E9C-101B-9397-08002B2CF9AE}" pid="6" name="Offisync_ProviderInitializationData">
    <vt:lpwstr>https://webgate.ec.europa.eu/connected</vt:lpwstr>
  </property>
  <property fmtid="{D5CDD505-2E9C-101B-9397-08002B2CF9AE}" pid="7" name="Jive_LatestUserAccountName">
    <vt:lpwstr>wojdapi</vt:lpwstr>
  </property>
  <property fmtid="{D5CDD505-2E9C-101B-9397-08002B2CF9AE}" pid="8" name="ContentTypeId">
    <vt:lpwstr>0x0101008CF1E423E1053143A72AC4DF303AC6F5</vt:lpwstr>
  </property>
</Properties>
</file>